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327" r:id="rId2"/>
    <p:sldId id="307" r:id="rId3"/>
    <p:sldId id="356" r:id="rId4"/>
    <p:sldId id="286" r:id="rId5"/>
    <p:sldId id="290" r:id="rId6"/>
    <p:sldId id="346" r:id="rId7"/>
    <p:sldId id="325" r:id="rId8"/>
    <p:sldId id="277" r:id="rId9"/>
    <p:sldId id="333" r:id="rId10"/>
    <p:sldId id="261" r:id="rId11"/>
    <p:sldId id="336" r:id="rId12"/>
    <p:sldId id="263" r:id="rId13"/>
    <p:sldId id="264" r:id="rId14"/>
    <p:sldId id="334" r:id="rId15"/>
    <p:sldId id="266" r:id="rId16"/>
    <p:sldId id="335" r:id="rId17"/>
    <p:sldId id="268" r:id="rId18"/>
    <p:sldId id="339" r:id="rId19"/>
    <p:sldId id="357" r:id="rId20"/>
    <p:sldId id="348" r:id="rId21"/>
    <p:sldId id="340" r:id="rId22"/>
    <p:sldId id="338" r:id="rId23"/>
    <p:sldId id="341" r:id="rId24"/>
    <p:sldId id="342" r:id="rId25"/>
    <p:sldId id="351" r:id="rId26"/>
    <p:sldId id="352" r:id="rId27"/>
    <p:sldId id="353" r:id="rId28"/>
    <p:sldId id="354" r:id="rId29"/>
    <p:sldId id="343" r:id="rId30"/>
    <p:sldId id="344" r:id="rId31"/>
    <p:sldId id="345" r:id="rId32"/>
    <p:sldId id="349" r:id="rId33"/>
    <p:sldId id="350" r:id="rId34"/>
    <p:sldId id="355" r:id="rId35"/>
    <p:sldId id="330" r:id="rId36"/>
  </p:sldIdLst>
  <p:sldSz cx="9144000" cy="5143500" type="screen16x9"/>
  <p:notesSz cx="6834188" cy="9979025"/>
  <p:embeddedFontLst>
    <p:embeddedFont>
      <p:font typeface=".VnAvantH" panose="020B7200000000000000" pitchFamily="34" charset="0"/>
      <p:regular r:id="rId38"/>
      <p:bold r:id="rId39"/>
      <p:italic r:id="rId40"/>
      <p:boldItalic r:id="rId41"/>
    </p:embeddedFont>
    <p:embeddedFont>
      <p:font typeface=".VnAvant" panose="020B7200000000000000" pitchFamily="34" charset="0"/>
      <p:regular r:id="rId42"/>
      <p:bold r:id="rId43"/>
      <p:italic r:id="rId44"/>
      <p:boldItalic r:id="rId45"/>
    </p:embeddedFont>
    <p:embeddedFont>
      <p:font typeface="HP001 4 hàng" panose="020B0603050302020204" pitchFamily="34" charset="0"/>
      <p:regular r:id="rId46"/>
      <p:bold r:id="rId47"/>
    </p:embeddedFont>
    <p:embeddedFont>
      <p:font typeface="Bahnschrift" panose="020B0502040204020203" charset="0"/>
      <p:regular r:id="rId48"/>
      <p:bold r:id="rId49"/>
    </p:embeddedFont>
    <p:embeddedFont>
      <p:font typeface="Bahnschrift SemiBold Condensed" panose="020B0502040204020203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E5F3FE"/>
    <a:srgbClr val="F3FBFE"/>
    <a:srgbClr val="EBF5FE"/>
    <a:srgbClr val="D7C384"/>
    <a:srgbClr val="000099"/>
    <a:srgbClr val="FFAEC9"/>
    <a:srgbClr val="FF66FF"/>
    <a:srgbClr val="FF37F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56" autoAdjust="0"/>
    <p:restoredTop sz="0" autoAdjust="0"/>
  </p:normalViewPr>
  <p:slideViewPr>
    <p:cSldViewPr snapToGrid="0">
      <p:cViewPr varScale="1">
        <p:scale>
          <a:sx n="120" d="100"/>
          <a:sy n="120" d="100"/>
        </p:scale>
        <p:origin x="642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1913" y="0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D169A0-9187-4B4D-91C5-46EFE9C97612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7713"/>
            <a:ext cx="66548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213" y="4740275"/>
            <a:ext cx="5467350" cy="44910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78963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1913" y="9478963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97AE9-C8C3-4C4E-9586-97BD66846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3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A97AE9-C8C3-4C4E-9586-97BD668462A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50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5508-09BF-4A84-AF76-B7660537A03B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D8B6-4A7D-427B-854D-BF8D2D1FE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13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5508-09BF-4A84-AF76-B7660537A03B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D8B6-4A7D-427B-854D-BF8D2D1FE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30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5508-09BF-4A84-AF76-B7660537A03B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D8B6-4A7D-427B-854D-BF8D2D1FE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93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5508-09BF-4A84-AF76-B7660537A03B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D8B6-4A7D-427B-854D-BF8D2D1FE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3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5508-09BF-4A84-AF76-B7660537A03B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D8B6-4A7D-427B-854D-BF8D2D1FE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4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5508-09BF-4A84-AF76-B7660537A03B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D8B6-4A7D-427B-854D-BF8D2D1FE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40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5508-09BF-4A84-AF76-B7660537A03B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D8B6-4A7D-427B-854D-BF8D2D1FE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51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5508-09BF-4A84-AF76-B7660537A03B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D8B6-4A7D-427B-854D-BF8D2D1FE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84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5508-09BF-4A84-AF76-B7660537A03B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D8B6-4A7D-427B-854D-BF8D2D1FE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2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5508-09BF-4A84-AF76-B7660537A03B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D8B6-4A7D-427B-854D-BF8D2D1FE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25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85508-09BF-4A84-AF76-B7660537A03B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4D8B6-4A7D-427B-854D-BF8D2D1FE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81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85508-09BF-4A84-AF76-B7660537A03B}" type="datetimeFigureOut">
              <a:rPr lang="en-US" smtClean="0"/>
              <a:pPr/>
              <a:t>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4D8B6-4A7D-427B-854D-BF8D2D1FE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8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wmf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1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1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2.gif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2.gif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2.gif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12" Type="http://schemas.openxmlformats.org/officeDocument/2006/relationships/image" Target="../media/image1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.gif"/><Relationship Id="rId11" Type="http://schemas.openxmlformats.org/officeDocument/2006/relationships/image" Target="../media/image9.gif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image" Target="../media/image11.gif"/><Relationship Id="rId9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5.png"/><Relationship Id="rId5" Type="http://schemas.openxmlformats.org/officeDocument/2006/relationships/image" Target="../media/image32.gif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0.png"/><Relationship Id="rId5" Type="http://schemas.openxmlformats.org/officeDocument/2006/relationships/image" Target="../media/image32.gif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1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-95415"/>
            <a:ext cx="9144001" cy="5084913"/>
          </a:xfrm>
        </p:spPr>
      </p:pic>
      <p:sp>
        <p:nvSpPr>
          <p:cNvPr id="7" name="Rectangle 6"/>
          <p:cNvSpPr/>
          <p:nvPr/>
        </p:nvSpPr>
        <p:spPr>
          <a:xfrm>
            <a:off x="637121" y="124536"/>
            <a:ext cx="80404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PHÒNG GD VÀ  </a:t>
            </a:r>
            <a:r>
              <a:rPr lang="en-US" sz="24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ĐT QUẬN LONG BIÊN</a:t>
            </a:r>
            <a:endParaRPr 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NON HOA HƯỚNG DƯƠNG</a:t>
            </a: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905" y="2604500"/>
            <a:ext cx="8022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GIÁO ÁN PHÁT 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TRIỂN NGÔN NGỮ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1468" y="3399505"/>
            <a:ext cx="7346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LÀM QUEN CHỮ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G, 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14761" y="4387475"/>
            <a:ext cx="4271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Lứa tuổi: 5- 6 tuổi</a:t>
            </a:r>
            <a:endParaRPr lang="en-US" sz="28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4C55D6-493F-0F04-D0F2-08A32829E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553" y="1116112"/>
            <a:ext cx="1170894" cy="117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8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100+ hình nền powerpoint đơn giản màu trắng - hinhanhsieudep.ne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0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87824" y="-471678"/>
            <a:ext cx="5112568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100" b="1">
                <a:solidFill>
                  <a:srgbClr val="FFC000"/>
                </a:solidFill>
                <a:latin typeface=".VnAvant" pitchFamily="34" charset="0"/>
              </a:rPr>
              <a:t>g</a:t>
            </a:r>
            <a:endParaRPr lang="en-US" sz="33100" b="1" dirty="0">
              <a:solidFill>
                <a:srgbClr val="FFC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3813" y="97971"/>
            <a:ext cx="7424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Cô giới thiệu tên gọi, phát âm mẫu:</a:t>
            </a:r>
          </a:p>
        </p:txBody>
      </p:sp>
    </p:spTree>
    <p:extLst>
      <p:ext uri="{BB962C8B-B14F-4D97-AF65-F5344CB8AC3E}">
        <p14:creationId xmlns:p14="http://schemas.microsoft.com/office/powerpoint/2010/main" val="413238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20 khung hình nền đẹp tinh tế dành cho b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52800" y="1257300"/>
            <a:ext cx="128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4240" y="304800"/>
            <a:ext cx="429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Cấu tạo chữ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g: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90C7E5-6673-0763-081A-EEB4F8F9F2AD}"/>
              </a:ext>
            </a:extLst>
          </p:cNvPr>
          <p:cNvSpPr txBox="1"/>
          <p:nvPr/>
        </p:nvSpPr>
        <p:spPr>
          <a:xfrm>
            <a:off x="3094106" y="-794232"/>
            <a:ext cx="5112568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100" b="1">
                <a:solidFill>
                  <a:srgbClr val="FFC000"/>
                </a:solidFill>
                <a:latin typeface=".VnAvant" pitchFamily="34" charset="0"/>
              </a:rPr>
              <a:t>g</a:t>
            </a:r>
            <a:endParaRPr lang="en-US" sz="33100" b="1" dirty="0">
              <a:solidFill>
                <a:srgbClr val="FFC000"/>
              </a:solidFill>
              <a:latin typeface=".VnAvant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BC1B84-CBD3-589C-980C-17DD336646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62" t="30190" r="29517" b="35509"/>
          <a:stretch/>
        </p:blipFill>
        <p:spPr>
          <a:xfrm>
            <a:off x="3210218" y="640217"/>
            <a:ext cx="2788728" cy="3046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ADAF8C-551A-E1AC-83CB-FBFC5A599E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34" t="27621" r="27621" b="26556"/>
          <a:stretch/>
        </p:blipFill>
        <p:spPr>
          <a:xfrm>
            <a:off x="2627084" y="388512"/>
            <a:ext cx="3637271" cy="4135453"/>
          </a:xfrm>
          <a:custGeom>
            <a:avLst/>
            <a:gdLst>
              <a:gd name="connsiteX0" fmla="*/ 1875065 w 3207657"/>
              <a:gd name="connsiteY0" fmla="*/ 273330 h 3374852"/>
              <a:gd name="connsiteX1" fmla="*/ 1386115 w 3207657"/>
              <a:gd name="connsiteY1" fmla="*/ 343180 h 3374852"/>
              <a:gd name="connsiteX2" fmla="*/ 636815 w 3207657"/>
              <a:gd name="connsiteY2" fmla="*/ 622580 h 3374852"/>
              <a:gd name="connsiteX3" fmla="*/ 408215 w 3207657"/>
              <a:gd name="connsiteY3" fmla="*/ 1143280 h 3374852"/>
              <a:gd name="connsiteX4" fmla="*/ 389165 w 3207657"/>
              <a:gd name="connsiteY4" fmla="*/ 1790980 h 3374852"/>
              <a:gd name="connsiteX5" fmla="*/ 401865 w 3207657"/>
              <a:gd name="connsiteY5" fmla="*/ 1848130 h 3374852"/>
              <a:gd name="connsiteX6" fmla="*/ 840015 w 3207657"/>
              <a:gd name="connsiteY6" fmla="*/ 2381530 h 3374852"/>
              <a:gd name="connsiteX7" fmla="*/ 1322615 w 3207657"/>
              <a:gd name="connsiteY7" fmla="*/ 2552980 h 3374852"/>
              <a:gd name="connsiteX8" fmla="*/ 1754415 w 3207657"/>
              <a:gd name="connsiteY8" fmla="*/ 2527580 h 3374852"/>
              <a:gd name="connsiteX9" fmla="*/ 2103665 w 3207657"/>
              <a:gd name="connsiteY9" fmla="*/ 2470430 h 3374852"/>
              <a:gd name="connsiteX10" fmla="*/ 2287815 w 3207657"/>
              <a:gd name="connsiteY10" fmla="*/ 2191030 h 3374852"/>
              <a:gd name="connsiteX11" fmla="*/ 2294165 w 3207657"/>
              <a:gd name="connsiteY11" fmla="*/ 705130 h 3374852"/>
              <a:gd name="connsiteX12" fmla="*/ 2256065 w 3207657"/>
              <a:gd name="connsiteY12" fmla="*/ 578130 h 3374852"/>
              <a:gd name="connsiteX13" fmla="*/ 2167165 w 3207657"/>
              <a:gd name="connsiteY13" fmla="*/ 400330 h 3374852"/>
              <a:gd name="connsiteX14" fmla="*/ 0 w 3207657"/>
              <a:gd name="connsiteY14" fmla="*/ 0 h 3374852"/>
              <a:gd name="connsiteX15" fmla="*/ 3207657 w 3207657"/>
              <a:gd name="connsiteY15" fmla="*/ 0 h 3374852"/>
              <a:gd name="connsiteX16" fmla="*/ 3207657 w 3207657"/>
              <a:gd name="connsiteY16" fmla="*/ 3374852 h 3374852"/>
              <a:gd name="connsiteX17" fmla="*/ 0 w 3207657"/>
              <a:gd name="connsiteY17" fmla="*/ 3374852 h 337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207657" h="3374852">
                <a:moveTo>
                  <a:pt x="1875065" y="273330"/>
                </a:moveTo>
                <a:lnTo>
                  <a:pt x="1386115" y="343180"/>
                </a:lnTo>
                <a:lnTo>
                  <a:pt x="636815" y="622580"/>
                </a:lnTo>
                <a:lnTo>
                  <a:pt x="408215" y="1143280"/>
                </a:lnTo>
                <a:lnTo>
                  <a:pt x="389165" y="1790980"/>
                </a:lnTo>
                <a:lnTo>
                  <a:pt x="401865" y="1848130"/>
                </a:lnTo>
                <a:lnTo>
                  <a:pt x="840015" y="2381530"/>
                </a:lnTo>
                <a:lnTo>
                  <a:pt x="1322615" y="2552980"/>
                </a:lnTo>
                <a:lnTo>
                  <a:pt x="1754415" y="2527580"/>
                </a:lnTo>
                <a:lnTo>
                  <a:pt x="2103665" y="2470430"/>
                </a:lnTo>
                <a:lnTo>
                  <a:pt x="2287815" y="2191030"/>
                </a:lnTo>
                <a:cubicBezTo>
                  <a:pt x="2289932" y="1695730"/>
                  <a:pt x="2292048" y="1200430"/>
                  <a:pt x="2294165" y="705130"/>
                </a:cubicBezTo>
                <a:lnTo>
                  <a:pt x="2256065" y="578130"/>
                </a:lnTo>
                <a:lnTo>
                  <a:pt x="2167165" y="400330"/>
                </a:lnTo>
                <a:close/>
                <a:moveTo>
                  <a:pt x="0" y="0"/>
                </a:moveTo>
                <a:lnTo>
                  <a:pt x="3207657" y="0"/>
                </a:lnTo>
                <a:lnTo>
                  <a:pt x="3207657" y="3374852"/>
                </a:lnTo>
                <a:lnTo>
                  <a:pt x="0" y="337485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4125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65" b="90000" l="116" r="90000">
                        <a14:foregroundMark x1="85116" y1="80930" x2="85116" y2="80930"/>
                        <a14:foregroundMark x1="11512" y1="65581" x2="11512" y2="65581"/>
                        <a14:foregroundMark x1="16512" y1="30116" x2="16512" y2="30116"/>
                        <a14:foregroundMark x1="19884" y1="26395" x2="19884" y2="26395"/>
                        <a14:foregroundMark x1="28605" y1="25465" x2="28605" y2="25465"/>
                        <a14:foregroundMark x1="23605" y1="26395" x2="23605" y2="26395"/>
                        <a14:foregroundMark x1="17674" y1="26628" x2="17674" y2="26628"/>
                        <a14:foregroundMark x1="33372" y1="82907" x2="33372" y2="82907"/>
                        <a14:foregroundMark x1="36512" y1="82907" x2="36512" y2="82907"/>
                        <a14:foregroundMark x1="29535" y1="83372" x2="29535" y2="83372"/>
                        <a14:foregroundMark x1="25581" y1="83372" x2="25581" y2="83372"/>
                        <a14:foregroundMark x1="82326" y1="74070" x2="82326" y2="74070"/>
                        <a14:foregroundMark x1="83023" y1="69884" x2="83023" y2="69884"/>
                        <a14:foregroundMark x1="76163" y1="79070" x2="76163" y2="79070"/>
                        <a14:foregroundMark x1="79884" y1="78837" x2="79884" y2="78837"/>
                        <a14:foregroundMark x1="70000" y1="79535" x2="70000" y2="79535"/>
                        <a14:foregroundMark x1="73023" y1="79767" x2="73023" y2="79767"/>
                        <a14:foregroundMark x1="81860" y1="76977" x2="81860" y2="76977"/>
                        <a14:foregroundMark x1="82093" y1="79070" x2="82093" y2="79070"/>
                        <a14:foregroundMark x1="82791" y1="67442" x2="82791" y2="67442"/>
                        <a14:foregroundMark x1="81860" y1="71744" x2="81860" y2="71744"/>
                        <a14:foregroundMark x1="82791" y1="72209" x2="82791" y2="72209"/>
                        <a14:foregroundMark x1="78023" y1="79767" x2="78023" y2="79767"/>
                        <a14:foregroundMark x1="71395" y1="80000" x2="71395" y2="80000"/>
                        <a14:foregroundMark x1="82093" y1="75814" x2="82093" y2="75814"/>
                        <a14:foregroundMark x1="27442" y1="25698" x2="27442" y2="25698"/>
                        <a14:foregroundMark x1="26047" y1="25930" x2="26047" y2="25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7" t="19830" r="9387" b="14360"/>
          <a:stretch/>
        </p:blipFill>
        <p:spPr bwMode="auto">
          <a:xfrm>
            <a:off x="-438149" y="-314929"/>
            <a:ext cx="10074812" cy="56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1" name="WordArt 5">
            <a:hlinkClick r:id="" action="ppaction://noaction"/>
          </p:cNvPr>
          <p:cNvSpPr>
            <a:spLocks noChangeArrowheads="1" noChangeShapeType="1" noTextEdit="1"/>
          </p:cNvSpPr>
          <p:nvPr/>
        </p:nvSpPr>
        <p:spPr bwMode="auto">
          <a:xfrm>
            <a:off x="3797300" y="1689100"/>
            <a:ext cx="1447800" cy="1612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8000" b="1" kern="1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.VnAvant"/>
            </a:endParaRPr>
          </a:p>
        </p:txBody>
      </p:sp>
      <p:sp>
        <p:nvSpPr>
          <p:cNvPr id="50182" name="WordArt 6"/>
          <p:cNvSpPr>
            <a:spLocks noChangeArrowheads="1" noChangeShapeType="1" noTextEdit="1"/>
          </p:cNvSpPr>
          <p:nvPr/>
        </p:nvSpPr>
        <p:spPr bwMode="auto">
          <a:xfrm>
            <a:off x="1016000" y="1308100"/>
            <a:ext cx="1771650" cy="172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8000" b="1" kern="10">
              <a:solidFill>
                <a:srgbClr val="0080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.VnAvantH"/>
            </a:endParaRP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1015990" y="1308086"/>
            <a:ext cx="1771650" cy="172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8000" b="1" kern="10">
              <a:solidFill>
                <a:srgbClr val="FFC0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.VnAvantH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2157" y="-13607"/>
            <a:ext cx="276497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Các kiểu chữ: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16657C-657F-C6A4-862A-0A225A32B0F4}"/>
              </a:ext>
            </a:extLst>
          </p:cNvPr>
          <p:cNvSpPr txBox="1"/>
          <p:nvPr/>
        </p:nvSpPr>
        <p:spPr>
          <a:xfrm>
            <a:off x="7365178" y="1602254"/>
            <a:ext cx="1710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>
                <a:latin typeface="HP001 4 hàng" panose="020B0603050302020204" pitchFamily="34" charset="0"/>
              </a:rPr>
              <a:t>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90114C-2B44-1643-E0AF-37789108F7D7}"/>
              </a:ext>
            </a:extLst>
          </p:cNvPr>
          <p:cNvSpPr txBox="1"/>
          <p:nvPr/>
        </p:nvSpPr>
        <p:spPr>
          <a:xfrm>
            <a:off x="4105327" y="942094"/>
            <a:ext cx="219981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b="1">
                <a:solidFill>
                  <a:srgbClr val="FFC000"/>
                </a:solidFill>
                <a:latin typeface=".VnAvant" pitchFamily="34" charset="0"/>
              </a:rPr>
              <a:t>g</a:t>
            </a:r>
            <a:endParaRPr lang="en-US" sz="17000" b="1" dirty="0">
              <a:solidFill>
                <a:srgbClr val="FFC000"/>
              </a:solidFill>
              <a:latin typeface=".VnAvant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0C319-ECC8-C9C5-B973-B837530A3D03}"/>
              </a:ext>
            </a:extLst>
          </p:cNvPr>
          <p:cNvSpPr txBox="1"/>
          <p:nvPr/>
        </p:nvSpPr>
        <p:spPr>
          <a:xfrm>
            <a:off x="835972" y="942094"/>
            <a:ext cx="237168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0" b="1">
                <a:solidFill>
                  <a:srgbClr val="000099"/>
                </a:solidFill>
                <a:latin typeface=".VnAvant" pitchFamily="34" charset="0"/>
              </a:rPr>
              <a:t>G</a:t>
            </a:r>
            <a:endParaRPr lang="en-US" sz="17000" b="1" dirty="0">
              <a:solidFill>
                <a:srgbClr val="000099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92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137452" y="221215"/>
            <a:ext cx="4642076" cy="4588939"/>
            <a:chOff x="3414319" y="1122091"/>
            <a:chExt cx="5201176" cy="5201176"/>
          </a:xfrm>
        </p:grpSpPr>
        <p:sp>
          <p:nvSpPr>
            <p:cNvPr id="30" name="Oval 29"/>
            <p:cNvSpPr/>
            <p:nvPr/>
          </p:nvSpPr>
          <p:spPr>
            <a:xfrm>
              <a:off x="3414319" y="1122091"/>
              <a:ext cx="5201176" cy="5201176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owchart: Summing Junction 30"/>
            <p:cNvSpPr/>
            <p:nvPr/>
          </p:nvSpPr>
          <p:spPr>
            <a:xfrm>
              <a:off x="3758267" y="1449265"/>
              <a:ext cx="4572000" cy="4572000"/>
            </a:xfrm>
            <a:prstGeom prst="flowChartSummingJunction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Summing Junction 31"/>
            <p:cNvSpPr/>
            <p:nvPr/>
          </p:nvSpPr>
          <p:spPr>
            <a:xfrm rot="2700000">
              <a:off x="3758267" y="1449265"/>
              <a:ext cx="4572000" cy="4572000"/>
            </a:xfrm>
            <a:prstGeom prst="flowChartSummingJunction">
              <a:avLst/>
            </a:prstGeom>
            <a:noFill/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Pie 32"/>
            <p:cNvSpPr/>
            <p:nvPr/>
          </p:nvSpPr>
          <p:spPr>
            <a:xfrm>
              <a:off x="3758267" y="1449265"/>
              <a:ext cx="4572000" cy="4572000"/>
            </a:xfrm>
            <a:prstGeom prst="pie">
              <a:avLst>
                <a:gd name="adj1" fmla="val 13520318"/>
                <a:gd name="adj2" fmla="val 16200000"/>
              </a:avLst>
            </a:prstGeom>
            <a:solidFill>
              <a:schemeClr val="accent3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Pie 33"/>
            <p:cNvSpPr/>
            <p:nvPr/>
          </p:nvSpPr>
          <p:spPr>
            <a:xfrm rot="900000">
              <a:off x="3758267" y="1449265"/>
              <a:ext cx="4572000" cy="4572000"/>
            </a:xfrm>
            <a:prstGeom prst="pie">
              <a:avLst>
                <a:gd name="adj1" fmla="val 15315041"/>
                <a:gd name="adj2" fmla="val 17984445"/>
              </a:avLst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ie 34"/>
            <p:cNvSpPr/>
            <p:nvPr/>
          </p:nvSpPr>
          <p:spPr>
            <a:xfrm rot="3600000">
              <a:off x="3758267" y="1449265"/>
              <a:ext cx="4572000" cy="4572000"/>
            </a:xfrm>
            <a:prstGeom prst="pie">
              <a:avLst>
                <a:gd name="adj1" fmla="val 15315041"/>
                <a:gd name="adj2" fmla="val 17984445"/>
              </a:avLst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Pie 35"/>
            <p:cNvSpPr/>
            <p:nvPr/>
          </p:nvSpPr>
          <p:spPr>
            <a:xfrm rot="6300000">
              <a:off x="3758267" y="1449265"/>
              <a:ext cx="4572000" cy="4572000"/>
            </a:xfrm>
            <a:prstGeom prst="pie">
              <a:avLst>
                <a:gd name="adj1" fmla="val 15315041"/>
                <a:gd name="adj2" fmla="val 17984445"/>
              </a:avLst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Pie 36"/>
            <p:cNvSpPr/>
            <p:nvPr/>
          </p:nvSpPr>
          <p:spPr>
            <a:xfrm rot="10800000">
              <a:off x="3758268" y="1449265"/>
              <a:ext cx="4572000" cy="4572000"/>
            </a:xfrm>
            <a:prstGeom prst="pie">
              <a:avLst>
                <a:gd name="adj1" fmla="val 13520318"/>
                <a:gd name="adj2" fmla="val 16200000"/>
              </a:avLst>
            </a:prstGeom>
            <a:solidFill>
              <a:srgbClr val="00B0F0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Pie 37"/>
            <p:cNvSpPr/>
            <p:nvPr/>
          </p:nvSpPr>
          <p:spPr>
            <a:xfrm rot="11700000">
              <a:off x="3743749" y="1427595"/>
              <a:ext cx="4572000" cy="4572000"/>
            </a:xfrm>
            <a:prstGeom prst="pie">
              <a:avLst>
                <a:gd name="adj1" fmla="val 15315041"/>
                <a:gd name="adj2" fmla="val 17984445"/>
              </a:avLst>
            </a:prstGeom>
            <a:solidFill>
              <a:srgbClr val="FF0000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Pie 38"/>
            <p:cNvSpPr/>
            <p:nvPr/>
          </p:nvSpPr>
          <p:spPr>
            <a:xfrm rot="14400000">
              <a:off x="3758267" y="1449265"/>
              <a:ext cx="4572000" cy="4572000"/>
            </a:xfrm>
            <a:prstGeom prst="pie">
              <a:avLst>
                <a:gd name="adj1" fmla="val 15315041"/>
                <a:gd name="adj2" fmla="val 17984445"/>
              </a:avLst>
            </a:prstGeom>
            <a:solidFill>
              <a:srgbClr val="7030A0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Pie 39"/>
            <p:cNvSpPr/>
            <p:nvPr/>
          </p:nvSpPr>
          <p:spPr>
            <a:xfrm rot="17100000">
              <a:off x="3758267" y="1449265"/>
              <a:ext cx="4572000" cy="4572000"/>
            </a:xfrm>
            <a:prstGeom prst="pie">
              <a:avLst>
                <a:gd name="adj1" fmla="val 15315041"/>
                <a:gd name="adj2" fmla="val 17984445"/>
              </a:avLst>
            </a:prstGeom>
            <a:solidFill>
              <a:srgbClr val="FFFF00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181374" y="2317154"/>
              <a:ext cx="833736" cy="12558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.VnAvant" pitchFamily="34" charset="0"/>
                </a:rPr>
                <a:t>g</a:t>
              </a:r>
              <a:endParaRPr lang="en-US" sz="66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 rot="869747">
              <a:off x="7181374" y="3738453"/>
              <a:ext cx="833736" cy="12558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.VnAvant" pitchFamily="34" charset="0"/>
                </a:rPr>
                <a:t>a</a:t>
              </a:r>
              <a:endParaRPr lang="en-US" sz="66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 rot="2700000">
              <a:off x="6303664" y="4635155"/>
              <a:ext cx="823405" cy="124144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.VnAvant" pitchFamily="34" charset="0"/>
                </a:rPr>
                <a:t>e</a:t>
              </a:r>
              <a:endParaRPr lang="en-US" sz="66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 rot="6199632">
              <a:off x="5073425" y="4690409"/>
              <a:ext cx="879729" cy="13448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.VnAvant" pitchFamily="34" charset="0"/>
                </a:rPr>
                <a:t>«</a:t>
              </a:r>
              <a:endParaRPr lang="en-US" sz="72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 rot="8100000">
              <a:off x="4049137" y="3872389"/>
              <a:ext cx="1097760" cy="12558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.VnAvant" pitchFamily="34" charset="0"/>
                </a:rPr>
                <a:t>m</a:t>
              </a:r>
              <a:endParaRPr lang="en-US" sz="66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 rot="12232904">
              <a:off x="4060871" y="2451398"/>
              <a:ext cx="756505" cy="12558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.VnAvant" pitchFamily="34" charset="0"/>
                </a:rPr>
                <a:t>y</a:t>
              </a:r>
              <a:endParaRPr lang="en-US" sz="66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 rot="13500000">
              <a:off x="4824401" y="1482058"/>
              <a:ext cx="879729" cy="13448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.VnAvant" pitchFamily="34" charset="0"/>
                </a:rPr>
                <a:t>o</a:t>
              </a:r>
              <a:endParaRPr lang="en-US" sz="72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 rot="16200000">
              <a:off x="6478855" y="1403201"/>
              <a:ext cx="523622" cy="13448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.VnAvant" pitchFamily="34" charset="0"/>
                </a:rPr>
                <a:t>t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5794245" y="3488163"/>
              <a:ext cx="478173" cy="478173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QUAY"/>
          <p:cNvSpPr/>
          <p:nvPr/>
        </p:nvSpPr>
        <p:spPr>
          <a:xfrm>
            <a:off x="6775711" y="4655892"/>
            <a:ext cx="1285192" cy="45149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QUAY</a:t>
            </a:r>
          </a:p>
        </p:txBody>
      </p:sp>
      <p:sp>
        <p:nvSpPr>
          <p:cNvPr id="51" name="Isosceles Triangle 50"/>
          <p:cNvSpPr/>
          <p:nvPr/>
        </p:nvSpPr>
        <p:spPr>
          <a:xfrm rot="15784288">
            <a:off x="7398376" y="1349155"/>
            <a:ext cx="324000" cy="7920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eart 51">
            <a:hlinkClick r:id="rId4" action="ppaction://hlinksldjump"/>
          </p:cNvPr>
          <p:cNvSpPr/>
          <p:nvPr/>
        </p:nvSpPr>
        <p:spPr>
          <a:xfrm rot="5400000">
            <a:off x="7592694" y="1495272"/>
            <a:ext cx="505557" cy="498273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-184655" y="509876"/>
            <a:ext cx="3322107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VÒNG QUAY </a:t>
            </a:r>
          </a:p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KÌ DIỆU</a:t>
            </a:r>
            <a:endParaRPr lang="en-US" sz="6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pic>
        <p:nvPicPr>
          <p:cNvPr id="54" name="Picture 1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5855"/>
            <a:ext cx="1115615" cy="17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23126" y="-274502"/>
            <a:ext cx="1115615" cy="17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5261" y="3699135"/>
            <a:ext cx="1115615" cy="17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6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28386" y="3418778"/>
            <a:ext cx="1115615" cy="17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CNKD - Nhạc nền khi quay chiếc nón kỳ diệu 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5.1526" end="25377.429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1344" y="4543701"/>
            <a:ext cx="609600" cy="609600"/>
          </a:xfrm>
          <a:prstGeom prst="rect">
            <a:avLst/>
          </a:prstGeom>
        </p:spPr>
      </p:pic>
      <p:pic>
        <p:nvPicPr>
          <p:cNvPr id="59" name="CNKD - Nhạc nền khi quay chiếc nón kỳ diệu 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5.1526" end="25304.922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3744" y="4696101"/>
            <a:ext cx="609600" cy="609600"/>
          </a:xfrm>
          <a:prstGeom prst="rect">
            <a:avLst/>
          </a:prstGeom>
        </p:spPr>
      </p:pic>
      <p:pic>
        <p:nvPicPr>
          <p:cNvPr id="60" name="CNKD - Nhạc nền khi quay chiếc nón kỳ diệu 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5.1526" end="25014.894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6144" y="4848501"/>
            <a:ext cx="609600" cy="609600"/>
          </a:xfrm>
          <a:prstGeom prst="rect">
            <a:avLst/>
          </a:prstGeom>
        </p:spPr>
      </p:pic>
      <p:pic>
        <p:nvPicPr>
          <p:cNvPr id="61" name="CNKD - Nhạc nền khi quay chiếc nón kỳ diệu 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2.6179" end="25014.894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8544" y="5000901"/>
            <a:ext cx="609600" cy="609600"/>
          </a:xfrm>
          <a:prstGeom prst="rect">
            <a:avLst/>
          </a:prstGeom>
        </p:spPr>
      </p:pic>
      <p:sp>
        <p:nvSpPr>
          <p:cNvPr id="62" name="Horizontal Scroll 61"/>
          <p:cNvSpPr/>
          <p:nvPr/>
        </p:nvSpPr>
        <p:spPr>
          <a:xfrm>
            <a:off x="37389" y="4093456"/>
            <a:ext cx="3481731" cy="1083993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/>
              <a:t>Trên màn hình có 1 vòng quay,trên vòng quay có các chữ cái. Cô sẽ ấn vòng quay. Khi vòng quay dừng lại ở chữ cái nào các con sẽ phát âm to,rõ ràng chữ cái đó.</a:t>
            </a:r>
          </a:p>
        </p:txBody>
      </p:sp>
    </p:spTree>
    <p:extLst>
      <p:ext uri="{BB962C8B-B14F-4D97-AF65-F5344CB8AC3E}">
        <p14:creationId xmlns:p14="http://schemas.microsoft.com/office/powerpoint/2010/main" val="58655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de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23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40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75200000">
                                      <p:cBhvr>
                                        <p:cTn id="29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80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78800000">
                                      <p:cBhvr>
                                        <p:cTn id="3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77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78800000">
                                      <p:cBhvr>
                                        <p:cTn id="4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132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53" grpId="0"/>
      <p:bldP spid="62" grpId="0" animBg="1"/>
      <p:bldP spid="6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Pictur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100" y="-156276"/>
            <a:ext cx="10595610" cy="550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2823210" y="-119733"/>
            <a:ext cx="2895600" cy="469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5" tIns="38963" rIns="77925" bIns="38963">
            <a:spAutoFit/>
          </a:bodyPr>
          <a:lstStyle/>
          <a:p>
            <a:pPr algn="ctr"/>
            <a:r>
              <a:rPr lang="en-US" sz="30000" b="1">
                <a:solidFill>
                  <a:srgbClr val="FF0000"/>
                </a:solidFill>
                <a:latin typeface=".VnAvant" pitchFamily="34" charset="0"/>
              </a:rPr>
              <a:t>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568" y="49281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Tên gọi, cách phát âm chữ y:</a:t>
            </a:r>
          </a:p>
        </p:txBody>
      </p:sp>
    </p:spTree>
    <p:extLst>
      <p:ext uri="{BB962C8B-B14F-4D97-AF65-F5344CB8AC3E}">
        <p14:creationId xmlns:p14="http://schemas.microsoft.com/office/powerpoint/2010/main" val="424306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Pictur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100" y="-74602"/>
            <a:ext cx="10595610" cy="550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3429000" y="2344331"/>
            <a:ext cx="2289810" cy="81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568" y="49281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Cách phát âm: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565284" y="-754456"/>
            <a:ext cx="2289810" cy="537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/>
          <a:p>
            <a:pPr algn="ctr"/>
            <a:r>
              <a:rPr lang="en-US" sz="34400" b="1">
                <a:solidFill>
                  <a:srgbClr val="00B0F0"/>
                </a:solidFill>
                <a:latin typeface=".VnAvant" pitchFamily="34" charset="0"/>
              </a:rPr>
              <a:t>y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429000" y="1507550"/>
            <a:ext cx="2289810" cy="220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/>
          <a:p>
            <a:pPr algn="ctr"/>
            <a:r>
              <a:rPr lang="en-US" sz="13800" b="1">
                <a:solidFill>
                  <a:schemeClr val="accent4">
                    <a:lumMod val="75000"/>
                  </a:schemeClr>
                </a:solidFill>
                <a:latin typeface=".VnAvant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5163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4" grpId="0"/>
      <p:bldP spid="75784" grpId="1"/>
      <p:bldP spid="5" grpId="0"/>
      <p:bldP spid="5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 khung hình nền đẹp tinh tế dành cho b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96005" y="125560"/>
            <a:ext cx="237784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600" b="1">
                <a:solidFill>
                  <a:srgbClr val="7030A0"/>
                </a:solidFill>
                <a:latin typeface=".VnAvant" pitchFamily="34" charset="0"/>
              </a:rPr>
              <a:t>y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44" b="73428"/>
          <a:stretch/>
        </p:blipFill>
        <p:spPr bwMode="auto">
          <a:xfrm>
            <a:off x="3290208" y="1635581"/>
            <a:ext cx="1122539" cy="194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813" y="1410379"/>
            <a:ext cx="1692107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33950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Cấu tạo chữ y: </a:t>
            </a:r>
          </a:p>
        </p:txBody>
      </p:sp>
    </p:spTree>
    <p:extLst>
      <p:ext uri="{BB962C8B-B14F-4D97-AF65-F5344CB8AC3E}">
        <p14:creationId xmlns:p14="http://schemas.microsoft.com/office/powerpoint/2010/main" val="358294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WordArt 4"/>
          <p:cNvSpPr>
            <a:spLocks noChangeArrowheads="1" noChangeShapeType="1" noTextEdit="1"/>
          </p:cNvSpPr>
          <p:nvPr/>
        </p:nvSpPr>
        <p:spPr bwMode="auto">
          <a:xfrm>
            <a:off x="4267200" y="2098945"/>
            <a:ext cx="1254368" cy="17680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b="1" kern="10"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.VnAvant"/>
              </a:rPr>
              <a:t>y</a:t>
            </a:r>
          </a:p>
        </p:txBody>
      </p:sp>
      <p:sp>
        <p:nvSpPr>
          <p:cNvPr id="22" name="WordArt 7"/>
          <p:cNvSpPr>
            <a:spLocks noChangeArrowheads="1" noChangeShapeType="1" noTextEdit="1"/>
          </p:cNvSpPr>
          <p:nvPr/>
        </p:nvSpPr>
        <p:spPr bwMode="auto">
          <a:xfrm>
            <a:off x="846667" y="1511922"/>
            <a:ext cx="2113410" cy="25015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kern="1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H"/>
              </a:rPr>
              <a:t>y</a:t>
            </a:r>
          </a:p>
        </p:txBody>
      </p:sp>
      <p:pic>
        <p:nvPicPr>
          <p:cNvPr id="23" name="Picture 9" descr="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178" y="1997668"/>
            <a:ext cx="1277640" cy="222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WordArt 7"/>
          <p:cNvSpPr>
            <a:spLocks noChangeArrowheads="1" noChangeShapeType="1" noTextEdit="1"/>
          </p:cNvSpPr>
          <p:nvPr/>
        </p:nvSpPr>
        <p:spPr bwMode="auto">
          <a:xfrm>
            <a:off x="1600200" y="304800"/>
            <a:ext cx="1752600" cy="1676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solidFill>
                <a:srgbClr val="FF66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.VnAvantH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229" y="174171"/>
            <a:ext cx="3472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Giới thiệu các kiểu chữ 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6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978" y="267495"/>
            <a:ext cx="396043" cy="360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7494"/>
            <a:ext cx="475253" cy="432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33" y="2145351"/>
            <a:ext cx="475253" cy="432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448624"/>
            <a:ext cx="475253" cy="432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12" y="2031602"/>
            <a:ext cx="396044" cy="360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643758"/>
            <a:ext cx="360040" cy="327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38" y="4157116"/>
            <a:ext cx="457427" cy="415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768" y="3662811"/>
            <a:ext cx="401777" cy="36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96" y="267495"/>
            <a:ext cx="328599" cy="2880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4263393"/>
            <a:ext cx="410750" cy="36004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-452586"/>
            <a:ext cx="7258773" cy="40324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35631" y="1057373"/>
            <a:ext cx="728366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000" b="1">
                <a:ln w="11430"/>
                <a:solidFill>
                  <a:schemeClr val="accent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THỬ TÀI THÔNG MINH</a:t>
            </a:r>
            <a:endParaRPr lang="en-US" sz="8000" b="1" dirty="0">
              <a:ln w="11430"/>
              <a:solidFill>
                <a:schemeClr val="accent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360FB320-D6BF-47C8-6BE9-86236B7807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8" y="1646587"/>
            <a:ext cx="7258773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6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991671"/>
            <a:ext cx="9144793" cy="7126842"/>
          </a:xfrm>
          <a:prstGeom prst="rect">
            <a:avLst/>
          </a:prstGeom>
        </p:spPr>
      </p:pic>
      <p:pic>
        <p:nvPicPr>
          <p:cNvPr id="3" name="Co-Day-Be-Bai-Hoc-Giao-Thong-Be-Phuong-Nh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115" y="514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8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978" y="267495"/>
            <a:ext cx="396043" cy="360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7494"/>
            <a:ext cx="475253" cy="432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33" y="2145351"/>
            <a:ext cx="475253" cy="432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448624"/>
            <a:ext cx="475253" cy="432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12" y="2031602"/>
            <a:ext cx="396044" cy="360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643758"/>
            <a:ext cx="360040" cy="327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38" y="4157116"/>
            <a:ext cx="457427" cy="415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768" y="3662811"/>
            <a:ext cx="401777" cy="36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96" y="267495"/>
            <a:ext cx="328599" cy="2880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4263393"/>
            <a:ext cx="410750" cy="360040"/>
          </a:xfrm>
          <a:prstGeom prst="rect">
            <a:avLst/>
          </a:prstGeom>
        </p:spPr>
      </p:pic>
      <p:pic>
        <p:nvPicPr>
          <p:cNvPr id="13" name="8ID18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.181" end="191.4762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229600" y="4533900"/>
            <a:ext cx="609600" cy="609600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78"/>
            <a:ext cx="9144000" cy="5020022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19" y="3219821"/>
            <a:ext cx="4824536" cy="2160241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-452586"/>
            <a:ext cx="7258773" cy="4032448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38" y="-1859730"/>
            <a:ext cx="7258773" cy="4032448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0"/>
          <a:stretch/>
        </p:blipFill>
        <p:spPr bwMode="auto">
          <a:xfrm>
            <a:off x="2347528" y="2127325"/>
            <a:ext cx="4448944" cy="30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607010-0C15-32E6-2703-D01F79E8841C}"/>
              </a:ext>
            </a:extLst>
          </p:cNvPr>
          <p:cNvSpPr txBox="1"/>
          <p:nvPr/>
        </p:nvSpPr>
        <p:spPr>
          <a:xfrm>
            <a:off x="957033" y="383142"/>
            <a:ext cx="10091967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6600" b="1" spc="-40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SÂN CHƠI CHỮ CÁI</a:t>
            </a:r>
          </a:p>
        </p:txBody>
      </p:sp>
    </p:spTree>
    <p:extLst>
      <p:ext uri="{BB962C8B-B14F-4D97-AF65-F5344CB8AC3E}">
        <p14:creationId xmlns:p14="http://schemas.microsoft.com/office/powerpoint/2010/main" val="109435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  <p:bldP spid="1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3FCA33-F669-087C-4888-8D38DDB4D3CB}"/>
              </a:ext>
            </a:extLst>
          </p:cNvPr>
          <p:cNvSpPr txBox="1"/>
          <p:nvPr/>
        </p:nvSpPr>
        <p:spPr>
          <a:xfrm>
            <a:off x="1441174" y="755374"/>
            <a:ext cx="2067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CÔ CHỐT DDIEEEMR GIỐNG VÀ NHAU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86BBD-12E6-3B18-40D9-425D57FE5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065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DE7E2C6-DDDA-56AE-BD3A-E30475C3429F}"/>
              </a:ext>
            </a:extLst>
          </p:cNvPr>
          <p:cNvGrpSpPr/>
          <p:nvPr/>
        </p:nvGrpSpPr>
        <p:grpSpPr>
          <a:xfrm>
            <a:off x="1076082" y="-325241"/>
            <a:ext cx="7033357" cy="2323225"/>
            <a:chOff x="856343" y="1088343"/>
            <a:chExt cx="10854049" cy="35852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DD394E-D276-7D43-019B-AF5DDB129B34}"/>
                </a:ext>
              </a:extLst>
            </p:cNvPr>
            <p:cNvSpPr/>
            <p:nvPr/>
          </p:nvSpPr>
          <p:spPr>
            <a:xfrm>
              <a:off x="856343" y="1785257"/>
              <a:ext cx="10624457" cy="2888343"/>
            </a:xfrm>
            <a:prstGeom prst="rect">
              <a:avLst/>
            </a:prstGeom>
            <a:solidFill>
              <a:srgbClr val="EE629E"/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D556A66-A03D-6FC4-4FDC-08F551CA7921}"/>
                </a:ext>
              </a:extLst>
            </p:cNvPr>
            <p:cNvSpPr/>
            <p:nvPr/>
          </p:nvSpPr>
          <p:spPr>
            <a:xfrm>
              <a:off x="1190171" y="2061029"/>
              <a:ext cx="9942286" cy="230459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F06F5E73-7684-25D4-3556-B69C95B930DA}"/>
                </a:ext>
              </a:extLst>
            </p:cNvPr>
            <p:cNvSpPr/>
            <p:nvPr/>
          </p:nvSpPr>
          <p:spPr>
            <a:xfrm rot="18671403">
              <a:off x="-54876" y="2238761"/>
              <a:ext cx="2890387" cy="589551"/>
            </a:xfrm>
            <a:custGeom>
              <a:avLst/>
              <a:gdLst>
                <a:gd name="connsiteX0" fmla="*/ 2890387 w 2890387"/>
                <a:gd name="connsiteY0" fmla="*/ 589551 h 589551"/>
                <a:gd name="connsiteX1" fmla="*/ 0 w 2890387"/>
                <a:gd name="connsiteY1" fmla="*/ 589550 h 589551"/>
                <a:gd name="connsiteX2" fmla="*/ 673674 w 2890387"/>
                <a:gd name="connsiteY2" fmla="*/ 0 h 589551"/>
                <a:gd name="connsiteX3" fmla="*/ 2332994 w 2890387"/>
                <a:gd name="connsiteY3" fmla="*/ 0 h 589551"/>
                <a:gd name="connsiteX4" fmla="*/ 2890387 w 2890387"/>
                <a:gd name="connsiteY4" fmla="*/ 589551 h 589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0387" h="589551">
                  <a:moveTo>
                    <a:pt x="2890387" y="589551"/>
                  </a:moveTo>
                  <a:lnTo>
                    <a:pt x="0" y="589550"/>
                  </a:lnTo>
                  <a:lnTo>
                    <a:pt x="673674" y="0"/>
                  </a:lnTo>
                  <a:lnTo>
                    <a:pt x="2332994" y="0"/>
                  </a:lnTo>
                  <a:lnTo>
                    <a:pt x="2890387" y="589551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9C3ED4-1EBC-1518-607D-D10AF8322FC8}"/>
                </a:ext>
              </a:extLst>
            </p:cNvPr>
            <p:cNvSpPr txBox="1"/>
            <p:nvPr/>
          </p:nvSpPr>
          <p:spPr>
            <a:xfrm rot="18668138">
              <a:off x="227092" y="2148362"/>
              <a:ext cx="2560147" cy="569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6">
                      <a:lumMod val="50000"/>
                    </a:schemeClr>
                  </a:solidFill>
                  <a:latin typeface="Bahnschrift" panose="020B0502040204020203" pitchFamily="34" charset="0"/>
                </a:rPr>
                <a:t>Giống nhau</a:t>
              </a:r>
              <a:endParaRPr lang="en-US" dirty="0">
                <a:solidFill>
                  <a:schemeClr val="accent6">
                    <a:lumMod val="50000"/>
                  </a:schemeClr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F4AFEB-B2ED-4B9E-BD66-4C2041ABB2EE}"/>
                </a:ext>
              </a:extLst>
            </p:cNvPr>
            <p:cNvSpPr/>
            <p:nvPr/>
          </p:nvSpPr>
          <p:spPr>
            <a:xfrm>
              <a:off x="2305136" y="2686847"/>
              <a:ext cx="9405256" cy="56996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r>
                <a:rPr lang="de-DE" b="1">
                  <a:ln/>
                  <a:solidFill>
                    <a:schemeClr val="tx1">
                      <a:lumMod val="65000"/>
                      <a:lumOff val="35000"/>
                    </a:schemeClr>
                  </a:solidFill>
                  <a:latin typeface="Bahnschrift" panose="020B0502040204020203" pitchFamily="34" charset="0"/>
                </a:rPr>
                <a:t>Chữ g và chữ y đều có 2 nét. </a:t>
              </a:r>
              <a:endParaRPr lang="en-US" b="1" dirty="0">
                <a:ln/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9E9B2E-EEAE-39C4-7181-1642BA9D3B08}"/>
              </a:ext>
            </a:extLst>
          </p:cNvPr>
          <p:cNvGrpSpPr/>
          <p:nvPr/>
        </p:nvGrpSpPr>
        <p:grpSpPr>
          <a:xfrm>
            <a:off x="1076082" y="1694995"/>
            <a:ext cx="6884583" cy="2436589"/>
            <a:chOff x="856343" y="913397"/>
            <a:chExt cx="10624457" cy="376020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767B83C-6051-F333-CC52-BD5FCB5A9E14}"/>
                </a:ext>
              </a:extLst>
            </p:cNvPr>
            <p:cNvSpPr/>
            <p:nvPr/>
          </p:nvSpPr>
          <p:spPr>
            <a:xfrm>
              <a:off x="856343" y="1785257"/>
              <a:ext cx="10624457" cy="2888343"/>
            </a:xfrm>
            <a:prstGeom prst="rect">
              <a:avLst/>
            </a:prstGeom>
            <a:solidFill>
              <a:srgbClr val="EE629E"/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9BBDDDB-51D3-7A61-7989-487CC5CE01B8}"/>
                </a:ext>
              </a:extLst>
            </p:cNvPr>
            <p:cNvSpPr/>
            <p:nvPr/>
          </p:nvSpPr>
          <p:spPr>
            <a:xfrm>
              <a:off x="1190171" y="2061029"/>
              <a:ext cx="9942286" cy="230459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6">
              <a:extLst>
                <a:ext uri="{FF2B5EF4-FFF2-40B4-BE49-F238E27FC236}">
                  <a16:creationId xmlns:a16="http://schemas.microsoft.com/office/drawing/2014/main" id="{FC697033-2155-0685-93F3-4F2B0E3263F1}"/>
                </a:ext>
              </a:extLst>
            </p:cNvPr>
            <p:cNvSpPr/>
            <p:nvPr/>
          </p:nvSpPr>
          <p:spPr>
            <a:xfrm rot="18671403">
              <a:off x="-54876" y="2238761"/>
              <a:ext cx="2890387" cy="589551"/>
            </a:xfrm>
            <a:custGeom>
              <a:avLst/>
              <a:gdLst>
                <a:gd name="connsiteX0" fmla="*/ 2890387 w 2890387"/>
                <a:gd name="connsiteY0" fmla="*/ 589551 h 589551"/>
                <a:gd name="connsiteX1" fmla="*/ 0 w 2890387"/>
                <a:gd name="connsiteY1" fmla="*/ 589550 h 589551"/>
                <a:gd name="connsiteX2" fmla="*/ 673674 w 2890387"/>
                <a:gd name="connsiteY2" fmla="*/ 0 h 589551"/>
                <a:gd name="connsiteX3" fmla="*/ 2332994 w 2890387"/>
                <a:gd name="connsiteY3" fmla="*/ 0 h 589551"/>
                <a:gd name="connsiteX4" fmla="*/ 2890387 w 2890387"/>
                <a:gd name="connsiteY4" fmla="*/ 589551 h 589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0387" h="589551">
                  <a:moveTo>
                    <a:pt x="2890387" y="589551"/>
                  </a:moveTo>
                  <a:lnTo>
                    <a:pt x="0" y="589550"/>
                  </a:lnTo>
                  <a:lnTo>
                    <a:pt x="673674" y="0"/>
                  </a:lnTo>
                  <a:lnTo>
                    <a:pt x="2332994" y="0"/>
                  </a:lnTo>
                  <a:lnTo>
                    <a:pt x="2890387" y="589551"/>
                  </a:lnTo>
                  <a:close/>
                </a:path>
              </a:pathLst>
            </a:cu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4FC2D78-359F-BED3-4E00-F89744482F64}"/>
                </a:ext>
              </a:extLst>
            </p:cNvPr>
            <p:cNvSpPr txBox="1"/>
            <p:nvPr/>
          </p:nvSpPr>
          <p:spPr>
            <a:xfrm rot="18668138">
              <a:off x="282954" y="2005224"/>
              <a:ext cx="2753615" cy="569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Bahnschrift" panose="020B0502040204020203" pitchFamily="34" charset="0"/>
                </a:rPr>
                <a:t> </a:t>
              </a:r>
              <a:r>
                <a:rPr lang="en-US">
                  <a:solidFill>
                    <a:srgbClr val="0070C0"/>
                  </a:solidFill>
                  <a:latin typeface="Bahnschrift" panose="020B0502040204020203" pitchFamily="34" charset="0"/>
                </a:rPr>
                <a:t>Khác nhau</a:t>
              </a:r>
              <a:endParaRPr lang="en-US" dirty="0">
                <a:solidFill>
                  <a:srgbClr val="0070C0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100B3B9-AD0B-6CAB-E57D-9E0103E81A7E}"/>
                </a:ext>
              </a:extLst>
            </p:cNvPr>
            <p:cNvSpPr/>
            <p:nvPr/>
          </p:nvSpPr>
          <p:spPr>
            <a:xfrm>
              <a:off x="1833036" y="2135609"/>
              <a:ext cx="9405256" cy="227984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r>
                <a:rPr lang="de-DE" b="1">
                  <a:ln/>
                  <a:solidFill>
                    <a:srgbClr val="FFC000"/>
                  </a:solidFill>
                  <a:latin typeface="Bahnschrift" panose="020B0502040204020203" pitchFamily="34" charset="0"/>
                </a:rPr>
                <a:t>- Chữ g có một nét cong tròn khép kín và một nét móc dưới bên phải </a:t>
              </a:r>
            </a:p>
            <a:p>
              <a:endParaRPr lang="de-DE" b="1">
                <a:ln/>
                <a:solidFill>
                  <a:srgbClr val="FFC000"/>
                </a:solidFill>
                <a:latin typeface="Bahnschrift" panose="020B0502040204020203" pitchFamily="34" charset="0"/>
              </a:endParaRPr>
            </a:p>
            <a:p>
              <a:r>
                <a:rPr lang="de-DE" b="1">
                  <a:ln/>
                  <a:solidFill>
                    <a:srgbClr val="FFC000"/>
                  </a:solidFill>
                  <a:latin typeface="Bahnschrift" panose="020B0502040204020203" pitchFamily="34" charset="0"/>
                </a:rPr>
                <a:t>- Chữ y có một nét xiên ngắn bên trái và một nét xiên dài bên phải</a:t>
              </a:r>
              <a:endParaRPr lang="en-US" b="1" dirty="0">
                <a:ln/>
                <a:solidFill>
                  <a:srgbClr val="FFC000"/>
                </a:solidFill>
                <a:latin typeface="Bahnschrif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081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978" y="267495"/>
            <a:ext cx="396043" cy="360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7494"/>
            <a:ext cx="475253" cy="432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33" y="2145351"/>
            <a:ext cx="475253" cy="432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448624"/>
            <a:ext cx="475253" cy="432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12" y="2031602"/>
            <a:ext cx="396044" cy="360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643758"/>
            <a:ext cx="360040" cy="327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38" y="4157116"/>
            <a:ext cx="457427" cy="415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768" y="3662811"/>
            <a:ext cx="401777" cy="36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96" y="267495"/>
            <a:ext cx="328599" cy="2880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4263393"/>
            <a:ext cx="410750" cy="36004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-452586"/>
            <a:ext cx="7258773" cy="40324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43498" y="1031080"/>
            <a:ext cx="728366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000" b="1">
                <a:ln w="11430"/>
                <a:solidFill>
                  <a:schemeClr val="accent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ĐỒNG ĐỘI CHUNG SỨC</a:t>
            </a:r>
            <a:endParaRPr lang="en-US" sz="8000" b="1" dirty="0">
              <a:ln w="11430"/>
              <a:solidFill>
                <a:schemeClr val="accent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360FB320-D6BF-47C8-6BE9-86236B7807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8" y="1646587"/>
            <a:ext cx="7258773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9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0"/>
          <a:stretch/>
        </p:blipFill>
        <p:spPr bwMode="auto">
          <a:xfrm>
            <a:off x="2514600" y="108145"/>
            <a:ext cx="3975100" cy="269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6488" y="3111831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6982" y="4762500"/>
            <a:ext cx="9601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4666531" y="2599213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2600" y="3028950"/>
            <a:ext cx="5448300" cy="153668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44008"/>
              </a:avLst>
            </a:prstTxWarp>
            <a:spAutoFit/>
          </a:bodyPr>
          <a:lstStyle/>
          <a:p>
            <a:r>
              <a:rPr lang="en-US" sz="7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CHIẾC CỐC VUI NHỘN</a:t>
            </a:r>
            <a:endParaRPr lang="en-US" sz="7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3" name="8ID24.WAV">
            <a:hlinkClick r:id="" action="ppaction://media"/>
            <a:extLst>
              <a:ext uri="{FF2B5EF4-FFF2-40B4-BE49-F238E27FC236}">
                <a16:creationId xmlns:a16="http://schemas.microsoft.com/office/drawing/2014/main" id="{F08BA9FF-136B-24F2-ED3F-306BCA6BD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8654" y="3929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7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0"/>
          <a:stretch/>
        </p:blipFill>
        <p:spPr bwMode="auto">
          <a:xfrm>
            <a:off x="2514600" y="108145"/>
            <a:ext cx="3975100" cy="269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6488" y="3111831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6982" y="4762500"/>
            <a:ext cx="9601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4666531" y="2599213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2600" y="3028950"/>
            <a:ext cx="5448300" cy="153668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44008"/>
              </a:avLst>
            </a:prstTxWarp>
            <a:spAutoFit/>
          </a:bodyPr>
          <a:lstStyle/>
          <a:p>
            <a:r>
              <a:rPr lang="en-US" sz="7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CHIẾC CỐC VUI NHỘN</a:t>
            </a:r>
            <a:endParaRPr lang="en-US" sz="7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10" name="CUCKOO RİTİM MÜZİĞİ.RHYTM MUSIC.FRUITS_ MEYVELER.CHILDREN SONGS">
            <a:hlinkClick r:id="" action="ppaction://media"/>
            <a:extLst>
              <a:ext uri="{FF2B5EF4-FFF2-40B4-BE49-F238E27FC236}">
                <a16:creationId xmlns:a16="http://schemas.microsoft.com/office/drawing/2014/main" id="{F9DEAE99-FA4A-01B0-8B19-EA46A99FDA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17" end="162120.51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0900" y="5644282"/>
            <a:ext cx="1205948" cy="67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3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0"/>
          <a:stretch/>
        </p:blipFill>
        <p:spPr bwMode="auto">
          <a:xfrm>
            <a:off x="2514600" y="108145"/>
            <a:ext cx="3975100" cy="269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6488" y="3111831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6982" y="4762500"/>
            <a:ext cx="9601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4666531" y="2599213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2600" y="3028950"/>
            <a:ext cx="5448300" cy="153668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44008"/>
              </a:avLst>
            </a:prstTxWarp>
            <a:spAutoFit/>
          </a:bodyPr>
          <a:lstStyle/>
          <a:p>
            <a:r>
              <a:rPr lang="en-US" sz="7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CHIẾC CỐC VUI NHỘN</a:t>
            </a:r>
            <a:endParaRPr lang="en-US" sz="7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4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0"/>
          <a:stretch/>
        </p:blipFill>
        <p:spPr bwMode="auto">
          <a:xfrm>
            <a:off x="2514600" y="108145"/>
            <a:ext cx="3975100" cy="269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6488" y="3111831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6982" y="4762500"/>
            <a:ext cx="9601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4666531" y="2599213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2600" y="3028950"/>
            <a:ext cx="5448300" cy="153668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44008"/>
              </a:avLst>
            </a:prstTxWarp>
            <a:spAutoFit/>
          </a:bodyPr>
          <a:lstStyle/>
          <a:p>
            <a:r>
              <a:rPr lang="en-US" sz="7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CHIẾC CỐC VUI NHỘN</a:t>
            </a:r>
            <a:endParaRPr lang="en-US" sz="7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10" name="CUCKOO RİTİM MÜZİĞİ.RHYTM MUSIC.FRUITS_ MEYVELER.CHILDREN SONGS">
            <a:hlinkClick r:id="" action="ppaction://media"/>
            <a:extLst>
              <a:ext uri="{FF2B5EF4-FFF2-40B4-BE49-F238E27FC236}">
                <a16:creationId xmlns:a16="http://schemas.microsoft.com/office/drawing/2014/main" id="{F9DEAE99-FA4A-01B0-8B19-EA46A99FDA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17" end="162120.51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0900" y="5644282"/>
            <a:ext cx="1205948" cy="67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0"/>
          <a:stretch/>
        </p:blipFill>
        <p:spPr bwMode="auto">
          <a:xfrm>
            <a:off x="2514600" y="108145"/>
            <a:ext cx="3975100" cy="269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6488" y="3111831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6982" y="4762500"/>
            <a:ext cx="9601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4666531" y="2599213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2600" y="3028950"/>
            <a:ext cx="5448300" cy="153668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44008"/>
              </a:avLst>
            </a:prstTxWarp>
            <a:spAutoFit/>
          </a:bodyPr>
          <a:lstStyle/>
          <a:p>
            <a:r>
              <a:rPr lang="en-US" sz="7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CHIẾC CỐC VUI NHỘN</a:t>
            </a:r>
            <a:endParaRPr lang="en-US" sz="7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15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0"/>
          <a:stretch/>
        </p:blipFill>
        <p:spPr bwMode="auto">
          <a:xfrm>
            <a:off x="2514600" y="108145"/>
            <a:ext cx="3975100" cy="269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6488" y="3111831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6982" y="4762500"/>
            <a:ext cx="9601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4666531" y="2599213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2600" y="3028950"/>
            <a:ext cx="5448300" cy="153668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44008"/>
              </a:avLst>
            </a:prstTxWarp>
            <a:spAutoFit/>
          </a:bodyPr>
          <a:lstStyle/>
          <a:p>
            <a:r>
              <a:rPr lang="en-US" sz="7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CHIẾC CỐC VUI NHỘN</a:t>
            </a:r>
            <a:endParaRPr lang="en-US" sz="7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10" name="CUCKOO RİTİM MÜZİĞİ.RHYTM MUSIC.FRUITS_ MEYVELER.CHILDREN SONGS">
            <a:hlinkClick r:id="" action="ppaction://media"/>
            <a:extLst>
              <a:ext uri="{FF2B5EF4-FFF2-40B4-BE49-F238E27FC236}">
                <a16:creationId xmlns:a16="http://schemas.microsoft.com/office/drawing/2014/main" id="{F9DEAE99-FA4A-01B0-8B19-EA46A99FDA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17" end="162120.51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0900" y="5644282"/>
            <a:ext cx="1205948" cy="67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2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0"/>
          <a:stretch/>
        </p:blipFill>
        <p:spPr bwMode="auto">
          <a:xfrm>
            <a:off x="2514600" y="108145"/>
            <a:ext cx="3975100" cy="269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6488" y="3111831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6982" y="4762500"/>
            <a:ext cx="9601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4666531" y="2599213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2600" y="3028950"/>
            <a:ext cx="5448300" cy="153668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44008"/>
              </a:avLst>
            </a:prstTxWarp>
            <a:spAutoFit/>
          </a:bodyPr>
          <a:lstStyle/>
          <a:p>
            <a:r>
              <a:rPr lang="en-US" sz="7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CHIẾC CỐC VUI NHỘN</a:t>
            </a:r>
            <a:endParaRPr lang="en-US" sz="7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44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0"/>
          <a:stretch/>
        </p:blipFill>
        <p:spPr bwMode="auto">
          <a:xfrm>
            <a:off x="2514600" y="108145"/>
            <a:ext cx="3975100" cy="269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6488" y="3111831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45460" y="4737100"/>
            <a:ext cx="9601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4666531" y="2599213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2600" y="3028950"/>
            <a:ext cx="5448300" cy="153668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44008"/>
              </a:avLst>
            </a:prstTxWarp>
            <a:spAutoFit/>
          </a:bodyPr>
          <a:lstStyle/>
          <a:p>
            <a:r>
              <a:rPr lang="en-US" sz="7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CHUYỂN BÓNG</a:t>
            </a:r>
            <a:endParaRPr lang="en-US" sz="7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10" name="8ID24.WAV">
            <a:hlinkClick r:id="" action="ppaction://media"/>
            <a:extLst>
              <a:ext uri="{FF2B5EF4-FFF2-40B4-BE49-F238E27FC236}">
                <a16:creationId xmlns:a16="http://schemas.microsoft.com/office/drawing/2014/main" id="{4F802453-F0BE-CE19-149B-82F7A65CC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8654" y="3929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5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78"/>
            <a:ext cx="9144000" cy="50200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978" y="267495"/>
            <a:ext cx="396043" cy="360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7494"/>
            <a:ext cx="475253" cy="432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33" y="2145351"/>
            <a:ext cx="475253" cy="432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448624"/>
            <a:ext cx="475253" cy="432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12" y="2031602"/>
            <a:ext cx="396044" cy="360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643758"/>
            <a:ext cx="360040" cy="327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38" y="4157116"/>
            <a:ext cx="457427" cy="415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768" y="3662811"/>
            <a:ext cx="401777" cy="36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96" y="267495"/>
            <a:ext cx="328599" cy="2880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4263393"/>
            <a:ext cx="410750" cy="360040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6" y="3027829"/>
            <a:ext cx="4824536" cy="2160241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19" y="-606199"/>
            <a:ext cx="7258773" cy="4032448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38" y="-1859730"/>
            <a:ext cx="7258773" cy="4032448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0"/>
          <a:stretch/>
        </p:blipFill>
        <p:spPr bwMode="auto">
          <a:xfrm>
            <a:off x="2347528" y="2127325"/>
            <a:ext cx="4448944" cy="30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607010-0C15-32E6-2703-D01F79E8841C}"/>
              </a:ext>
            </a:extLst>
          </p:cNvPr>
          <p:cNvSpPr txBox="1"/>
          <p:nvPr/>
        </p:nvSpPr>
        <p:spPr>
          <a:xfrm>
            <a:off x="957033" y="383142"/>
            <a:ext cx="10091967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6600" b="1" spc="-40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SÂN CHƠI CHỮ CÁI</a:t>
            </a:r>
          </a:p>
        </p:txBody>
      </p:sp>
      <p:pic>
        <p:nvPicPr>
          <p:cNvPr id="20" name="Khởi động đầu giờ">
            <a:hlinkClick r:id="" action="ppaction://media"/>
            <a:extLst>
              <a:ext uri="{FF2B5EF4-FFF2-40B4-BE49-F238E27FC236}">
                <a16:creationId xmlns:a16="http://schemas.microsoft.com/office/drawing/2014/main" id="{E848E59D-E223-8844-E95E-79B36A4F37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0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78616" y="2712596"/>
            <a:ext cx="2338608" cy="131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4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8" grpId="0"/>
      <p:bldP spid="1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0"/>
          <a:stretch/>
        </p:blipFill>
        <p:spPr bwMode="auto">
          <a:xfrm>
            <a:off x="2514600" y="108145"/>
            <a:ext cx="3975100" cy="269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6488" y="3111831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6982" y="4762500"/>
            <a:ext cx="9601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4666531" y="2599213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2600" y="3028950"/>
            <a:ext cx="5448300" cy="153668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44008"/>
              </a:avLst>
            </a:prstTxWarp>
            <a:spAutoFit/>
          </a:bodyPr>
          <a:lstStyle/>
          <a:p>
            <a:r>
              <a:rPr lang="en-US" sz="7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CHUYỂN BÓNG</a:t>
            </a:r>
            <a:endParaRPr lang="en-US" sz="7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3" name="Chúng em với an toàn giao thông">
            <a:hlinkClick r:id="" action="ppaction://media"/>
            <a:extLst>
              <a:ext uri="{FF2B5EF4-FFF2-40B4-BE49-F238E27FC236}">
                <a16:creationId xmlns:a16="http://schemas.microsoft.com/office/drawing/2014/main" id="{A06EF1E2-1298-2FF6-DE8B-0BCAB12AEA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0900" y="5441637"/>
            <a:ext cx="1401435" cy="78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7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0"/>
          <a:stretch/>
        </p:blipFill>
        <p:spPr bwMode="auto">
          <a:xfrm>
            <a:off x="2514600" y="108145"/>
            <a:ext cx="3975100" cy="269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6488" y="3111831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6982" y="4762500"/>
            <a:ext cx="9601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4666531" y="2599213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2600" y="3028950"/>
            <a:ext cx="5448300" cy="153668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44008"/>
              </a:avLst>
            </a:prstTxWarp>
            <a:spAutoFit/>
          </a:bodyPr>
          <a:lstStyle/>
          <a:p>
            <a:r>
              <a:rPr lang="en-US" sz="7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CHUYÊN BÓNG</a:t>
            </a:r>
            <a:endParaRPr lang="en-US" sz="7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5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0"/>
          <a:stretch/>
        </p:blipFill>
        <p:spPr bwMode="auto">
          <a:xfrm>
            <a:off x="2514600" y="108145"/>
            <a:ext cx="3975100" cy="269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6488" y="3111831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45460" y="4737100"/>
            <a:ext cx="9601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4666531" y="2599213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2600" y="3028950"/>
            <a:ext cx="5448300" cy="153668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44008"/>
              </a:avLst>
            </a:prstTxWarp>
            <a:spAutoFit/>
          </a:bodyPr>
          <a:lstStyle/>
          <a:p>
            <a:r>
              <a:rPr lang="en-US" sz="7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BÉ SÁNG TẠO</a:t>
            </a:r>
            <a:endParaRPr lang="en-US" sz="7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10" name="8ID24.WAV">
            <a:hlinkClick r:id="" action="ppaction://media"/>
            <a:extLst>
              <a:ext uri="{FF2B5EF4-FFF2-40B4-BE49-F238E27FC236}">
                <a16:creationId xmlns:a16="http://schemas.microsoft.com/office/drawing/2014/main" id="{4F802453-F0BE-CE19-149B-82F7A65CC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8654" y="3929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0"/>
          <a:stretch/>
        </p:blipFill>
        <p:spPr bwMode="auto">
          <a:xfrm>
            <a:off x="2514600" y="108145"/>
            <a:ext cx="3975100" cy="269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6488" y="3111831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45460" y="4737100"/>
            <a:ext cx="9601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anixmas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4666531" y="2599213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2600" y="3028950"/>
            <a:ext cx="5448300" cy="153668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44008"/>
              </a:avLst>
            </a:prstTxWarp>
            <a:spAutoFit/>
          </a:bodyPr>
          <a:lstStyle/>
          <a:p>
            <a:r>
              <a:rPr lang="en-US" sz="7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BÉ SÁNG TẠO</a:t>
            </a:r>
            <a:endParaRPr lang="en-US" sz="7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2" name="NHẠC TRÒ CHƠI (mp3cut.net)">
            <a:hlinkClick r:id="" action="ppaction://media"/>
            <a:extLst>
              <a:ext uri="{FF2B5EF4-FFF2-40B4-BE49-F238E27FC236}">
                <a16:creationId xmlns:a16="http://schemas.microsoft.com/office/drawing/2014/main" id="{BB3E7A24-13F1-4D06-A605-ED770F34F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1636" y="5314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9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0"/>
          <a:stretch/>
        </p:blipFill>
        <p:spPr bwMode="auto">
          <a:xfrm>
            <a:off x="2514600" y="108145"/>
            <a:ext cx="3975100" cy="269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26488" y="3111831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45460" y="4737100"/>
            <a:ext cx="9601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anixmas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4666531" y="2599213"/>
            <a:ext cx="9684000" cy="40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2600" y="3028950"/>
            <a:ext cx="5448300" cy="153668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44008"/>
              </a:avLst>
            </a:prstTxWarp>
            <a:spAutoFit/>
          </a:bodyPr>
          <a:lstStyle/>
          <a:p>
            <a:r>
              <a:rPr lang="en-US" sz="7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</a:rPr>
              <a:t>BÉ SÁNG TẠO</a:t>
            </a:r>
            <a:endParaRPr lang="en-US" sz="7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74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6289" y="1008993"/>
            <a:ext cx="7220607" cy="280626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KẾT THÚC GIỜ HỌC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45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TÀI LIỆU ẢNH\GÓC\z2153707086150_b2ec8963178ac576302809f30c08564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750" l="781" r="986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2" y="-1591733"/>
            <a:ext cx="10024535" cy="812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35676" y="1594045"/>
            <a:ext cx="7373934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b="1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Vượ</a:t>
            </a:r>
            <a:r>
              <a:rPr lang="en-US" sz="3600" b="1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 qua thử thách</a:t>
            </a:r>
            <a:endParaRPr lang="en-US" sz="3600" b="1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err="1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600" b="1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trí thông minh</a:t>
            </a:r>
            <a:endParaRPr lang="en-US" sz="3600" b="1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Đồng đội chung sức</a:t>
            </a:r>
            <a:endParaRPr lang="en-US" sz="3600" b="1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10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978" y="267495"/>
            <a:ext cx="396043" cy="360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7494"/>
            <a:ext cx="475253" cy="432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33" y="2145351"/>
            <a:ext cx="475253" cy="432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448624"/>
            <a:ext cx="475253" cy="432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12" y="2031602"/>
            <a:ext cx="396044" cy="360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643758"/>
            <a:ext cx="360040" cy="327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38" y="4157116"/>
            <a:ext cx="457427" cy="415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768" y="3662811"/>
            <a:ext cx="401777" cy="36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96" y="267495"/>
            <a:ext cx="328599" cy="2880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4263393"/>
            <a:ext cx="410750" cy="36004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-452586"/>
            <a:ext cx="7258773" cy="40324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90433" y="1057373"/>
            <a:ext cx="728366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000" b="1">
                <a:ln w="11430"/>
                <a:solidFill>
                  <a:schemeClr val="accent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VƯỢT QUA THỬ THÁCH</a:t>
            </a:r>
            <a:endParaRPr lang="en-US" sz="8000" b="1" dirty="0">
              <a:ln w="11430"/>
              <a:solidFill>
                <a:schemeClr val="accent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360FB320-D6BF-47C8-6BE9-86236B7807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7" y="1563638"/>
            <a:ext cx="7258773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1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FD60A1-36E7-1ADD-C0F6-5A44BB865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046691" cy="51162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69D509-7A61-246F-45B8-2EDAC90A0012}"/>
              </a:ext>
            </a:extLst>
          </p:cNvPr>
          <p:cNvSpPr txBox="1"/>
          <p:nvPr/>
        </p:nvSpPr>
        <p:spPr>
          <a:xfrm>
            <a:off x="3124201" y="531034"/>
            <a:ext cx="2169184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400" b="1">
                <a:ln/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>CÂU ĐỐ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3379E0-2B56-F4EA-705A-CF0754C726AC}"/>
              </a:ext>
            </a:extLst>
          </p:cNvPr>
          <p:cNvSpPr/>
          <p:nvPr/>
        </p:nvSpPr>
        <p:spPr>
          <a:xfrm>
            <a:off x="7046690" y="0"/>
            <a:ext cx="2598057" cy="5112000"/>
          </a:xfrm>
          <a:prstGeom prst="rect">
            <a:avLst/>
          </a:prstGeom>
          <a:solidFill>
            <a:srgbClr val="D7C3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FF9373-ABD4-C71C-7EA9-DCFA80ACF676}"/>
              </a:ext>
            </a:extLst>
          </p:cNvPr>
          <p:cNvSpPr txBox="1"/>
          <p:nvPr/>
        </p:nvSpPr>
        <p:spPr>
          <a:xfrm>
            <a:off x="2819401" y="1532704"/>
            <a:ext cx="4078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>Tôi là chiếc đèn nhỏ</a:t>
            </a:r>
          </a:p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>Đứng ở ngã tư đường</a:t>
            </a:r>
          </a:p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>Xanh, vàng, đỏ yêu thương</a:t>
            </a:r>
          </a:p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>Tín hiệu cho xe chạy</a:t>
            </a:r>
          </a:p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>Đố bạn tôi là đèn gì?</a:t>
            </a:r>
          </a:p>
        </p:txBody>
      </p:sp>
    </p:spTree>
    <p:extLst>
      <p:ext uri="{BB962C8B-B14F-4D97-AF65-F5344CB8AC3E}">
        <p14:creationId xmlns:p14="http://schemas.microsoft.com/office/powerpoint/2010/main" val="184851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6784A5-78B8-46A3-1D59-95944E1F15E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7CEE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2150" y="3696950"/>
            <a:ext cx="861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0099"/>
                </a:solidFill>
                <a:latin typeface=".VnAvant" panose="020B7200000000000000"/>
              </a:rPr>
              <a:t>dÌn giao th«ng</a:t>
            </a:r>
            <a:endParaRPr lang="en-US" sz="7200" b="1" dirty="0">
              <a:solidFill>
                <a:srgbClr val="000099"/>
              </a:solidFill>
              <a:latin typeface=".VnAvant" panose="020B720000000000000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54C441-617D-C403-4131-D4EE5B7E77DA}"/>
              </a:ext>
            </a:extLst>
          </p:cNvPr>
          <p:cNvGrpSpPr/>
          <p:nvPr/>
        </p:nvGrpSpPr>
        <p:grpSpPr>
          <a:xfrm>
            <a:off x="2641600" y="155910"/>
            <a:ext cx="3476978" cy="3451123"/>
            <a:chOff x="2641600" y="155910"/>
            <a:chExt cx="3476978" cy="345112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119D189-5D07-A915-361E-D39D2CF006B4}"/>
                </a:ext>
              </a:extLst>
            </p:cNvPr>
            <p:cNvSpPr/>
            <p:nvPr/>
          </p:nvSpPr>
          <p:spPr>
            <a:xfrm>
              <a:off x="2641600" y="155910"/>
              <a:ext cx="3476978" cy="3451123"/>
            </a:xfrm>
            <a:prstGeom prst="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A5B460-4B3A-B33B-1F40-2D2A1DF9B9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593" t="6793"/>
            <a:stretch/>
          </p:blipFill>
          <p:spPr>
            <a:xfrm>
              <a:off x="3379611" y="246221"/>
              <a:ext cx="1981200" cy="3216676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05A7EA9-AB17-1CDD-8A88-43CD6D55C909}"/>
              </a:ext>
            </a:extLst>
          </p:cNvPr>
          <p:cNvSpPr/>
          <p:nvPr/>
        </p:nvSpPr>
        <p:spPr>
          <a:xfrm>
            <a:off x="1805940" y="4013662"/>
            <a:ext cx="190500" cy="69533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89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91" y="-200799"/>
            <a:ext cx="9543874" cy="554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C9C810B-3D61-A2A8-496D-338ACED44BCF}"/>
              </a:ext>
            </a:extLst>
          </p:cNvPr>
          <p:cNvGrpSpPr/>
          <p:nvPr/>
        </p:nvGrpSpPr>
        <p:grpSpPr>
          <a:xfrm>
            <a:off x="212591" y="1763733"/>
            <a:ext cx="1278082" cy="1477328"/>
            <a:chOff x="212591" y="1763733"/>
            <a:chExt cx="1278082" cy="147732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D0B660-6471-BFAA-C82F-BE37FD5514D2}"/>
                </a:ext>
              </a:extLst>
            </p:cNvPr>
            <p:cNvSpPr txBox="1"/>
            <p:nvPr/>
          </p:nvSpPr>
          <p:spPr>
            <a:xfrm>
              <a:off x="212591" y="1763733"/>
              <a:ext cx="127808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b="1">
                  <a:solidFill>
                    <a:srgbClr val="0070C0"/>
                  </a:solidFill>
                  <a:latin typeface=".VnAvant" panose="020B7200000000000000"/>
                </a:rPr>
                <a:t>d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8C25AD5-448D-10B3-FF28-DD12FCA28938}"/>
                </a:ext>
              </a:extLst>
            </p:cNvPr>
            <p:cNvSpPr/>
            <p:nvPr/>
          </p:nvSpPr>
          <p:spPr>
            <a:xfrm>
              <a:off x="764189" y="2165350"/>
              <a:ext cx="273444" cy="50964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0FF7FB2-97C5-04BE-2CB8-4C09CA18065B}"/>
              </a:ext>
            </a:extLst>
          </p:cNvPr>
          <p:cNvSpPr txBox="1"/>
          <p:nvPr/>
        </p:nvSpPr>
        <p:spPr>
          <a:xfrm>
            <a:off x="972894" y="1741575"/>
            <a:ext cx="1278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6E0A0E-EABA-85CE-B7C3-6213A5A9478A}"/>
              </a:ext>
            </a:extLst>
          </p:cNvPr>
          <p:cNvSpPr txBox="1"/>
          <p:nvPr/>
        </p:nvSpPr>
        <p:spPr>
          <a:xfrm>
            <a:off x="1687765" y="1763733"/>
            <a:ext cx="1278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7BFF1E-7F03-8495-A2CB-6A9DEB532767}"/>
              </a:ext>
            </a:extLst>
          </p:cNvPr>
          <p:cNvSpPr txBox="1"/>
          <p:nvPr/>
        </p:nvSpPr>
        <p:spPr>
          <a:xfrm>
            <a:off x="2696201" y="1761385"/>
            <a:ext cx="903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0B32F9-17C2-07DB-80C0-2CA6A95CF4C3}"/>
              </a:ext>
            </a:extLst>
          </p:cNvPr>
          <p:cNvSpPr txBox="1"/>
          <p:nvPr/>
        </p:nvSpPr>
        <p:spPr>
          <a:xfrm>
            <a:off x="3467010" y="1759037"/>
            <a:ext cx="4680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DDCD18-9C6E-BA3E-0A09-F624DF217DDB}"/>
              </a:ext>
            </a:extLst>
          </p:cNvPr>
          <p:cNvSpPr txBox="1"/>
          <p:nvPr/>
        </p:nvSpPr>
        <p:spPr>
          <a:xfrm>
            <a:off x="3720647" y="1759037"/>
            <a:ext cx="8492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E8D793-8098-FD09-4BB6-645864F61038}"/>
              </a:ext>
            </a:extLst>
          </p:cNvPr>
          <p:cNvSpPr txBox="1"/>
          <p:nvPr/>
        </p:nvSpPr>
        <p:spPr>
          <a:xfrm>
            <a:off x="4475446" y="1754275"/>
            <a:ext cx="9424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E7000D-F633-C986-837B-7FE3D636CDF3}"/>
              </a:ext>
            </a:extLst>
          </p:cNvPr>
          <p:cNvSpPr txBox="1"/>
          <p:nvPr/>
        </p:nvSpPr>
        <p:spPr>
          <a:xfrm>
            <a:off x="5539114" y="1754488"/>
            <a:ext cx="1278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65A0FE-8728-6683-5E5B-DC5635E2069E}"/>
              </a:ext>
            </a:extLst>
          </p:cNvPr>
          <p:cNvSpPr txBox="1"/>
          <p:nvPr/>
        </p:nvSpPr>
        <p:spPr>
          <a:xfrm>
            <a:off x="5874790" y="1754275"/>
            <a:ext cx="1278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46401B-9DAE-324A-1143-66F756C31175}"/>
              </a:ext>
            </a:extLst>
          </p:cNvPr>
          <p:cNvSpPr txBox="1"/>
          <p:nvPr/>
        </p:nvSpPr>
        <p:spPr>
          <a:xfrm>
            <a:off x="6568919" y="1754275"/>
            <a:ext cx="1278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«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EFA74-6CD4-E1A0-8AF9-32CFF6E3BF8A}"/>
              </a:ext>
            </a:extLst>
          </p:cNvPr>
          <p:cNvSpPr txBox="1"/>
          <p:nvPr/>
        </p:nvSpPr>
        <p:spPr>
          <a:xfrm>
            <a:off x="7274134" y="1754275"/>
            <a:ext cx="1278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2D3177-F9E2-8094-C477-CE489DA68402}"/>
              </a:ext>
            </a:extLst>
          </p:cNvPr>
          <p:cNvSpPr txBox="1"/>
          <p:nvPr/>
        </p:nvSpPr>
        <p:spPr>
          <a:xfrm>
            <a:off x="7947125" y="1754275"/>
            <a:ext cx="1278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C0A8956-88F9-35A3-3D5B-989196BD886F}"/>
              </a:ext>
            </a:extLst>
          </p:cNvPr>
          <p:cNvSpPr/>
          <p:nvPr/>
        </p:nvSpPr>
        <p:spPr>
          <a:xfrm rot="1597355">
            <a:off x="1350408" y="2015705"/>
            <a:ext cx="216000" cy="79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99998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20" grpId="0"/>
      <p:bldP spid="20" grpId="1"/>
      <p:bldP spid="21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1" grpId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91" y="-200799"/>
            <a:ext cx="9543874" cy="554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C9C810B-3D61-A2A8-496D-338ACED44BCF}"/>
              </a:ext>
            </a:extLst>
          </p:cNvPr>
          <p:cNvGrpSpPr/>
          <p:nvPr/>
        </p:nvGrpSpPr>
        <p:grpSpPr>
          <a:xfrm>
            <a:off x="0" y="-1678127"/>
            <a:ext cx="1278082" cy="1477328"/>
            <a:chOff x="212591" y="1763733"/>
            <a:chExt cx="1278082" cy="147732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D0B660-6471-BFAA-C82F-BE37FD5514D2}"/>
                </a:ext>
              </a:extLst>
            </p:cNvPr>
            <p:cNvSpPr txBox="1"/>
            <p:nvPr/>
          </p:nvSpPr>
          <p:spPr>
            <a:xfrm>
              <a:off x="212591" y="1763733"/>
              <a:ext cx="127808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b="1">
                  <a:solidFill>
                    <a:srgbClr val="0070C0"/>
                  </a:solidFill>
                  <a:latin typeface=".VnAvant" panose="020B7200000000000000"/>
                </a:rPr>
                <a:t>d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8C25AD5-448D-10B3-FF28-DD12FCA28938}"/>
                </a:ext>
              </a:extLst>
            </p:cNvPr>
            <p:cNvSpPr/>
            <p:nvPr/>
          </p:nvSpPr>
          <p:spPr>
            <a:xfrm>
              <a:off x="764189" y="2165350"/>
              <a:ext cx="273444" cy="50964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0FF7FB2-97C5-04BE-2CB8-4C09CA18065B}"/>
              </a:ext>
            </a:extLst>
          </p:cNvPr>
          <p:cNvSpPr txBox="1"/>
          <p:nvPr/>
        </p:nvSpPr>
        <p:spPr>
          <a:xfrm>
            <a:off x="409683" y="5174703"/>
            <a:ext cx="1278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6E0A0E-EABA-85CE-B7C3-6213A5A9478A}"/>
              </a:ext>
            </a:extLst>
          </p:cNvPr>
          <p:cNvSpPr txBox="1"/>
          <p:nvPr/>
        </p:nvSpPr>
        <p:spPr>
          <a:xfrm>
            <a:off x="1873621" y="5201110"/>
            <a:ext cx="1278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7BFF1E-7F03-8495-A2CB-6A9DEB532767}"/>
              </a:ext>
            </a:extLst>
          </p:cNvPr>
          <p:cNvSpPr txBox="1"/>
          <p:nvPr/>
        </p:nvSpPr>
        <p:spPr>
          <a:xfrm>
            <a:off x="2696201" y="1761385"/>
            <a:ext cx="903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0B32F9-17C2-07DB-80C0-2CA6A95CF4C3}"/>
              </a:ext>
            </a:extLst>
          </p:cNvPr>
          <p:cNvSpPr txBox="1"/>
          <p:nvPr/>
        </p:nvSpPr>
        <p:spPr>
          <a:xfrm>
            <a:off x="3555960" y="-1920555"/>
            <a:ext cx="4680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DDCD18-9C6E-BA3E-0A09-F624DF217DDB}"/>
              </a:ext>
            </a:extLst>
          </p:cNvPr>
          <p:cNvSpPr txBox="1"/>
          <p:nvPr/>
        </p:nvSpPr>
        <p:spPr>
          <a:xfrm>
            <a:off x="3599385" y="5272704"/>
            <a:ext cx="8492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E8D793-8098-FD09-4BB6-645864F61038}"/>
              </a:ext>
            </a:extLst>
          </p:cNvPr>
          <p:cNvSpPr txBox="1"/>
          <p:nvPr/>
        </p:nvSpPr>
        <p:spPr>
          <a:xfrm>
            <a:off x="4475446" y="5339704"/>
            <a:ext cx="9424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E7000D-F633-C986-837B-7FE3D636CDF3}"/>
              </a:ext>
            </a:extLst>
          </p:cNvPr>
          <p:cNvSpPr txBox="1"/>
          <p:nvPr/>
        </p:nvSpPr>
        <p:spPr>
          <a:xfrm>
            <a:off x="5539114" y="-2190500"/>
            <a:ext cx="1278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65A0FE-8728-6683-5E5B-DC5635E2069E}"/>
              </a:ext>
            </a:extLst>
          </p:cNvPr>
          <p:cNvSpPr txBox="1"/>
          <p:nvPr/>
        </p:nvSpPr>
        <p:spPr>
          <a:xfrm>
            <a:off x="5874790" y="5320867"/>
            <a:ext cx="1278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46401B-9DAE-324A-1143-66F756C31175}"/>
              </a:ext>
            </a:extLst>
          </p:cNvPr>
          <p:cNvSpPr txBox="1"/>
          <p:nvPr/>
        </p:nvSpPr>
        <p:spPr>
          <a:xfrm>
            <a:off x="6568919" y="-2202215"/>
            <a:ext cx="1278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«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EFA74-6CD4-E1A0-8AF9-32CFF6E3BF8A}"/>
              </a:ext>
            </a:extLst>
          </p:cNvPr>
          <p:cNvSpPr txBox="1"/>
          <p:nvPr/>
        </p:nvSpPr>
        <p:spPr>
          <a:xfrm>
            <a:off x="7274134" y="5272704"/>
            <a:ext cx="1278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2D3177-F9E2-8094-C477-CE489DA68402}"/>
              </a:ext>
            </a:extLst>
          </p:cNvPr>
          <p:cNvSpPr txBox="1"/>
          <p:nvPr/>
        </p:nvSpPr>
        <p:spPr>
          <a:xfrm>
            <a:off x="7947125" y="1754275"/>
            <a:ext cx="1278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.VnAvant" panose="020B7200000000000000"/>
              </a:rPr>
              <a:t>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C0A8956-88F9-35A3-3D5B-989196BD886F}"/>
              </a:ext>
            </a:extLst>
          </p:cNvPr>
          <p:cNvSpPr/>
          <p:nvPr/>
        </p:nvSpPr>
        <p:spPr>
          <a:xfrm rot="1597355">
            <a:off x="1579765" y="-963617"/>
            <a:ext cx="216000" cy="79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202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0.14236 0.01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18" y="6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2.09877E-6 L -0.43472 0.0154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44" y="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27&quot;/&gt;&lt;/object&gt;&lt;object type=&quot;3&quot; unique_id=&quot;10005&quot;&gt;&lt;property id=&quot;20148&quot; value=&quot;5&quot;/&gt;&lt;property id=&quot;20300&quot; value=&quot;Slide 2&quot;/&gt;&lt;property id=&quot;20307&quot; value=&quot;326&quot;/&gt;&lt;/object&gt;&lt;object type=&quot;3&quot; unique_id=&quot;10006&quot;&gt;&lt;property id=&quot;20148&quot; value=&quot;5&quot;/&gt;&lt;property id=&quot;20300&quot; value=&quot;Slide 3&quot;/&gt;&lt;property id=&quot;20307&quot; value=&quot;328&quot;/&gt;&lt;/object&gt;&lt;object type=&quot;3&quot; unique_id=&quot;10007&quot;&gt;&lt;property id=&quot;20148&quot; value=&quot;5&quot;/&gt;&lt;property id=&quot;20300&quot; value=&quot;Slide 4&quot;/&gt;&lt;property id=&quot;20307&quot; value=&quot;307&quot;/&gt;&lt;/object&gt;&lt;object type=&quot;3&quot; unique_id=&quot;10008&quot;&gt;&lt;property id=&quot;20148&quot; value=&quot;5&quot;/&gt;&lt;property id=&quot;20300&quot; value=&quot;Slide 5&quot;/&gt;&lt;property id=&quot;20307&quot; value=&quot;291&quot;/&gt;&lt;/object&gt;&lt;object type=&quot;3&quot; unique_id=&quot;10009&quot;&gt;&lt;property id=&quot;20148&quot; value=&quot;5&quot;/&gt;&lt;property id=&quot;20300&quot; value=&quot;Slide 6&quot;/&gt;&lt;property id=&quot;20307&quot; value=&quot;286&quot;/&gt;&lt;/object&gt;&lt;object type=&quot;3&quot; unique_id=&quot;10010&quot;&gt;&lt;property id=&quot;20148&quot; value=&quot;5&quot;/&gt;&lt;property id=&quot;20300&quot; value=&quot;Slide 7&quot;/&gt;&lt;property id=&quot;20307&quot; value=&quot;290&quot;/&gt;&lt;/object&gt;&lt;object type=&quot;3&quot; unique_id=&quot;10011&quot;&gt;&lt;property id=&quot;20148&quot; value=&quot;5&quot;/&gt;&lt;property id=&quot;20300&quot; value=&quot;Slide 8&quot;/&gt;&lt;property id=&quot;20307&quot; value=&quot;325&quot;/&gt;&lt;/object&gt;&lt;object type=&quot;3&quot; unique_id=&quot;10012&quot;&gt;&lt;property id=&quot;20148&quot; value=&quot;5&quot;/&gt;&lt;property id=&quot;20300&quot; value=&quot;Slide 9&quot;/&gt;&lt;property id=&quot;20307&quot; value=&quot;277&quot;/&gt;&lt;/object&gt;&lt;object type=&quot;3&quot; unique_id=&quot;10013&quot;&gt;&lt;property id=&quot;20148&quot; value=&quot;5&quot;/&gt;&lt;property id=&quot;20300&quot; value=&quot;Slide 10&quot;/&gt;&lt;property id=&quot;20307&quot; value=&quot;261&quot;/&gt;&lt;/object&gt;&lt;object type=&quot;3&quot; unique_id=&quot;10014&quot;&gt;&lt;property id=&quot;20148&quot; value=&quot;5&quot;/&gt;&lt;property id=&quot;20300&quot; value=&quot;Slide 11&quot;/&gt;&lt;property id=&quot;20307&quot; value=&quot;323&quot;/&gt;&lt;/object&gt;&lt;object type=&quot;3&quot; unique_id=&quot;10015&quot;&gt;&lt;property id=&quot;20148&quot; value=&quot;5&quot;/&gt;&lt;property id=&quot;20300&quot; value=&quot;Slide 12&quot;/&gt;&lt;property id=&quot;20307&quot; value=&quot;263&quot;/&gt;&lt;/object&gt;&lt;object type=&quot;3&quot; unique_id=&quot;10017&quot;&gt;&lt;property id=&quot;20148&quot; value=&quot;5&quot;/&gt;&lt;property id=&quot;20300&quot; value=&quot;Slide 14&quot;/&gt;&lt;property id=&quot;20307&quot; value=&quot;265&quot;/&gt;&lt;/object&gt;&lt;object type=&quot;3&quot; unique_id=&quot;10018&quot;&gt;&lt;property id=&quot;20148&quot; value=&quot;5&quot;/&gt;&lt;property id=&quot;20300&quot; value=&quot;Slide 15&quot;/&gt;&lt;property id=&quot;20307&quot; value=&quot;308&quot;/&gt;&lt;/object&gt;&lt;object type=&quot;3&quot; unique_id=&quot;10020&quot;&gt;&lt;property id=&quot;20148&quot; value=&quot;5&quot;/&gt;&lt;property id=&quot;20300&quot; value=&quot;Slide 17&quot;/&gt;&lt;property id=&quot;20307&quot; value=&quot;267&quot;/&gt;&lt;/object&gt;&lt;object type=&quot;3&quot; unique_id=&quot;10021&quot;&gt;&lt;property id=&quot;20148&quot; value=&quot;5&quot;/&gt;&lt;property id=&quot;20300&quot; value=&quot;Slide 18&quot;/&gt;&lt;property id=&quot;20307&quot; value=&quot;313&quot;/&gt;&lt;/object&gt;&lt;object type=&quot;3&quot; unique_id=&quot;10022&quot;&gt;&lt;property id=&quot;20148&quot; value=&quot;5&quot;/&gt;&lt;property id=&quot;20300&quot; value=&quot;Slide 19&quot;/&gt;&lt;property id=&quot;20307&quot; value=&quot;293&quot;/&gt;&lt;/object&gt;&lt;object type=&quot;3&quot; unique_id=&quot;10023&quot;&gt;&lt;property id=&quot;20148&quot; value=&quot;5&quot;/&gt;&lt;property id=&quot;20300&quot; value=&quot;Slide 20&quot;/&gt;&lt;property id=&quot;20307&quot; value=&quot;295&quot;/&gt;&lt;/object&gt;&lt;object type=&quot;3&quot; unique_id=&quot;10024&quot;&gt;&lt;property id=&quot;20148&quot; value=&quot;5&quot;/&gt;&lt;property id=&quot;20300&quot; value=&quot;Slide 21&quot;/&gt;&lt;property id=&quot;20307&quot; value=&quot;330&quot;/&gt;&lt;/object&gt;&lt;object type=&quot;3&quot; unique_id=&quot;10025&quot;&gt;&lt;property id=&quot;20148&quot; value=&quot;5&quot;/&gt;&lt;property id=&quot;20300&quot; value=&quot;Slide 22&quot;/&gt;&lt;property id=&quot;20307&quot; value=&quot;329&quot;/&gt;&lt;/object&gt;&lt;object type=&quot;3&quot; unique_id=&quot;10050&quot;&gt;&lt;property id=&quot;20148&quot; value=&quot;5&quot;/&gt;&lt;property id=&quot;20300&quot; value=&quot;Slide 16&quot;/&gt;&lt;property id=&quot;20307&quot; value=&quot;331&quot;/&gt;&lt;/object&gt;&lt;object type=&quot;3&quot; unique_id=&quot;10075&quot;&gt;&lt;property id=&quot;20148&quot; value=&quot;5&quot;/&gt;&lt;property id=&quot;20300&quot; value=&quot;Slide 13&quot;/&gt;&lt;property id=&quot;20307&quot; value=&quot;33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2366</TotalTime>
  <Words>349</Words>
  <Application>Microsoft Office PowerPoint</Application>
  <PresentationFormat>On-screen Show (16:9)</PresentationFormat>
  <Paragraphs>97</Paragraphs>
  <Slides>35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.VnAvantH</vt:lpstr>
      <vt:lpstr>.VnAvant</vt:lpstr>
      <vt:lpstr>HP001 4 hàng</vt:lpstr>
      <vt:lpstr>Times New Roman</vt:lpstr>
      <vt:lpstr>Arial</vt:lpstr>
      <vt:lpstr>Bahnschrift</vt:lpstr>
      <vt:lpstr>Bahnschrift SemiBold Condensed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OSAKA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168</cp:revision>
  <cp:lastPrinted>2020-11-09T12:59:42Z</cp:lastPrinted>
  <dcterms:created xsi:type="dcterms:W3CDTF">2020-04-15T17:50:20Z</dcterms:created>
  <dcterms:modified xsi:type="dcterms:W3CDTF">2024-04-01T09:04:37Z</dcterms:modified>
</cp:coreProperties>
</file>