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63" r:id="rId3"/>
    <p:sldId id="264" r:id="rId4"/>
    <p:sldId id="270" r:id="rId5"/>
    <p:sldId id="266" r:id="rId6"/>
    <p:sldId id="257" r:id="rId7"/>
    <p:sldId id="268" r:id="rId8"/>
    <p:sldId id="259" r:id="rId9"/>
    <p:sldId id="260" r:id="rId10"/>
    <p:sldId id="261" r:id="rId11"/>
    <p:sldId id="262" r:id="rId12"/>
    <p:sldId id="265" r:id="rId13"/>
    <p:sldId id="267" r:id="rId14"/>
    <p:sldId id="269"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6" d="100"/>
          <a:sy n="86" d="100"/>
        </p:scale>
        <p:origin x="96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fld id="{6CDC7989-4BB2-49D9-98D5-6E5D8928CF62}" type="datetimeFigureOut">
              <a:rPr lang="en-US" smtClean="0"/>
              <a:t>25/3/2024</a:t>
            </a:fld>
            <a:endParaRPr lang="en-US"/>
          </a:p>
        </p:txBody>
      </p:sp>
      <p:sp>
        <p:nvSpPr>
          <p:cNvPr id="8" name="Slide Number Placeholder 7"/>
          <p:cNvSpPr>
            <a:spLocks noGrp="1"/>
          </p:cNvSpPr>
          <p:nvPr>
            <p:ph type="sldNum" sz="quarter" idx="11"/>
          </p:nvPr>
        </p:nvSpPr>
        <p:spPr/>
        <p:txBody>
          <a:bodyPr/>
          <a:lstStyle/>
          <a:p>
            <a:fld id="{6E9A90F8-FAB3-4F1A-B6E4-7F0982939975}"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C7989-4BB2-49D9-98D5-6E5D8928CF62}" type="datetimeFigureOut">
              <a:rPr lang="en-US" smtClean="0"/>
              <a:t>25/3/2024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CDC7989-4BB2-49D9-98D5-6E5D8928CF62}" type="datetimeFigureOut">
              <a:rPr lang="en-US" smtClean="0"/>
              <a:t>25/3/2024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fld id="{6CDC7989-4BB2-49D9-98D5-6E5D8928CF62}" type="datetimeFigureOut">
              <a:rPr lang="en-US" smtClean="0"/>
              <a:t>25/3/2024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DC7989-4BB2-49D9-98D5-6E5D8928CF62}" type="datetimeFigureOut">
              <a:rPr lang="en-US" smtClean="0"/>
              <a:t>25/3/2024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E9A90F8-FAB3-4F1A-B6E4-7F0982939975}" type="slidenum">
              <a:rPr lang="en-US" smtClean="0"/>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6CDC7989-4BB2-49D9-98D5-6E5D8928CF62}" type="datetimeFigureOut">
              <a:rPr lang="en-US" smtClean="0"/>
              <a:t>25/3/2024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A90F8-FAB3-4F1A-B6E4-7F0982939975}" type="slidenum">
              <a:rPr lang="en-US" smtClean="0"/>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6CDC7989-4BB2-49D9-98D5-6E5D8928CF62}" type="datetimeFigureOut">
              <a:rPr lang="en-US" smtClean="0"/>
              <a:t>25/3/2024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E9A90F8-FAB3-4F1A-B6E4-7F0982939975}" type="slidenum">
              <a:rPr lang="en-US" smtClean="0"/>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CDC7989-4BB2-49D9-98D5-6E5D8928CF62}" type="datetimeFigureOut">
              <a:rPr lang="en-US" smtClean="0"/>
              <a:t>25/3/2024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DC7989-4BB2-49D9-98D5-6E5D8928CF62}" type="datetimeFigureOut">
              <a:rPr lang="en-US" smtClean="0"/>
              <a:t>25/3/2024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C7989-4BB2-49D9-98D5-6E5D8928CF62}" type="datetimeFigureOut">
              <a:rPr lang="en-US" smtClean="0"/>
              <a:t>25/3/2024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CDC7989-4BB2-49D9-98D5-6E5D8928CF62}" type="datetimeFigureOut">
              <a:rPr lang="en-US" smtClean="0"/>
              <a:t>25/3/2024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E9A90F8-FAB3-4F1A-B6E4-7F0982939975}"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fld id="{6CDC7989-4BB2-49D9-98D5-6E5D8928CF62}" type="datetimeFigureOut">
              <a:rPr lang="en-US" smtClean="0"/>
              <a:t>25/3/2024</a:t>
            </a:fld>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fld id="{6E9A90F8-FAB3-4F1A-B6E4-7F0982939975}" type="slidenum">
              <a:rPr lang="en-US" smtClean="0"/>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6.pn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 y="-1"/>
            <a:ext cx="9144000" cy="6858001"/>
          </a:xfrm>
          <a:prstGeom prst="rect">
            <a:avLst/>
          </a:prstGeom>
        </p:spPr>
      </p:pic>
      <p:sp>
        <p:nvSpPr>
          <p:cNvPr id="7" name="Rectangle 6"/>
          <p:cNvSpPr/>
          <p:nvPr/>
        </p:nvSpPr>
        <p:spPr>
          <a:xfrm>
            <a:off x="1417858" y="3623689"/>
            <a:ext cx="7005443" cy="253556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lnSpc>
                <a:spcPct val="150000"/>
              </a:lnSpc>
            </a:pP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Lĩnh</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vực</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phát</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triển</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nhận</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thức</a:t>
            </a:r>
            <a:endPar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lnSpc>
                <a:spcPct val="150000"/>
              </a:lnSpc>
            </a:pP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Chủ</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giao</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thông</a:t>
            </a:r>
            <a:endPar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lnSpc>
                <a:spcPct val="150000"/>
              </a:lnSpc>
            </a:pP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Đề</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tài</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tìm</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hiểu</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một</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số</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luật</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lệ</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giao</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thông</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phổ</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biến</a:t>
            </a:r>
            <a:endPar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lnSpc>
                <a:spcPct val="150000"/>
              </a:lnSpc>
            </a:pP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Lứa</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tuổi</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5-6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tuổi</a:t>
            </a:r>
            <a:endPar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lnSpc>
                <a:spcPct val="150000"/>
              </a:lnSpc>
            </a:pP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Giáo</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viên</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dirty="0"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nguyễn</a:t>
            </a:r>
            <a:r>
              <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err="1"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thị</a:t>
            </a:r>
            <a:r>
              <a:rPr lang="en-US" b="1" cap="all"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 </a:t>
            </a:r>
            <a:r>
              <a:rPr lang="en-US" b="1" cap="all"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rPr>
              <a:t>Hân</a:t>
            </a:r>
            <a:endParaRPr lang="en-US" b="1" cap="all" dirty="0" smtClean="0">
              <a:ln w="0"/>
              <a:solidFill>
                <a:srgbClr val="FF0000"/>
              </a:soli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a:p>
            <a:pPr algn="ctr">
              <a:lnSpc>
                <a:spcPct val="150000"/>
              </a:lnSpc>
            </a:pPr>
            <a:endParaRPr lang="en-US"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anose="02020603050405020304" pitchFamily="18" charset="0"/>
              <a:cs typeface="Times New Roman" panose="02020603050405020304" pitchFamily="18" charset="0"/>
            </a:endParaRPr>
          </a:p>
        </p:txBody>
      </p:sp>
      <p:sp>
        <p:nvSpPr>
          <p:cNvPr id="2" name="TextBox 1"/>
          <p:cNvSpPr txBox="1"/>
          <p:nvPr/>
        </p:nvSpPr>
        <p:spPr>
          <a:xfrm>
            <a:off x="1417858" y="520610"/>
            <a:ext cx="6336704" cy="646331"/>
          </a:xfrm>
          <a:prstGeom prst="rect">
            <a:avLst/>
          </a:prstGeom>
          <a:noFill/>
        </p:spPr>
        <p:txBody>
          <a:bodyPr wrap="square" rtlCol="0">
            <a:spAutoFit/>
          </a:bodyPr>
          <a:lstStyle/>
          <a:p>
            <a:pPr algn="ctr"/>
            <a:r>
              <a:rPr lang="en-US" b="1" smtClean="0">
                <a:solidFill>
                  <a:srgbClr val="00B050"/>
                </a:solidFill>
              </a:rPr>
              <a:t>UỶ BAN NHÂN DÂN QUẬN LONG BIÊN</a:t>
            </a:r>
          </a:p>
          <a:p>
            <a:pPr algn="ctr"/>
            <a:r>
              <a:rPr lang="en-US" b="1" smtClean="0">
                <a:solidFill>
                  <a:srgbClr val="00B050"/>
                </a:solidFill>
              </a:rPr>
              <a:t>TRƯỜNG MẦM NON HOA HƯỚNG DƯƠNG</a:t>
            </a:r>
            <a:endParaRPr lang="en-US" b="1">
              <a:solidFill>
                <a:srgbClr val="00B05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23928" y="1666323"/>
            <a:ext cx="1661170" cy="1661170"/>
          </a:xfrm>
          <a:prstGeom prst="rect">
            <a:avLst/>
          </a:prstGeom>
        </p:spPr>
      </p:pic>
    </p:spTree>
    <p:extLst>
      <p:ext uri="{BB962C8B-B14F-4D97-AF65-F5344CB8AC3E}">
        <p14:creationId xmlns:p14="http://schemas.microsoft.com/office/powerpoint/2010/main" val="834911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17" y="5261"/>
            <a:ext cx="9139483" cy="6852739"/>
          </a:xfrm>
        </p:spPr>
      </p:pic>
    </p:spTree>
    <p:extLst>
      <p:ext uri="{BB962C8B-B14F-4D97-AF65-F5344CB8AC3E}">
        <p14:creationId xmlns:p14="http://schemas.microsoft.com/office/powerpoint/2010/main" val="1503593908"/>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27584" y="105513"/>
            <a:ext cx="3192016" cy="2533427"/>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4088" y="-4392"/>
            <a:ext cx="3189281" cy="267541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2584" y="3284984"/>
            <a:ext cx="2580134" cy="2471758"/>
          </a:xfrm>
          <a:prstGeom prst="rect">
            <a:avLst/>
          </a:prstGeom>
        </p:spPr>
      </p:pic>
      <p:sp>
        <p:nvSpPr>
          <p:cNvPr id="7" name="TextBox 6"/>
          <p:cNvSpPr txBox="1"/>
          <p:nvPr/>
        </p:nvSpPr>
        <p:spPr>
          <a:xfrm>
            <a:off x="684459" y="2698194"/>
            <a:ext cx="3456384"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dành</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endParaRPr lang="en-US" sz="24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5652120" y="2698194"/>
            <a:ext cx="324036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endParaRPr lang="en-US" sz="24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122584" y="5949280"/>
            <a:ext cx="3313259"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cấm</a:t>
            </a:r>
            <a:endParaRPr lang="en-US" sz="2400" dirty="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68144" y="3360544"/>
            <a:ext cx="2535035" cy="2320637"/>
          </a:xfrm>
          <a:prstGeom prst="rect">
            <a:avLst/>
          </a:prstGeom>
        </p:spPr>
      </p:pic>
      <p:sp>
        <p:nvSpPr>
          <p:cNvPr id="2" name="TextBox 1"/>
          <p:cNvSpPr txBox="1"/>
          <p:nvPr/>
        </p:nvSpPr>
        <p:spPr>
          <a:xfrm>
            <a:off x="5884743" y="5948211"/>
            <a:ext cx="252028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báo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dừng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lại</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677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ppt_x"/>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p:cTn id="26" dur="500" fill="hold"/>
                                        <p:tgtEl>
                                          <p:spTgt spid="8"/>
                                        </p:tgtEl>
                                        <p:attrNameLst>
                                          <p:attrName>ppt_w</p:attrName>
                                        </p:attrNameLst>
                                      </p:cBhvr>
                                      <p:tavLst>
                                        <p:tav tm="0">
                                          <p:val>
                                            <p:fltVal val="0"/>
                                          </p:val>
                                        </p:tav>
                                        <p:tav tm="100000">
                                          <p:val>
                                            <p:strVal val="#ppt_w"/>
                                          </p:val>
                                        </p:tav>
                                      </p:tavLst>
                                    </p:anim>
                                    <p:anim calcmode="lin" valueType="num">
                                      <p:cBhvr>
                                        <p:cTn id="27" dur="500" fill="hold"/>
                                        <p:tgtEl>
                                          <p:spTgt spid="8"/>
                                        </p:tgtEl>
                                        <p:attrNameLst>
                                          <p:attrName>ppt_h</p:attrName>
                                        </p:attrNameLst>
                                      </p:cBhvr>
                                      <p:tavLst>
                                        <p:tav tm="0">
                                          <p:val>
                                            <p:fltVal val="0"/>
                                          </p:val>
                                        </p:tav>
                                        <p:tav tm="100000">
                                          <p:val>
                                            <p:strVal val="#ppt_h"/>
                                          </p:val>
                                        </p:tav>
                                      </p:tavLst>
                                    </p:anim>
                                    <p:animEffect transition="in" filter="fade">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circle(in)">
                                      <p:cBhvr>
                                        <p:cTn id="33" dur="2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1" presetClass="entr" presetSubtype="1"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heel(1)">
                                      <p:cBhvr>
                                        <p:cTn id="38" dur="20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1000" fill="hold"/>
                                        <p:tgtEl>
                                          <p:spTgt spid="10"/>
                                        </p:tgtEl>
                                        <p:attrNameLst>
                                          <p:attrName>ppt_w</p:attrName>
                                        </p:attrNameLst>
                                      </p:cBhvr>
                                      <p:tavLst>
                                        <p:tav tm="0">
                                          <p:val>
                                            <p:fltVal val="0"/>
                                          </p:val>
                                        </p:tav>
                                        <p:tav tm="100000">
                                          <p:val>
                                            <p:strVal val="#ppt_w"/>
                                          </p:val>
                                        </p:tav>
                                      </p:tavLst>
                                    </p:anim>
                                    <p:anim calcmode="lin" valueType="num">
                                      <p:cBhvr>
                                        <p:cTn id="44" dur="1000" fill="hold"/>
                                        <p:tgtEl>
                                          <p:spTgt spid="10"/>
                                        </p:tgtEl>
                                        <p:attrNameLst>
                                          <p:attrName>ppt_h</p:attrName>
                                        </p:attrNameLst>
                                      </p:cBhvr>
                                      <p:tavLst>
                                        <p:tav tm="0">
                                          <p:val>
                                            <p:fltVal val="0"/>
                                          </p:val>
                                        </p:tav>
                                        <p:tav tm="100000">
                                          <p:val>
                                            <p:strVal val="#ppt_h"/>
                                          </p:val>
                                        </p:tav>
                                      </p:tavLst>
                                    </p:anim>
                                    <p:anim calcmode="lin" valueType="num">
                                      <p:cBhvr>
                                        <p:cTn id="45" dur="1000" fill="hold"/>
                                        <p:tgtEl>
                                          <p:spTgt spid="10"/>
                                        </p:tgtEl>
                                        <p:attrNameLst>
                                          <p:attrName>style.rotation</p:attrName>
                                        </p:attrNameLst>
                                      </p:cBhvr>
                                      <p:tavLst>
                                        <p:tav tm="0">
                                          <p:val>
                                            <p:fltVal val="90"/>
                                          </p:val>
                                        </p:tav>
                                        <p:tav tm="100000">
                                          <p:val>
                                            <p:fltVal val="0"/>
                                          </p:val>
                                        </p:tav>
                                      </p:tavLst>
                                    </p:anim>
                                    <p:animEffect transition="in" filter="fade">
                                      <p:cBhvr>
                                        <p:cTn id="46" dur="1000"/>
                                        <p:tgtEl>
                                          <p:spTgt spid="10"/>
                                        </p:tgtEl>
                                      </p:cBhvr>
                                    </p:animEffec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0"/>
            <a:ext cx="2886397" cy="2618253"/>
          </a:xfrm>
          <a:prstGeom prst="rect">
            <a:avLst/>
          </a:prstGeom>
        </p:spPr>
      </p:pic>
      <p:sp>
        <p:nvSpPr>
          <p:cNvPr id="3" name="TextBox 2"/>
          <p:cNvSpPr txBox="1"/>
          <p:nvPr/>
        </p:nvSpPr>
        <p:spPr>
          <a:xfrm>
            <a:off x="323528" y="2653246"/>
            <a:ext cx="3528392"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cấm</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chiều</a:t>
            </a:r>
            <a:endParaRPr lang="en-US" sz="2400"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227104"/>
            <a:ext cx="3011988" cy="2164044"/>
          </a:xfrm>
          <a:prstGeom prst="rect">
            <a:avLst/>
          </a:prstGeom>
        </p:spPr>
      </p:pic>
      <p:sp>
        <p:nvSpPr>
          <p:cNvPr id="5" name="TextBox 4"/>
          <p:cNvSpPr txBox="1"/>
          <p:nvPr/>
        </p:nvSpPr>
        <p:spPr>
          <a:xfrm>
            <a:off x="5220072" y="2653246"/>
            <a:ext cx="3600400"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hướng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thẳng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phải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theo</a:t>
            </a:r>
            <a:endParaRPr lang="en-US" sz="2400" dirty="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582" y="3573015"/>
            <a:ext cx="2739343" cy="2206441"/>
          </a:xfrm>
          <a:prstGeom prst="rect">
            <a:avLst/>
          </a:prstGeom>
        </p:spPr>
      </p:pic>
      <p:sp>
        <p:nvSpPr>
          <p:cNvPr id="7" name="TextBox 6"/>
          <p:cNvSpPr txBox="1"/>
          <p:nvPr/>
        </p:nvSpPr>
        <p:spPr>
          <a:xfrm>
            <a:off x="397054" y="6021288"/>
            <a:ext cx="3022818" cy="461665"/>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chỉ</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rẽ</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trái</a:t>
            </a:r>
            <a:endParaRPr lang="en-US" sz="2400" dirty="0">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43922" y="3293431"/>
            <a:ext cx="2552700" cy="2486025"/>
          </a:xfrm>
          <a:prstGeom prst="rect">
            <a:avLst/>
          </a:prstGeom>
        </p:spPr>
      </p:pic>
      <p:sp>
        <p:nvSpPr>
          <p:cNvPr id="9" name="TextBox 8"/>
          <p:cNvSpPr txBox="1"/>
          <p:nvPr/>
        </p:nvSpPr>
        <p:spPr>
          <a:xfrm>
            <a:off x="5508104" y="5836621"/>
            <a:ext cx="3096344" cy="830997"/>
          </a:xfrm>
          <a:prstGeom prst="rect">
            <a:avLst/>
          </a:prstGeom>
          <a:noFill/>
        </p:spPr>
        <p:txBody>
          <a:bodyPr wrap="square" rtlCol="0">
            <a:spAutoFit/>
          </a:bodyPr>
          <a:lstStyle/>
          <a:p>
            <a:r>
              <a:rPr lang="en-US" sz="2400" dirty="0" err="1" smtClean="0">
                <a:latin typeface="Times New Roman" panose="02020603050405020304" pitchFamily="18" charset="0"/>
                <a:cs typeface="Times New Roman" panose="02020603050405020304" pitchFamily="18" charset="0"/>
              </a:rPr>
              <a:t>Biển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nhường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đường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cho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người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đi</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bộ</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763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randombar(horizontal)">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5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fade">
                                      <p:cBhvr>
                                        <p:cTn id="40" dur="2000"/>
                                        <p:tgtEl>
                                          <p:spTgt spid="8"/>
                                        </p:tgtEl>
                                      </p:cBhvr>
                                    </p:animEffect>
                                    <p:anim calcmode="lin" valueType="num">
                                      <p:cBhvr>
                                        <p:cTn id="41" dur="2000" fill="hold"/>
                                        <p:tgtEl>
                                          <p:spTgt spid="8"/>
                                        </p:tgtEl>
                                        <p:attrNameLst>
                                          <p:attrName>ppt_w</p:attrName>
                                        </p:attrNameLst>
                                      </p:cBhvr>
                                      <p:tavLst>
                                        <p:tav tm="0" fmla="#ppt_w*sin(2.5*pi*$)">
                                          <p:val>
                                            <p:fltVal val="0"/>
                                          </p:val>
                                        </p:tav>
                                        <p:tav tm="100000">
                                          <p:val>
                                            <p:fltVal val="1"/>
                                          </p:val>
                                        </p:tav>
                                      </p:tavLst>
                                    </p:anim>
                                    <p:anim calcmode="lin" valueType="num">
                                      <p:cBhvr>
                                        <p:cTn id="42"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808" y="32970"/>
            <a:ext cx="9129192" cy="6825030"/>
          </a:xfrm>
          <a:prstGeom prst="rect">
            <a:avLst/>
          </a:prstGeom>
        </p:spPr>
      </p:pic>
      <p:pic>
        <p:nvPicPr>
          <p:cNvPr id="7" name="beat chia sẻ - Em đi qua ngã tư đường phố.mp4">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3937676" y="5517232"/>
            <a:ext cx="408428" cy="22974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0404" y="1439028"/>
            <a:ext cx="8028384" cy="4012913"/>
          </a:xfrm>
          <a:prstGeom prst="rect">
            <a:avLst/>
          </a:prstGeom>
        </p:spPr>
      </p:pic>
      <p:sp>
        <p:nvSpPr>
          <p:cNvPr id="2" name="TextBox 1"/>
          <p:cNvSpPr txBox="1"/>
          <p:nvPr/>
        </p:nvSpPr>
        <p:spPr>
          <a:xfrm>
            <a:off x="1835696" y="476672"/>
            <a:ext cx="5472608" cy="1569660"/>
          </a:xfrm>
          <a:prstGeom prst="rect">
            <a:avLst/>
          </a:prstGeom>
          <a:noFill/>
        </p:spPr>
        <p:txBody>
          <a:bodyPr wrap="square" rtlCol="0">
            <a:spAutoFit/>
          </a:bodyPr>
          <a:lstStyle/>
          <a:p>
            <a:r>
              <a:rPr lang="en-US" sz="4800" dirty="0" err="1" smtClean="0">
                <a:solidFill>
                  <a:srgbClr val="FF0000"/>
                </a:solidFill>
                <a:latin typeface="Times New Roman" panose="02020603050405020304" pitchFamily="18" charset="0"/>
                <a:cs typeface="Times New Roman" panose="02020603050405020304" pitchFamily="18" charset="0"/>
              </a:rPr>
              <a:t>Trò</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chơi</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Đi</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theo</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tín</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hiệu</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đèn</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giao</a:t>
            </a:r>
            <a:r>
              <a:rPr lang="en-US" sz="4800" dirty="0" smtClean="0">
                <a:solidFill>
                  <a:srgbClr val="FF0000"/>
                </a:solidFill>
                <a:latin typeface="Times New Roman" panose="02020603050405020304" pitchFamily="18" charset="0"/>
                <a:cs typeface="Times New Roman" panose="02020603050405020304" pitchFamily="18" charset="0"/>
              </a:rPr>
              <a:t> </a:t>
            </a:r>
            <a:r>
              <a:rPr lang="en-US" sz="4800" dirty="0" err="1" smtClean="0">
                <a:solidFill>
                  <a:srgbClr val="FF0000"/>
                </a:solidFill>
                <a:latin typeface="Times New Roman" panose="02020603050405020304" pitchFamily="18" charset="0"/>
                <a:cs typeface="Times New Roman" panose="02020603050405020304" pitchFamily="18" charset="0"/>
              </a:rPr>
              <a:t>thông</a:t>
            </a:r>
            <a:endParaRPr lang="en-US" sz="48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022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wipe(down)">
                                      <p:cBhvr>
                                        <p:cTn id="13" dur="500"/>
                                        <p:tgtEl>
                                          <p:spTgt spid="2">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ipe(dow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mediacall" presetSubtype="0" fill="hold" nodeType="clickEffect">
                                  <p:stCondLst>
                                    <p:cond delay="0"/>
                                  </p:stCondLst>
                                  <p:childTnLst>
                                    <p:cmd type="call" cmd="playFrom(0.0)">
                                      <p:cBhvr>
                                        <p:cTn id="22" dur="105442"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23" fill="hold" display="0">
                  <p:stCondLst>
                    <p:cond delay="indefinite"/>
                  </p:stCondLst>
                </p:cTn>
                <p:tgtEl>
                  <p:spTgt spid="7"/>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p:spPr>
      </p:pic>
      <p:sp>
        <p:nvSpPr>
          <p:cNvPr id="5" name="Rectangle 4"/>
          <p:cNvSpPr/>
          <p:nvPr/>
        </p:nvSpPr>
        <p:spPr>
          <a:xfrm>
            <a:off x="1259632" y="2636912"/>
            <a:ext cx="6192688" cy="1800200"/>
          </a:xfrm>
          <a:prstGeom prst="rect">
            <a:avLst/>
          </a:prstGeom>
          <a:noFill/>
        </p:spPr>
        <p:txBody>
          <a:bodyPr wrap="none" lIns="91440" tIns="45720" rIns="91440" bIns="45720">
            <a:prstTxWarp prst="textWave2">
              <a:avLst/>
            </a:prstTxWarp>
            <a:spAutoFit/>
          </a:bodyPr>
          <a:lstStyle/>
          <a:p>
            <a:pPr algn="ct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Chào</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tạm</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biệt</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các</a:t>
            </a:r>
            <a:r>
              <a:rPr lang="en-US"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 </a:t>
            </a:r>
            <a:r>
              <a:rPr lang="en-US" sz="5400" b="1" cap="none" spc="300" dirty="0" err="1"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rPr>
              <a:t>bé</a:t>
            </a:r>
            <a:endParaRPr lang="en-US"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18682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0"/>
            <a:ext cx="9144000" cy="6767795"/>
          </a:xfrm>
        </p:spPr>
      </p:pic>
      <p:sp>
        <p:nvSpPr>
          <p:cNvPr id="5" name="TextBox 4"/>
          <p:cNvSpPr txBox="1"/>
          <p:nvPr/>
        </p:nvSpPr>
        <p:spPr>
          <a:xfrm>
            <a:off x="251520" y="188640"/>
            <a:ext cx="6264696" cy="7109639"/>
          </a:xfrm>
          <a:prstGeom prst="rect">
            <a:avLst/>
          </a:prstGeom>
          <a:noFill/>
        </p:spPr>
        <p:txBody>
          <a:bodyPr wrap="square" rtlCol="0">
            <a:spAutoFit/>
          </a:bodyPr>
          <a:lstStyle/>
          <a:p>
            <a:pPr algn="ctr"/>
            <a:r>
              <a:rPr lang="en-US" sz="3200" dirty="0" err="1" smtClean="0">
                <a:solidFill>
                  <a:srgbClr val="C00000"/>
                </a:solidFill>
                <a:latin typeface="Times New Roman" panose="02020603050405020304" pitchFamily="18" charset="0"/>
                <a:cs typeface="Times New Roman" panose="02020603050405020304" pitchFamily="18" charset="0"/>
              </a:rPr>
              <a:t>Mục</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đích</a:t>
            </a:r>
            <a:r>
              <a:rPr lang="en-US" sz="3200" dirty="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yêu</a:t>
            </a:r>
            <a:r>
              <a:rPr lang="en-US" sz="3200" dirty="0" smtClean="0">
                <a:solidFill>
                  <a:srgbClr val="C00000"/>
                </a:solidFill>
                <a:latin typeface="Times New Roman" panose="02020603050405020304" pitchFamily="18" charset="0"/>
                <a:cs typeface="Times New Roman" panose="02020603050405020304" pitchFamily="18" charset="0"/>
              </a:rPr>
              <a:t> </a:t>
            </a:r>
            <a:r>
              <a:rPr lang="en-US" sz="3200" dirty="0" err="1" smtClean="0">
                <a:solidFill>
                  <a:srgbClr val="C00000"/>
                </a:solidFill>
                <a:latin typeface="Times New Roman" panose="02020603050405020304" pitchFamily="18" charset="0"/>
                <a:cs typeface="Times New Roman" panose="02020603050405020304" pitchFamily="18" charset="0"/>
              </a:rPr>
              <a:t>cầu</a:t>
            </a:r>
            <a:endParaRPr lang="en-US" sz="3200" dirty="0" smtClean="0">
              <a:solidFill>
                <a:srgbClr val="C00000"/>
              </a:solidFill>
              <a:latin typeface="Times New Roman" panose="02020603050405020304" pitchFamily="18" charset="0"/>
              <a:cs typeface="Times New Roman" panose="02020603050405020304" pitchFamily="18" charset="0"/>
            </a:endParaRPr>
          </a:p>
          <a:p>
            <a:r>
              <a:rPr lang="vi-VN" sz="2400" dirty="0">
                <a:solidFill>
                  <a:srgbClr val="C00000"/>
                </a:solidFill>
                <a:latin typeface="Times New Roman" panose="02020603050405020304" pitchFamily="18" charset="0"/>
                <a:cs typeface="Times New Roman" panose="02020603050405020304" pitchFamily="18" charset="0"/>
              </a:rPr>
              <a:t>1. Kiến thức :	</a:t>
            </a:r>
          </a:p>
          <a:p>
            <a:r>
              <a:rPr lang="vi-VN" sz="2400" dirty="0">
                <a:solidFill>
                  <a:srgbClr val="C00000"/>
                </a:solidFill>
                <a:latin typeface="Times New Roman" panose="02020603050405020304" pitchFamily="18" charset="0"/>
                <a:cs typeface="Times New Roman" panose="02020603050405020304" pitchFamily="18" charset="0"/>
              </a:rPr>
              <a:t>- Trẻ biết một số luật lệ giao thông phổ biến khi tham gia giao thông, biết đi trên lề đường, vỉa hè phía bên phải. Biết một số đèn hiệu, biển báo giao thông đường bộ.</a:t>
            </a:r>
          </a:p>
          <a:p>
            <a:r>
              <a:rPr lang="vi-VN" sz="2400" dirty="0">
                <a:solidFill>
                  <a:srgbClr val="C00000"/>
                </a:solidFill>
                <a:latin typeface="Times New Roman" panose="02020603050405020304" pitchFamily="18" charset="0"/>
                <a:cs typeface="Times New Roman" panose="02020603050405020304" pitchFamily="18" charset="0"/>
              </a:rPr>
              <a:t>- Biết chơi trò chơi “Đi theo tín hiệu đèn giao thông”</a:t>
            </a:r>
          </a:p>
          <a:p>
            <a:r>
              <a:rPr lang="vi-VN" sz="2400" dirty="0">
                <a:solidFill>
                  <a:srgbClr val="C00000"/>
                </a:solidFill>
                <a:latin typeface="Times New Roman" panose="02020603050405020304" pitchFamily="18" charset="0"/>
                <a:cs typeface="Times New Roman" panose="02020603050405020304" pitchFamily="18" charset="0"/>
              </a:rPr>
              <a:t>2. Kỹ năng :</a:t>
            </a:r>
          </a:p>
          <a:p>
            <a:r>
              <a:rPr lang="vi-VN" sz="2400" dirty="0">
                <a:solidFill>
                  <a:srgbClr val="C00000"/>
                </a:solidFill>
                <a:latin typeface="Times New Roman" panose="02020603050405020304" pitchFamily="18" charset="0"/>
                <a:cs typeface="Times New Roman" panose="02020603050405020304" pitchFamily="18" charset="0"/>
              </a:rPr>
              <a:t> - Rèn khả năng quan sát, chú ý, ghi nhớ có chủ định.</a:t>
            </a:r>
          </a:p>
          <a:p>
            <a:r>
              <a:rPr lang="vi-VN" sz="2400" dirty="0">
                <a:solidFill>
                  <a:srgbClr val="C00000"/>
                </a:solidFill>
                <a:latin typeface="Times New Roman" panose="02020603050405020304" pitchFamily="18" charset="0"/>
                <a:cs typeface="Times New Roman" panose="02020603050405020304" pitchFamily="18" charset="0"/>
              </a:rPr>
              <a:t> - Phát triển ngôn ngữ, khả năng diễn đạt cho trẻ.</a:t>
            </a:r>
          </a:p>
          <a:p>
            <a:r>
              <a:rPr lang="vi-VN" sz="2400" dirty="0">
                <a:solidFill>
                  <a:srgbClr val="C00000"/>
                </a:solidFill>
                <a:latin typeface="Times New Roman" panose="02020603050405020304" pitchFamily="18" charset="0"/>
                <a:cs typeface="Times New Roman" panose="02020603050405020304" pitchFamily="18" charset="0"/>
              </a:rPr>
              <a:t> - Rèn sự nhanh nhẹn khi chơi trò chơi</a:t>
            </a:r>
          </a:p>
          <a:p>
            <a:r>
              <a:rPr lang="vi-VN" sz="2400" dirty="0">
                <a:solidFill>
                  <a:srgbClr val="C00000"/>
                </a:solidFill>
                <a:latin typeface="Times New Roman" panose="02020603050405020304" pitchFamily="18" charset="0"/>
                <a:cs typeface="Times New Roman" panose="02020603050405020304" pitchFamily="18" charset="0"/>
              </a:rPr>
              <a:t> 3. Giáo dục</a:t>
            </a:r>
          </a:p>
          <a:p>
            <a:r>
              <a:rPr lang="vi-VN" sz="2400" dirty="0">
                <a:solidFill>
                  <a:srgbClr val="C00000"/>
                </a:solidFill>
                <a:latin typeface="Times New Roman" panose="02020603050405020304" pitchFamily="18" charset="0"/>
                <a:cs typeface="Times New Roman" panose="02020603050405020304" pitchFamily="18" charset="0"/>
              </a:rPr>
              <a:t>- Trẻ biết chấp hành luật lệ an toàn giao thông: đi bên phải đường, đi trên vỉa hè, tuân thủ theo tín hiệu đèn giao thông và biển báo giao thông</a:t>
            </a:r>
          </a:p>
          <a:p>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640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668" y="0"/>
            <a:ext cx="9178668" cy="6858000"/>
          </a:xfrm>
        </p:spPr>
      </p:pic>
      <p:sp>
        <p:nvSpPr>
          <p:cNvPr id="3" name="TextBox 2"/>
          <p:cNvSpPr txBox="1"/>
          <p:nvPr/>
        </p:nvSpPr>
        <p:spPr>
          <a:xfrm>
            <a:off x="2195736" y="1700808"/>
            <a:ext cx="4968552" cy="830997"/>
          </a:xfrm>
          <a:prstGeom prst="rect">
            <a:avLst/>
          </a:prstGeom>
          <a:noFill/>
        </p:spPr>
        <p:txBody>
          <a:bodyPr wrap="square" rtlCol="0">
            <a:spAutoFit/>
          </a:bodyPr>
          <a:lstStyle/>
          <a:p>
            <a:r>
              <a:rPr lang="en-US" sz="4800" dirty="0" err="1" smtClean="0">
                <a:solidFill>
                  <a:srgbClr val="C00000"/>
                </a:solidFill>
                <a:latin typeface="Times New Roman" panose="02020603050405020304" pitchFamily="18" charset="0"/>
                <a:cs typeface="Times New Roman" panose="02020603050405020304" pitchFamily="18" charset="0"/>
              </a:rPr>
              <a:t>Gây</a:t>
            </a:r>
            <a:r>
              <a:rPr lang="en-US" sz="4800" dirty="0" smtClean="0">
                <a:solidFill>
                  <a:srgbClr val="C00000"/>
                </a:solidFill>
                <a:latin typeface="Times New Roman" panose="02020603050405020304" pitchFamily="18" charset="0"/>
                <a:cs typeface="Times New Roman" panose="02020603050405020304" pitchFamily="18" charset="0"/>
              </a:rPr>
              <a:t> </a:t>
            </a:r>
            <a:r>
              <a:rPr lang="en-US" sz="4800" dirty="0" err="1" smtClean="0">
                <a:solidFill>
                  <a:srgbClr val="C00000"/>
                </a:solidFill>
                <a:latin typeface="Times New Roman" panose="02020603050405020304" pitchFamily="18" charset="0"/>
                <a:cs typeface="Times New Roman" panose="02020603050405020304" pitchFamily="18" charset="0"/>
              </a:rPr>
              <a:t>hứng</a:t>
            </a:r>
            <a:r>
              <a:rPr lang="en-US" sz="4800" dirty="0" smtClean="0">
                <a:solidFill>
                  <a:srgbClr val="C00000"/>
                </a:solidFill>
                <a:latin typeface="Times New Roman" panose="02020603050405020304" pitchFamily="18" charset="0"/>
                <a:cs typeface="Times New Roman" panose="02020603050405020304" pitchFamily="18" charset="0"/>
              </a:rPr>
              <a:t> </a:t>
            </a:r>
            <a:r>
              <a:rPr lang="en-US" sz="4800" dirty="0" err="1" smtClean="0">
                <a:solidFill>
                  <a:srgbClr val="C00000"/>
                </a:solidFill>
                <a:latin typeface="Times New Roman" panose="02020603050405020304" pitchFamily="18" charset="0"/>
                <a:cs typeface="Times New Roman" panose="02020603050405020304" pitchFamily="18" charset="0"/>
              </a:rPr>
              <a:t>thú</a:t>
            </a:r>
            <a:endParaRPr lang="en-US" sz="4800" dirty="0">
              <a:solidFill>
                <a:srgbClr val="C00000"/>
              </a:solidFill>
              <a:latin typeface="Times New Roman" panose="02020603050405020304" pitchFamily="18" charset="0"/>
              <a:cs typeface="Times New Roman" panose="02020603050405020304" pitchFamily="18" charset="0"/>
            </a:endParaRPr>
          </a:p>
        </p:txBody>
      </p:sp>
      <p:pic>
        <p:nvPicPr>
          <p:cNvPr id="6" name="Em-Di-Qua-Nga-Tu-Duong-Pho-Hop-Ca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96477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127529" fill="hold"/>
                                        <p:tgtEl>
                                          <p:spTgt spid="6"/>
                                        </p:tgtEl>
                                      </p:cBhvr>
                                    </p:cmd>
                                  </p:childTnLst>
                                </p:cTn>
                              </p:par>
                            </p:childTnLst>
                          </p:cTn>
                        </p:par>
                      </p:childTnLst>
                    </p:cTn>
                  </p:par>
                </p:childTnLst>
              </p:cTn>
              <p:nextCondLst>
                <p:cond evt="onClick" delay="0">
                  <p:tgtEl>
                    <p:spTgt spid="6"/>
                  </p:tgtEl>
                </p:cond>
              </p:nextCondLst>
            </p:seq>
            <p:audio>
              <p:cMediaNode vol="80000">
                <p:cTn id="13" fill="hold" display="0">
                  <p:stCondLst>
                    <p:cond delay="indefinite"/>
                  </p:stCondLst>
                  <p:endCondLst>
                    <p:cond evt="onStopAudio" delay="0">
                      <p:tgtEl>
                        <p:sldTgt/>
                      </p:tgtEl>
                    </p:cond>
                  </p:endCondLst>
                </p:cTn>
                <p:tgtEl>
                  <p:spTgt spid="6"/>
                </p:tgtEl>
              </p:cMediaNode>
            </p:audio>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537" y="581025"/>
            <a:ext cx="8162925" cy="5695950"/>
          </a:xfrm>
          <a:prstGeom prst="rect">
            <a:avLst/>
          </a:prstGeom>
        </p:spPr>
      </p:pic>
      <p:sp>
        <p:nvSpPr>
          <p:cNvPr id="5" name="TextBox 4"/>
          <p:cNvSpPr txBox="1"/>
          <p:nvPr/>
        </p:nvSpPr>
        <p:spPr>
          <a:xfrm>
            <a:off x="1835696" y="1988840"/>
            <a:ext cx="5328592" cy="2585323"/>
          </a:xfrm>
          <a:prstGeom prst="rect">
            <a:avLst/>
          </a:prstGeom>
          <a:noFill/>
        </p:spPr>
        <p:txBody>
          <a:bodyPr wrap="square" rtlCol="0">
            <a:spAutoFit/>
          </a:bodyPr>
          <a:lstStyle/>
          <a:p>
            <a:r>
              <a:rPr lang="en-US" sz="5400" dirty="0" err="1">
                <a:solidFill>
                  <a:srgbClr val="FF0000"/>
                </a:solidFill>
                <a:latin typeface="Times New Roman" panose="02020603050405020304" pitchFamily="18" charset="0"/>
                <a:cs typeface="Times New Roman" panose="02020603050405020304" pitchFamily="18" charset="0"/>
              </a:rPr>
              <a:t>Tìm</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hiểu</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một</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số</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luật</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lệ</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giao</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thông</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phổ</a:t>
            </a:r>
            <a:r>
              <a:rPr lang="en-US" sz="5400" dirty="0">
                <a:solidFill>
                  <a:srgbClr val="FF0000"/>
                </a:solidFill>
                <a:latin typeface="Times New Roman" panose="02020603050405020304" pitchFamily="18" charset="0"/>
                <a:cs typeface="Times New Roman" panose="02020603050405020304" pitchFamily="18" charset="0"/>
              </a:rPr>
              <a:t> </a:t>
            </a:r>
            <a:r>
              <a:rPr lang="en-US" sz="5400" dirty="0" err="1">
                <a:solidFill>
                  <a:srgbClr val="FF0000"/>
                </a:solidFill>
                <a:latin typeface="Times New Roman" panose="02020603050405020304" pitchFamily="18" charset="0"/>
                <a:cs typeface="Times New Roman" panose="02020603050405020304" pitchFamily="18" charset="0"/>
              </a:rPr>
              <a:t>biến</a:t>
            </a:r>
            <a:endParaRPr lang="en-US" sz="5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455667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0576" y="0"/>
            <a:ext cx="9214576" cy="6858000"/>
          </a:xfrm>
        </p:spPr>
      </p:pic>
      <p:sp>
        <p:nvSpPr>
          <p:cNvPr id="5" name="Rectangle 4"/>
          <p:cNvSpPr/>
          <p:nvPr/>
        </p:nvSpPr>
        <p:spPr>
          <a:xfrm>
            <a:off x="971600" y="980728"/>
            <a:ext cx="4572000" cy="1384995"/>
          </a:xfrm>
          <a:prstGeom prst="rect">
            <a:avLst/>
          </a:prstGeom>
        </p:spPr>
        <p:txBody>
          <a:bodyPr>
            <a:spAutoFit/>
          </a:bodyPr>
          <a:lstStyle/>
          <a:p>
            <a:r>
              <a:rPr lang="en-US" sz="2800" dirty="0" err="1">
                <a:latin typeface="Times New Roman" panose="02020603050405020304" pitchFamily="18" charset="0"/>
                <a:cs typeface="Times New Roman" panose="02020603050405020304" pitchFamily="18" charset="0"/>
              </a:rPr>
              <a:t>Khi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tham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phải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giao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nào</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906160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193" y="0"/>
            <a:ext cx="9168083" cy="6858000"/>
          </a:xfrm>
        </p:spPr>
      </p:pic>
      <p:sp>
        <p:nvSpPr>
          <p:cNvPr id="5" name="TextBox 4"/>
          <p:cNvSpPr txBox="1"/>
          <p:nvPr/>
        </p:nvSpPr>
        <p:spPr>
          <a:xfrm>
            <a:off x="395536" y="332656"/>
            <a:ext cx="4896544" cy="1077218"/>
          </a:xfrm>
          <a:prstGeom prst="rect">
            <a:avLst/>
          </a:prstGeom>
          <a:noFill/>
        </p:spPr>
        <p:txBody>
          <a:bodyPr wrap="square" rtlCol="0">
            <a:spAutoFit/>
          </a:bodyPr>
          <a:lstStyle/>
          <a:p>
            <a:r>
              <a:rPr lang="en-US" sz="3200" dirty="0" err="1" smtClean="0">
                <a:latin typeface="Times New Roman" panose="02020603050405020304" pitchFamily="18" charset="0"/>
                <a:cs typeface="Times New Roman" panose="02020603050405020304" pitchFamily="18" charset="0"/>
              </a:rPr>
              <a:t>Các</a:t>
            </a:r>
            <a:r>
              <a:rPr lang="en-US" sz="3200" dirty="0" smtClean="0">
                <a:latin typeface="Times New Roman" panose="02020603050405020304" pitchFamily="18" charset="0"/>
                <a:cs typeface="Times New Roman" panose="02020603050405020304" pitchFamily="18" charset="0"/>
              </a:rPr>
              <a:t> con </a:t>
            </a:r>
            <a:r>
              <a:rPr lang="en-US" sz="3200" dirty="0" err="1" smtClean="0">
                <a:latin typeface="Times New Roman" panose="02020603050405020304" pitchFamily="18" charset="0"/>
                <a:cs typeface="Times New Roman" panose="02020603050405020304" pitchFamily="18" charset="0"/>
              </a:rPr>
              <a:t>nhớ</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chấp</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hành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theo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tín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hiệu</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đèn</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giao</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thông</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37693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576" y="27321"/>
            <a:ext cx="9117423" cy="6830679"/>
          </a:xfrm>
        </p:spPr>
      </p:pic>
    </p:spTree>
    <p:extLst>
      <p:ext uri="{BB962C8B-B14F-4D97-AF65-F5344CB8AC3E}">
        <p14:creationId xmlns:p14="http://schemas.microsoft.com/office/powerpoint/2010/main" val="308129679"/>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2206"/>
            <a:ext cx="9144000" cy="6835793"/>
          </a:xfrm>
        </p:spPr>
      </p:pic>
      <p:sp>
        <p:nvSpPr>
          <p:cNvPr id="5" name="TextBox 4"/>
          <p:cNvSpPr txBox="1"/>
          <p:nvPr/>
        </p:nvSpPr>
        <p:spPr>
          <a:xfrm>
            <a:off x="4788024" y="5877272"/>
            <a:ext cx="3816424"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đúng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đường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mình</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757990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029739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275</TotalTime>
  <Words>162</Words>
  <Application>Microsoft Office PowerPoint</Application>
  <PresentationFormat>On-screen Show (4:3)</PresentationFormat>
  <Paragraphs>32</Paragraphs>
  <Slides>14</Slides>
  <Notes>0</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Century Gothic</vt:lpstr>
      <vt:lpstr>Courier New</vt:lpstr>
      <vt:lpstr>Palatino Linotype</vt:lpstr>
      <vt:lpstr>Times New Roman</vt:lpstr>
      <vt:lpstr>Executive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 center</dc:creator>
  <cp:lastModifiedBy>Administrator</cp:lastModifiedBy>
  <cp:revision>18</cp:revision>
  <dcterms:created xsi:type="dcterms:W3CDTF">2017-11-13T02:24:17Z</dcterms:created>
  <dcterms:modified xsi:type="dcterms:W3CDTF">2024-03-25T10:26:33Z</dcterms:modified>
</cp:coreProperties>
</file>