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01" r:id="rId4"/>
    <p:sldId id="265" r:id="rId5"/>
    <p:sldId id="268" r:id="rId6"/>
    <p:sldId id="283" r:id="rId7"/>
    <p:sldId id="284" r:id="rId8"/>
    <p:sldId id="285" r:id="rId9"/>
    <p:sldId id="286" r:id="rId10"/>
    <p:sldId id="274" r:id="rId11"/>
    <p:sldId id="292" r:id="rId12"/>
    <p:sldId id="289" r:id="rId13"/>
    <p:sldId id="297" r:id="rId14"/>
    <p:sldId id="295" r:id="rId15"/>
    <p:sldId id="299" r:id="rId16"/>
    <p:sldId id="300" r:id="rId17"/>
    <p:sldId id="288" r:id="rId18"/>
    <p:sldId id="281"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DEE142F-63DB-4260-AACA-603164F229F8}" type="datetimeFigureOut">
              <a:rPr lang="vi-VN" smtClean="0"/>
              <a:t>14/10/2024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90106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DEE142F-63DB-4260-AACA-603164F229F8}" type="datetimeFigureOut">
              <a:rPr lang="vi-VN" smtClean="0"/>
              <a:t>14/10/2024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510812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DEE142F-63DB-4260-AACA-603164F229F8}" type="datetimeFigureOut">
              <a:rPr lang="vi-VN" smtClean="0"/>
              <a:t>14/10/2024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87756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DEE142F-63DB-4260-AACA-603164F229F8}" type="datetimeFigureOut">
              <a:rPr lang="vi-VN" smtClean="0"/>
              <a:t>14/10/2024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269148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EE142F-63DB-4260-AACA-603164F229F8}" type="datetimeFigureOut">
              <a:rPr lang="vi-VN" smtClean="0"/>
              <a:t>14/10/2024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138997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DEE142F-63DB-4260-AACA-603164F229F8}" type="datetimeFigureOut">
              <a:rPr lang="vi-VN" smtClean="0"/>
              <a:t>14/10/2024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327789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DEE142F-63DB-4260-AACA-603164F229F8}" type="datetimeFigureOut">
              <a:rPr lang="vi-VN" smtClean="0"/>
              <a:t>14/10/2024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63509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DEE142F-63DB-4260-AACA-603164F229F8}" type="datetimeFigureOut">
              <a:rPr lang="vi-VN" smtClean="0"/>
              <a:t>14/10/2024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1541841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E142F-63DB-4260-AACA-603164F229F8}" type="datetimeFigureOut">
              <a:rPr lang="vi-VN" smtClean="0"/>
              <a:t>14/10/2024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29538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E142F-63DB-4260-AACA-603164F229F8}" type="datetimeFigureOut">
              <a:rPr lang="vi-VN" smtClean="0"/>
              <a:t>14/10/2024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153661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E142F-63DB-4260-AACA-603164F229F8}" type="datetimeFigureOut">
              <a:rPr lang="vi-VN" smtClean="0"/>
              <a:t>14/10/2024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4A97FA-308B-4DCD-AA76-9E03B48D9BD4}" type="slidenum">
              <a:rPr lang="vi-VN" smtClean="0"/>
              <a:t>‹#›</a:t>
            </a:fld>
            <a:endParaRPr lang="vi-VN"/>
          </a:p>
        </p:txBody>
      </p:sp>
    </p:spTree>
    <p:extLst>
      <p:ext uri="{BB962C8B-B14F-4D97-AF65-F5344CB8AC3E}">
        <p14:creationId xmlns:p14="http://schemas.microsoft.com/office/powerpoint/2010/main" val="73670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E142F-63DB-4260-AACA-603164F229F8}" type="datetimeFigureOut">
              <a:rPr lang="vi-VN" smtClean="0"/>
              <a:t>14/10/2024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A97FA-308B-4DCD-AA76-9E03B48D9BD4}" type="slidenum">
              <a:rPr lang="vi-VN" smtClean="0"/>
              <a:t>‹#›</a:t>
            </a:fld>
            <a:endParaRPr lang="vi-VN"/>
          </a:p>
        </p:txBody>
      </p:sp>
    </p:spTree>
    <p:extLst>
      <p:ext uri="{BB962C8B-B14F-4D97-AF65-F5344CB8AC3E}">
        <p14:creationId xmlns:p14="http://schemas.microsoft.com/office/powerpoint/2010/main" val="4269305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1022" cy="6858000"/>
          </a:xfrm>
          <a:prstGeom prst="rect">
            <a:avLst/>
          </a:prstGeom>
        </p:spPr>
      </p:pic>
      <p:sp>
        <p:nvSpPr>
          <p:cNvPr id="7" name="TextBox 6"/>
          <p:cNvSpPr txBox="1"/>
          <p:nvPr/>
        </p:nvSpPr>
        <p:spPr>
          <a:xfrm>
            <a:off x="2445395" y="90312"/>
            <a:ext cx="7714444" cy="830997"/>
          </a:xfrm>
          <a:prstGeom prst="rect">
            <a:avLst/>
          </a:prstGeom>
          <a:noFill/>
        </p:spPr>
        <p:txBody>
          <a:bodyPr wrap="square" rtlCol="0">
            <a:spAutoFit/>
          </a:bodyPr>
          <a:lstStyle/>
          <a:p>
            <a:pPr algn="ct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PHÒNG GIÁO DỤC VÀ ĐÀO TẠO QUẬN LONG BIÊN</a:t>
            </a:r>
          </a:p>
          <a:p>
            <a:pPr algn="ct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TRƯỜNG MẦM NON HOA ANH ĐÀO</a:t>
            </a:r>
            <a:endParaRPr lang="vi-VN" sz="2400" b="1"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483" y="943886"/>
            <a:ext cx="1788826" cy="1754344"/>
          </a:xfrm>
          <a:prstGeom prst="rect">
            <a:avLst/>
          </a:prstGeom>
        </p:spPr>
      </p:pic>
      <p:sp>
        <p:nvSpPr>
          <p:cNvPr id="9" name="TextBox 8"/>
          <p:cNvSpPr txBox="1"/>
          <p:nvPr/>
        </p:nvSpPr>
        <p:spPr>
          <a:xfrm>
            <a:off x="1833568" y="2639633"/>
            <a:ext cx="9253472" cy="707886"/>
          </a:xfrm>
          <a:prstGeom prst="rect">
            <a:avLst/>
          </a:prstGeom>
          <a:noFill/>
        </p:spPr>
        <p:txBody>
          <a:bodyPr wrap="square" rtlCol="0">
            <a:spAutoFit/>
            <a:scene3d>
              <a:camera prst="perspectiveFront"/>
              <a:lightRig rig="soft" dir="t">
                <a:rot lat="0" lon="0" rev="15600000"/>
              </a:lightRig>
            </a:scene3d>
            <a:sp3d extrusionH="57150" prstMaterial="softEdge">
              <a:bevelT w="25400" h="38100"/>
            </a:sp3d>
          </a:bodyPr>
          <a:lstStyle/>
          <a:p>
            <a:pPr algn="ctr"/>
            <a:r>
              <a:rPr lang="en-US" sz="4000" b="1" dirty="0" smtClean="0">
                <a:ln/>
                <a:solidFill>
                  <a:srgbClr val="FF0000"/>
                </a:solidFill>
                <a:latin typeface="Times New Roman" panose="02020603050405020304" pitchFamily="18" charset="0"/>
                <a:cs typeface="Times New Roman" panose="02020603050405020304" pitchFamily="18" charset="0"/>
              </a:rPr>
              <a:t>LĨNH VỰC PHÁT TRIỂN NGÔN NGỮ</a:t>
            </a:r>
            <a:endParaRPr lang="vi-VN" sz="4000" b="1" dirty="0">
              <a:ln/>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445395" y="3347519"/>
            <a:ext cx="7836069" cy="646331"/>
          </a:xfrm>
          <a:prstGeom prst="rect">
            <a:avLst/>
          </a:prstGeom>
          <a:noFill/>
        </p:spPr>
        <p:txBody>
          <a:bodyPr wrap="square" rtlCol="0">
            <a:spAutoFit/>
          </a:bodyPr>
          <a:lstStyle/>
          <a:p>
            <a:pPr algn="ct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tài</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Thơ</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Quạt</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dirty="0" err="1"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ngủ</a:t>
            </a:r>
            <a:r>
              <a:rPr lang="en-US" sz="3600"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vi-VN" sz="36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3340476" y="4133262"/>
            <a:ext cx="5924281" cy="646331"/>
          </a:xfrm>
          <a:prstGeom prst="rect">
            <a:avLst/>
          </a:prstGeom>
          <a:noFill/>
        </p:spPr>
        <p:txBody>
          <a:bodyPr wrap="square" rtlCol="0">
            <a:spAutoFit/>
          </a:bodyPr>
          <a:lstStyle/>
          <a:p>
            <a:pPr algn="ctr"/>
            <a:r>
              <a:rPr lang="en-US" sz="3600" dirty="0" err="1" smtClean="0">
                <a:solidFill>
                  <a:srgbClr val="7030A0"/>
                </a:solidFill>
                <a:latin typeface="Times New Roman" panose="02020603050405020304" pitchFamily="18" charset="0"/>
                <a:cs typeface="Times New Roman" panose="02020603050405020304" pitchFamily="18" charset="0"/>
              </a:rPr>
              <a:t>Lứa</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tuổi</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Mẫu</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giáo</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nhỡ</a:t>
            </a:r>
            <a:endParaRPr lang="vi-VN" sz="3600"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053104" y="6334780"/>
            <a:ext cx="4499023" cy="523220"/>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học</a:t>
            </a:r>
            <a:r>
              <a:rPr lang="en-US" sz="2800" b="1" dirty="0" smtClean="0">
                <a:solidFill>
                  <a:srgbClr val="002060"/>
                </a:solidFill>
                <a:latin typeface="Times New Roman" panose="02020603050405020304" pitchFamily="18" charset="0"/>
                <a:cs typeface="Times New Roman" panose="02020603050405020304" pitchFamily="18" charset="0"/>
              </a:rPr>
              <a:t>: 2024 - 2025</a:t>
            </a:r>
            <a:endParaRPr lang="vi-VN"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723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910625" y="2086377"/>
            <a:ext cx="7109137" cy="707886"/>
          </a:xfrm>
          <a:prstGeom prst="rect">
            <a:avLst/>
          </a:prstGeom>
          <a:noFill/>
        </p:spPr>
        <p:txBody>
          <a:bodyPr wrap="square" rtlCol="0">
            <a:spAutoFit/>
          </a:bodyPr>
          <a:lstStyle/>
          <a:p>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Đàm</a:t>
            </a:r>
            <a:r>
              <a:rPr lang="en-US" sz="4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thoại</a:t>
            </a:r>
            <a:r>
              <a:rPr lang="en-US" sz="4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về</a:t>
            </a:r>
            <a:r>
              <a:rPr lang="en-US" sz="4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nội</a:t>
            </a:r>
            <a:r>
              <a:rPr lang="en-US" sz="4000" dirty="0" smtClean="0">
                <a:solidFill>
                  <a:schemeClr val="accent2">
                    <a:lumMod val="75000"/>
                  </a:schemeClr>
                </a:solidFill>
                <a:latin typeface="Times New Roman" panose="02020603050405020304" pitchFamily="18" charset="0"/>
                <a:cs typeface="Times New Roman" panose="02020603050405020304" pitchFamily="18" charset="0"/>
              </a:rPr>
              <a:t> dung </a:t>
            </a:r>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bài</a:t>
            </a:r>
            <a:r>
              <a:rPr lang="en-US" sz="40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accent2">
                    <a:lumMod val="75000"/>
                  </a:schemeClr>
                </a:solidFill>
                <a:latin typeface="Times New Roman" panose="02020603050405020304" pitchFamily="18" charset="0"/>
                <a:cs typeface="Times New Roman" panose="02020603050405020304" pitchFamily="18" charset="0"/>
              </a:rPr>
              <a:t>thơ</a:t>
            </a:r>
            <a:endParaRPr lang="vi-VN" sz="40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10950995"/>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3008288" y="735518"/>
            <a:ext cx="834551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sao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288" y="2209515"/>
            <a:ext cx="6465495" cy="4402604"/>
          </a:xfrm>
          <a:prstGeom prst="rect">
            <a:avLst/>
          </a:prstGeom>
        </p:spPr>
      </p:pic>
    </p:spTree>
    <p:custDataLst>
      <p:tags r:id="rId1"/>
    </p:custDataLst>
    <p:extLst>
      <p:ext uri="{BB962C8B-B14F-4D97-AF65-F5344CB8AC3E}">
        <p14:creationId xmlns:p14="http://schemas.microsoft.com/office/powerpoint/2010/main" val="2152006857"/>
      </p:ext>
    </p:extLst>
  </p:cSld>
  <p:clrMapOvr>
    <a:masterClrMapping/>
  </p:clrMapOvr>
  <mc:AlternateContent xmlns:mc="http://schemas.openxmlformats.org/markup-compatibility/2006" xmlns:p14="http://schemas.microsoft.com/office/powerpoint/2010/main">
    <mc:Choice Requires="p14">
      <p:transition spd="slow" p14:dur="1600" advTm="0">
        <p14:prism isContent="1"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26912" cy="6858000"/>
          </a:xfrm>
        </p:spPr>
      </p:pic>
      <p:sp>
        <p:nvSpPr>
          <p:cNvPr id="5" name="TextBox 4"/>
          <p:cNvSpPr txBox="1"/>
          <p:nvPr/>
        </p:nvSpPr>
        <p:spPr>
          <a:xfrm>
            <a:off x="1239449" y="165891"/>
            <a:ext cx="8345512" cy="1077218"/>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nói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chim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chích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chòe</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điều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ốm</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7497"/>
          <a:stretch/>
        </p:blipFill>
        <p:spPr>
          <a:xfrm>
            <a:off x="3822492" y="1442343"/>
            <a:ext cx="8369508" cy="5415657"/>
          </a:xfrm>
          <a:prstGeom prst="rect">
            <a:avLst/>
          </a:prstGeom>
        </p:spPr>
      </p:pic>
      <p:sp>
        <p:nvSpPr>
          <p:cNvPr id="7" name="TextBox 6"/>
          <p:cNvSpPr txBox="1"/>
          <p:nvPr/>
        </p:nvSpPr>
        <p:spPr>
          <a:xfrm>
            <a:off x="-569626" y="165891"/>
            <a:ext cx="184731" cy="369332"/>
          </a:xfrm>
          <a:prstGeom prst="rect">
            <a:avLst/>
          </a:prstGeom>
          <a:noFill/>
        </p:spPr>
        <p:txBody>
          <a:bodyPr wrap="none" rtlCol="0">
            <a:spAutoFit/>
          </a:bodyPr>
          <a:lstStyle/>
          <a:p>
            <a:endParaRPr lang="vi-VN" dirty="0"/>
          </a:p>
        </p:txBody>
      </p:sp>
      <p:sp>
        <p:nvSpPr>
          <p:cNvPr id="9" name="Rectangle 8"/>
          <p:cNvSpPr/>
          <p:nvPr/>
        </p:nvSpPr>
        <p:spPr>
          <a:xfrm>
            <a:off x="229848" y="2055813"/>
            <a:ext cx="6096000" cy="3046988"/>
          </a:xfrm>
          <a:prstGeom prst="rect">
            <a:avLst/>
          </a:prstGeom>
        </p:spPr>
        <p:txBody>
          <a:bodyPr>
            <a:spAutoFit/>
          </a:bodyPr>
          <a:lstStyle/>
          <a:p>
            <a:r>
              <a:rPr lang="vi-VN" sz="3200" dirty="0">
                <a:solidFill>
                  <a:srgbClr val="00264D"/>
                </a:solidFill>
                <a:latin typeface="Times New Roman" panose="02020603050405020304" pitchFamily="18" charset="0"/>
                <a:cs typeface="Times New Roman" panose="02020603050405020304" pitchFamily="18" charset="0"/>
              </a:rPr>
              <a:t>Ơi chích choè ơi</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Chim đừng hót nữa</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Bà em ốm rồi</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Lặng cho bà ngủ</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01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0" y="-17493"/>
            <a:ext cx="12326912" cy="6858000"/>
          </a:xfrm>
        </p:spPr>
      </p:pic>
      <p:sp>
        <p:nvSpPr>
          <p:cNvPr id="5" name="TextBox 4"/>
          <p:cNvSpPr txBox="1"/>
          <p:nvPr/>
        </p:nvSpPr>
        <p:spPr>
          <a:xfrm>
            <a:off x="1239449" y="165891"/>
            <a:ext cx="834551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ốm</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9626" y="165891"/>
            <a:ext cx="184731" cy="369332"/>
          </a:xfrm>
          <a:prstGeom prst="rect">
            <a:avLst/>
          </a:prstGeom>
          <a:noFill/>
        </p:spPr>
        <p:txBody>
          <a:bodyPr wrap="none" rtlCol="0">
            <a:spAutoFit/>
          </a:bodyPr>
          <a:lstStyle/>
          <a:p>
            <a:endParaRPr lang="vi-VN" dirty="0"/>
          </a:p>
        </p:txBody>
      </p:sp>
      <p:sp>
        <p:nvSpPr>
          <p:cNvPr id="3" name="Rectangle 2"/>
          <p:cNvSpPr/>
          <p:nvPr/>
        </p:nvSpPr>
        <p:spPr>
          <a:xfrm>
            <a:off x="148652" y="2073306"/>
            <a:ext cx="6096000" cy="2554545"/>
          </a:xfrm>
          <a:prstGeom prst="rect">
            <a:avLst/>
          </a:prstGeom>
        </p:spPr>
        <p:txBody>
          <a:bodyPr>
            <a:spAutoFit/>
          </a:bodyPr>
          <a:lstStyle/>
          <a:p>
            <a:r>
              <a:rPr lang="vi-VN" sz="3200" dirty="0">
                <a:solidFill>
                  <a:srgbClr val="00264D"/>
                </a:solidFill>
                <a:latin typeface="Times New Roman" panose="02020603050405020304" pitchFamily="18" charset="0"/>
                <a:cs typeface="Times New Roman" panose="02020603050405020304" pitchFamily="18" charset="0"/>
              </a:rPr>
              <a:t>Bàn tay bé nhỏ</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Vẫy quạt thật đều</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Ngấn nắng thiu thiu</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Đậu trên tường trắng</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vi-VN" sz="3200" dirty="0">
              <a:latin typeface="Times New Roman" panose="02020603050405020304" pitchFamily="18" charset="0"/>
              <a:cs typeface="Times New Roman" panose="02020603050405020304" pitchFamily="18" charset="0"/>
            </a:endParaRPr>
          </a:p>
        </p:txBody>
      </p:sp>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2859" r="13312"/>
          <a:stretch/>
        </p:blipFill>
        <p:spPr>
          <a:xfrm>
            <a:off x="3870701" y="1349115"/>
            <a:ext cx="8409991" cy="5491391"/>
          </a:xfrm>
          <a:prstGeom prst="rect">
            <a:avLst/>
          </a:prstGeom>
        </p:spPr>
      </p:pic>
    </p:spTree>
    <p:extLst>
      <p:ext uri="{BB962C8B-B14F-4D97-AF65-F5344CB8AC3E}">
        <p14:creationId xmlns:p14="http://schemas.microsoft.com/office/powerpoint/2010/main" val="12618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0" y="-17493"/>
            <a:ext cx="12326912" cy="6858000"/>
          </a:xfrm>
        </p:spPr>
      </p:pic>
      <p:sp>
        <p:nvSpPr>
          <p:cNvPr id="5" name="TextBox 4"/>
          <p:cNvSpPr txBox="1"/>
          <p:nvPr/>
        </p:nvSpPr>
        <p:spPr>
          <a:xfrm>
            <a:off x="1239449" y="165891"/>
            <a:ext cx="834551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ốm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thế</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9626" y="165891"/>
            <a:ext cx="184731" cy="369332"/>
          </a:xfrm>
          <a:prstGeom prst="rect">
            <a:avLst/>
          </a:prstGeom>
          <a:noFill/>
        </p:spPr>
        <p:txBody>
          <a:bodyPr wrap="none" rtlCol="0">
            <a:spAutoFit/>
          </a:bodyPr>
          <a:lstStyle/>
          <a:p>
            <a:endParaRPr lang="vi-VN" dirty="0"/>
          </a:p>
        </p:txBody>
      </p:sp>
      <p:sp>
        <p:nvSpPr>
          <p:cNvPr id="6" name="Rectangle 5"/>
          <p:cNvSpPr/>
          <p:nvPr/>
        </p:nvSpPr>
        <p:spPr>
          <a:xfrm>
            <a:off x="216109" y="1854648"/>
            <a:ext cx="6096000" cy="2062103"/>
          </a:xfrm>
          <a:prstGeom prst="rect">
            <a:avLst/>
          </a:prstGeom>
        </p:spPr>
        <p:txBody>
          <a:bodyPr>
            <a:spAutoFit/>
          </a:bodyPr>
          <a:lstStyle/>
          <a:p>
            <a:r>
              <a:rPr lang="vi-VN" sz="3200" dirty="0">
                <a:solidFill>
                  <a:srgbClr val="00264D"/>
                </a:solidFill>
                <a:latin typeface="Times New Roman" panose="02020603050405020304" pitchFamily="18" charset="0"/>
                <a:cs typeface="Times New Roman" panose="02020603050405020304" pitchFamily="18" charset="0"/>
              </a:rPr>
              <a:t>Căn nhà đã vắng</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Cốc chén lặng im</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Đôi mắt lim dim</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Ngủ ngon bà nhé</a:t>
            </a:r>
            <a:endParaRPr lang="vi-VN" sz="3200" dirty="0">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9636"/>
          <a:stretch/>
        </p:blipFill>
        <p:spPr>
          <a:xfrm>
            <a:off x="3923389" y="1560137"/>
            <a:ext cx="8357304" cy="5280370"/>
          </a:xfrm>
          <a:prstGeom prst="rect">
            <a:avLst/>
          </a:prstGeom>
        </p:spPr>
      </p:pic>
    </p:spTree>
    <p:extLst>
      <p:ext uri="{BB962C8B-B14F-4D97-AF65-F5344CB8AC3E}">
        <p14:creationId xmlns:p14="http://schemas.microsoft.com/office/powerpoint/2010/main" val="64251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0" y="-17493"/>
            <a:ext cx="12326912" cy="6858000"/>
          </a:xfrm>
        </p:spPr>
      </p:pic>
      <p:sp>
        <p:nvSpPr>
          <p:cNvPr id="5" name="TextBox 4"/>
          <p:cNvSpPr txBox="1"/>
          <p:nvPr/>
        </p:nvSpPr>
        <p:spPr>
          <a:xfrm>
            <a:off x="1239449" y="165891"/>
            <a:ext cx="834551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Thế</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còn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vườn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thế</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9626" y="165891"/>
            <a:ext cx="184731" cy="369332"/>
          </a:xfrm>
          <a:prstGeom prst="rect">
            <a:avLst/>
          </a:prstGeom>
          <a:noFill/>
        </p:spPr>
        <p:txBody>
          <a:bodyPr wrap="none" rtlCol="0">
            <a:spAutoFit/>
          </a:bodyPr>
          <a:lstStyle/>
          <a:p>
            <a:endParaRPr lang="vi-VN" dirty="0"/>
          </a:p>
        </p:txBody>
      </p:sp>
      <p:sp>
        <p:nvSpPr>
          <p:cNvPr id="3" name="Rectangle 2"/>
          <p:cNvSpPr/>
          <p:nvPr/>
        </p:nvSpPr>
        <p:spPr>
          <a:xfrm>
            <a:off x="21236" y="2257993"/>
            <a:ext cx="6096000" cy="3046988"/>
          </a:xfrm>
          <a:prstGeom prst="rect">
            <a:avLst/>
          </a:prstGeom>
        </p:spPr>
        <p:txBody>
          <a:bodyPr>
            <a:spAutoFit/>
          </a:bodyPr>
          <a:lstStyle/>
          <a:p>
            <a:r>
              <a:rPr lang="vi-VN" sz="3200" dirty="0">
                <a:solidFill>
                  <a:srgbClr val="00264D"/>
                </a:solidFill>
                <a:latin typeface="Times New Roman" panose="02020603050405020304" pitchFamily="18" charset="0"/>
                <a:cs typeface="Times New Roman" panose="02020603050405020304" pitchFamily="18" charset="0"/>
              </a:rPr>
              <a:t>Hoa xoan, hoa khế</a:t>
            </a:r>
            <a:br>
              <a:rPr lang="vi-VN" sz="3200" dirty="0">
                <a:solidFill>
                  <a:srgbClr val="00264D"/>
                </a:solidFill>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Chín lặng trong vườn</a:t>
            </a:r>
            <a:br>
              <a:rPr lang="vi-VN" sz="3200" dirty="0">
                <a:solidFill>
                  <a:srgbClr val="00264D"/>
                </a:solidFill>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Ba mơ tay cháu</a:t>
            </a:r>
            <a:br>
              <a:rPr lang="vi-VN" sz="3200" dirty="0">
                <a:solidFill>
                  <a:srgbClr val="00264D"/>
                </a:solidFill>
                <a:latin typeface="Times New Roman" panose="02020603050405020304" pitchFamily="18" charset="0"/>
                <a:cs typeface="Times New Roman" panose="02020603050405020304" pitchFamily="18" charset="0"/>
              </a:rPr>
            </a:br>
            <a:r>
              <a:rPr lang="vi-VN" sz="3200" dirty="0">
                <a:solidFill>
                  <a:srgbClr val="00264D"/>
                </a:solidFill>
                <a:latin typeface="Times New Roman" panose="02020603050405020304" pitchFamily="18" charset="0"/>
                <a:cs typeface="Times New Roman" panose="02020603050405020304" pitchFamily="18" charset="0"/>
              </a:rPr>
              <a:t>Quạt đầy hương thơm</a:t>
            </a:r>
          </a:p>
          <a:p>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vi-VN" sz="3200" dirty="0">
              <a:latin typeface="Times New Roman" panose="02020603050405020304" pitchFamily="18" charset="0"/>
              <a:cs typeface="Times New Roman" panose="02020603050405020304" pitchFamily="18" charset="0"/>
            </a:endParaRPr>
          </a:p>
        </p:txBody>
      </p:sp>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8636"/>
          <a:stretch/>
        </p:blipFill>
        <p:spPr>
          <a:xfrm>
            <a:off x="3774569" y="1690688"/>
            <a:ext cx="8506123" cy="5167312"/>
          </a:xfrm>
          <a:prstGeom prst="rect">
            <a:avLst/>
          </a:prstGeom>
        </p:spPr>
      </p:pic>
    </p:spTree>
    <p:extLst>
      <p:ext uri="{BB962C8B-B14F-4D97-AF65-F5344CB8AC3E}">
        <p14:creationId xmlns:p14="http://schemas.microsoft.com/office/powerpoint/2010/main" val="1690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51961" cy="6858000"/>
          </a:xfrm>
        </p:spPr>
      </p:pic>
      <p:sp>
        <p:nvSpPr>
          <p:cNvPr id="5" name="TextBox 4"/>
          <p:cNvSpPr txBox="1"/>
          <p:nvPr/>
        </p:nvSpPr>
        <p:spPr>
          <a:xfrm>
            <a:off x="1049312" y="1968748"/>
            <a:ext cx="9009089" cy="2677656"/>
          </a:xfrm>
          <a:prstGeom prst="rect">
            <a:avLst/>
          </a:prstGeom>
          <a:noFill/>
        </p:spPr>
        <p:txBody>
          <a:bodyPr wrap="square" rtlCol="0">
            <a:spAutoFit/>
          </a:bodyPr>
          <a:lstStyle/>
          <a:p>
            <a:pPr algn="just"/>
            <a:r>
              <a:rPr lang="vi-VN" sz="2800" dirty="0" smtClean="0">
                <a:solidFill>
                  <a:srgbClr val="7030A0"/>
                </a:solidFill>
              </a:rPr>
              <a:t>Các con ạ! Bạn nhỏ trong bài thơ rất yêu bà của mình, bạn đã chăm sóc bà khi bà bị ốm. Các con nên học tập bạn hãy biết quan tâm chăm sóc tới những người thân yêu và đặc biệt là ông bà của chúng mình để ông bà có thể sống lâu, sống khỏe với mọi người trong gia đình chúng mình có đồng ý không?</a:t>
            </a:r>
            <a:endParaRPr lang="vi-VN" sz="2800" dirty="0">
              <a:solidFill>
                <a:srgbClr val="7030A0"/>
              </a:solidFill>
            </a:endParaRPr>
          </a:p>
        </p:txBody>
      </p:sp>
      <p:sp>
        <p:nvSpPr>
          <p:cNvPr id="7" name="TextBox 6"/>
          <p:cNvSpPr txBox="1"/>
          <p:nvPr/>
        </p:nvSpPr>
        <p:spPr>
          <a:xfrm>
            <a:off x="3989882" y="643185"/>
            <a:ext cx="4272196" cy="769441"/>
          </a:xfrm>
          <a:prstGeom prst="rect">
            <a:avLst/>
          </a:prstGeom>
          <a:noFill/>
        </p:spPr>
        <p:txBody>
          <a:bodyPr wrap="square" rtlCol="0">
            <a:spAutoFit/>
          </a:bodyPr>
          <a:lstStyle/>
          <a:p>
            <a:r>
              <a:rPr lang="vi-VN" sz="4400" dirty="0" smtClean="0">
                <a:solidFill>
                  <a:srgbClr val="FF0000"/>
                </a:solidFill>
                <a:latin typeface="Times New Roman" panose="02020603050405020304" pitchFamily="18" charset="0"/>
                <a:cs typeface="Times New Roman" panose="02020603050405020304" pitchFamily="18" charset="0"/>
              </a:rPr>
              <a:t>Giáo dục trẻ</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9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Thơ Quạt Cho Bà Ngủ (Thạch Quỳ) - Thơ mầm non - Chủ đề gia đình">
            <a:hlinkClick r:id="" action="ppaction://media"/>
          </p:cNvPr>
          <p:cNvPicPr>
            <a:picLocks noGrp="1" noChangeAspect="1"/>
          </p:cNvPicPr>
          <p:nvPr>
            <p:ph idx="1"/>
            <a:videoFile r:link="rId1"/>
            <p:extLst>
              <p:ext uri="{DAA4B4D4-6D71-4841-9C94-3DE7FCFB9230}">
                <p14:media xmlns:p14="http://schemas.microsoft.com/office/powerpoint/2010/main" r:embed="rId2">
                  <p14:trim st="3986" end="75802"/>
                </p14:media>
              </p:ext>
            </p:extLst>
          </p:nvPr>
        </p:nvPicPr>
        <p:blipFill>
          <a:blip r:embed="rId4"/>
          <a:stretch>
            <a:fillRect/>
          </a:stretch>
        </p:blipFill>
        <p:spPr>
          <a:xfrm>
            <a:off x="0" y="0"/>
            <a:ext cx="12192000" cy="6663128"/>
          </a:xfrm>
        </p:spPr>
      </p:pic>
    </p:spTree>
    <p:extLst>
      <p:ext uri="{BB962C8B-B14F-4D97-AF65-F5344CB8AC3E}">
        <p14:creationId xmlns:p14="http://schemas.microsoft.com/office/powerpoint/2010/main" val="283047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2000" cy="6858000"/>
          </a:xfrm>
        </p:spPr>
      </p:pic>
      <p:sp>
        <p:nvSpPr>
          <p:cNvPr id="5" name="TextBox 4"/>
          <p:cNvSpPr txBox="1"/>
          <p:nvPr/>
        </p:nvSpPr>
        <p:spPr>
          <a:xfrm>
            <a:off x="2187262" y="2421228"/>
            <a:ext cx="7817475" cy="861774"/>
          </a:xfrm>
          <a:prstGeom prst="rect">
            <a:avLst/>
          </a:prstGeom>
          <a:noFill/>
        </p:spPr>
        <p:txBody>
          <a:bodyPr wrap="square" rtlCol="0">
            <a:spAutoFit/>
          </a:bodyPr>
          <a:lstStyle/>
          <a:p>
            <a:r>
              <a:rPr lang="en-US" sz="5000" b="1" dirty="0" smtClean="0">
                <a:solidFill>
                  <a:srgbClr val="7030A0"/>
                </a:solidFill>
                <a:latin typeface="Amazone" panose="03020702060507090A04" pitchFamily="66" charset="-93"/>
              </a:rPr>
              <a:t>Xin </a:t>
            </a:r>
            <a:r>
              <a:rPr lang="en-US" sz="5000" b="1" dirty="0" err="1" smtClean="0">
                <a:solidFill>
                  <a:srgbClr val="7030A0"/>
                </a:solidFill>
                <a:latin typeface="Amazone" panose="03020702060507090A04" pitchFamily="66" charset="-93"/>
              </a:rPr>
              <a:t>chào</a:t>
            </a:r>
            <a:r>
              <a:rPr lang="en-US" sz="5000" b="1" dirty="0" smtClean="0">
                <a:solidFill>
                  <a:srgbClr val="7030A0"/>
                </a:solidFill>
                <a:latin typeface="Amazone" panose="03020702060507090A04" pitchFamily="66" charset="-93"/>
              </a:rPr>
              <a:t> </a:t>
            </a:r>
            <a:r>
              <a:rPr lang="en-US" sz="5000" b="1" dirty="0" err="1" smtClean="0">
                <a:solidFill>
                  <a:srgbClr val="7030A0"/>
                </a:solidFill>
                <a:latin typeface="Amazone" panose="03020702060507090A04" pitchFamily="66" charset="-93"/>
              </a:rPr>
              <a:t>và</a:t>
            </a:r>
            <a:r>
              <a:rPr lang="en-US" sz="5000" b="1" dirty="0" smtClean="0">
                <a:solidFill>
                  <a:srgbClr val="7030A0"/>
                </a:solidFill>
                <a:latin typeface="Amazone" panose="03020702060507090A04" pitchFamily="66" charset="-93"/>
              </a:rPr>
              <a:t> </a:t>
            </a:r>
            <a:r>
              <a:rPr lang="en-US" sz="5000" b="1" dirty="0" err="1" smtClean="0">
                <a:solidFill>
                  <a:srgbClr val="7030A0"/>
                </a:solidFill>
                <a:latin typeface="Amazone" panose="03020702060507090A04" pitchFamily="66" charset="-93"/>
              </a:rPr>
              <a:t>hẹn</a:t>
            </a:r>
            <a:r>
              <a:rPr lang="en-US" sz="5000" b="1" dirty="0" smtClean="0">
                <a:solidFill>
                  <a:srgbClr val="7030A0"/>
                </a:solidFill>
                <a:latin typeface="Amazone" panose="03020702060507090A04" pitchFamily="66" charset="-93"/>
              </a:rPr>
              <a:t> </a:t>
            </a:r>
            <a:r>
              <a:rPr lang="en-US" sz="5000" b="1" dirty="0" err="1" smtClean="0">
                <a:solidFill>
                  <a:srgbClr val="7030A0"/>
                </a:solidFill>
                <a:latin typeface="Amazone" panose="03020702060507090A04" pitchFamily="66" charset="-93"/>
              </a:rPr>
              <a:t>gặp</a:t>
            </a:r>
            <a:r>
              <a:rPr lang="en-US" sz="5000" b="1" dirty="0" smtClean="0">
                <a:solidFill>
                  <a:srgbClr val="7030A0"/>
                </a:solidFill>
                <a:latin typeface="Amazone" panose="03020702060507090A04" pitchFamily="66" charset="-93"/>
              </a:rPr>
              <a:t> </a:t>
            </a:r>
            <a:r>
              <a:rPr lang="en-US" sz="5000" b="1" dirty="0" err="1" smtClean="0">
                <a:solidFill>
                  <a:srgbClr val="7030A0"/>
                </a:solidFill>
                <a:latin typeface="Amazone" panose="03020702060507090A04" pitchFamily="66" charset="-93"/>
              </a:rPr>
              <a:t>lại</a:t>
            </a:r>
            <a:r>
              <a:rPr lang="en-US" sz="5000" b="1" dirty="0" smtClean="0">
                <a:solidFill>
                  <a:srgbClr val="7030A0"/>
                </a:solidFill>
                <a:latin typeface="Amazone" panose="03020702060507090A04" pitchFamily="66" charset="-93"/>
              </a:rPr>
              <a:t> </a:t>
            </a:r>
            <a:r>
              <a:rPr lang="en-US" sz="5000" b="1" dirty="0" err="1" smtClean="0">
                <a:solidFill>
                  <a:srgbClr val="7030A0"/>
                </a:solidFill>
                <a:latin typeface="Amazone" panose="03020702060507090A04" pitchFamily="66" charset="-93"/>
              </a:rPr>
              <a:t>các</a:t>
            </a:r>
            <a:r>
              <a:rPr lang="en-US" sz="5000" b="1" dirty="0" smtClean="0">
                <a:solidFill>
                  <a:srgbClr val="7030A0"/>
                </a:solidFill>
                <a:latin typeface="Amazone" panose="03020702060507090A04" pitchFamily="66" charset="-93"/>
              </a:rPr>
              <a:t> con</a:t>
            </a:r>
            <a:endParaRPr lang="vi-VN" sz="5000" b="1" dirty="0">
              <a:solidFill>
                <a:srgbClr val="7030A0"/>
              </a:solidFill>
              <a:latin typeface="Amazone" panose="03020702060507090A04" pitchFamily="66" charset="-93"/>
            </a:endParaRPr>
          </a:p>
        </p:txBody>
      </p:sp>
      <p:pic>
        <p:nvPicPr>
          <p:cNvPr id="6"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3">
                  <p14:trim end="215747.1875"/>
                  <p14:fade out="4500"/>
                </p14:media>
              </p:ext>
            </p:extLst>
          </p:nvPr>
        </p:nvPicPr>
        <p:blipFill>
          <a:blip r:embed="rId6"/>
          <a:stretch>
            <a:fillRect/>
          </a:stretch>
        </p:blipFill>
        <p:spPr>
          <a:xfrm>
            <a:off x="2688236" y="5552606"/>
            <a:ext cx="609600" cy="609600"/>
          </a:xfrm>
          <a:prstGeom prst="rect">
            <a:avLst/>
          </a:prstGeom>
        </p:spPr>
      </p:pic>
    </p:spTree>
    <p:custDataLst>
      <p:tags r:id="rId1"/>
    </p:custDataLst>
    <p:extLst>
      <p:ext uri="{BB962C8B-B14F-4D97-AF65-F5344CB8AC3E}">
        <p14:creationId xmlns:p14="http://schemas.microsoft.com/office/powerpoint/2010/main" val="685689115"/>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
                                  </p:stCondLst>
                                  <p:childTnLst>
                                    <p:cmd type="call" cmd="playFrom(0.0)">
                                      <p:cBhvr>
                                        <p:cTn id="6" dur="1919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3030">
                <p:cTn id="25" fill="hold" display="0">
                  <p:stCondLst>
                    <p:cond delay="indefinite"/>
                  </p:stCondLst>
                  <p:endCondLst>
                    <p:cond evt="onStopAudio" delay="0">
                      <p:tgtEl>
                        <p:sldTgt/>
                      </p:tgtEl>
                    </p:cond>
                  </p:endCondLst>
                </p:cTn>
                <p:tgtEl>
                  <p:spTgt spid="6"/>
                </p:tgtEl>
              </p:cMediaNode>
            </p:audio>
          </p:childTnLst>
        </p:cTn>
      </p:par>
    </p:tnLst>
    <p:bldLst>
      <p:bldP spid="5" grpId="0"/>
    </p:bldLst>
  </p:timing>
  <p:extLst mod="1">
    <p:ext uri="{E180D4A7-C9FB-4DFB-919C-405C955672EB}">
      <p14:showEvtLst xmlns:p14="http://schemas.microsoft.com/office/powerpoint/2010/main">
        <p14:playEvt time="7" objId="6"/>
        <p14:stopEvt time="9386"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 Nhạc Thiếu Nhi Hay Nhất - Bà Ơi Bà Cháu Yêu Bà Lắm  Cả Nhà Thương Nhau">
            <a:hlinkClick r:id="" action="ppaction://media"/>
          </p:cNvPr>
          <p:cNvPicPr>
            <a:picLocks noChangeAspect="1"/>
          </p:cNvPicPr>
          <p:nvPr>
            <a:videoFile r:link="rId1"/>
            <p:extLst>
              <p:ext uri="{DAA4B4D4-6D71-4841-9C94-3DE7FCFB9230}">
                <p14:media xmlns:p14="http://schemas.microsoft.com/office/powerpoint/2010/main" r:embed="rId2">
                  <p14:trim st="12792" end="28567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56353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68" y="0"/>
            <a:ext cx="12192000" cy="6858000"/>
          </a:xfrm>
        </p:spPr>
      </p:pic>
      <p:sp>
        <p:nvSpPr>
          <p:cNvPr id="5" name="Rectangle 4"/>
          <p:cNvSpPr/>
          <p:nvPr/>
        </p:nvSpPr>
        <p:spPr>
          <a:xfrm>
            <a:off x="3118404" y="410487"/>
            <a:ext cx="5171609" cy="646331"/>
          </a:xfrm>
          <a:prstGeom prst="rect">
            <a:avLst/>
          </a:prstGeom>
        </p:spPr>
        <p:txBody>
          <a:bodyPr wrap="none">
            <a:spAutoFit/>
          </a:bodyPr>
          <a:lstStyle/>
          <a:p>
            <a:pPr algn="ctr"/>
            <a:r>
              <a:rPr lang="vi-VN" sz="3600" b="1" dirty="0" smtClean="0">
                <a:solidFill>
                  <a:srgbClr val="444444"/>
                </a:solidFill>
                <a:latin typeface="+mj-lt"/>
              </a:rPr>
              <a:t>Bài thơ: Quạt </a:t>
            </a:r>
            <a:r>
              <a:rPr lang="vi-VN" sz="3600" b="1" dirty="0">
                <a:solidFill>
                  <a:srgbClr val="444444"/>
                </a:solidFill>
                <a:latin typeface="+mj-lt"/>
              </a:rPr>
              <a:t>cho bà ngủ</a:t>
            </a:r>
            <a:endParaRPr lang="vi-VN" sz="3600" b="1" i="0" dirty="0">
              <a:solidFill>
                <a:srgbClr val="444444"/>
              </a:solidFill>
              <a:effectLst/>
              <a:latin typeface="+mj-lt"/>
            </a:endParaRPr>
          </a:p>
        </p:txBody>
      </p:sp>
      <p:sp>
        <p:nvSpPr>
          <p:cNvPr id="6" name="Rectangle 5"/>
          <p:cNvSpPr/>
          <p:nvPr/>
        </p:nvSpPr>
        <p:spPr>
          <a:xfrm>
            <a:off x="2494844" y="1803014"/>
            <a:ext cx="6096000" cy="1569660"/>
          </a:xfrm>
          <a:prstGeom prst="rect">
            <a:avLst/>
          </a:prstGeom>
        </p:spPr>
        <p:txBody>
          <a:bodyPr>
            <a:spAutoFit/>
          </a:bodyPr>
          <a:lstStyle/>
          <a:p>
            <a:r>
              <a:rPr lang="vi-VN" sz="2400" dirty="0">
                <a:solidFill>
                  <a:srgbClr val="00264D"/>
                </a:solidFill>
                <a:latin typeface="Open Sans" panose="020B0606030504020204" pitchFamily="34" charset="0"/>
              </a:rPr>
              <a:t>Ơi chích choè ơi</a:t>
            </a:r>
            <a:r>
              <a:rPr lang="vi-VN" sz="2400" dirty="0"/>
              <a:t/>
            </a:r>
            <a:br>
              <a:rPr lang="vi-VN" sz="2400" dirty="0"/>
            </a:br>
            <a:r>
              <a:rPr lang="vi-VN" sz="2400" dirty="0">
                <a:solidFill>
                  <a:srgbClr val="00264D"/>
                </a:solidFill>
                <a:latin typeface="Open Sans" panose="020B0606030504020204" pitchFamily="34" charset="0"/>
              </a:rPr>
              <a:t>Chim đừng hót nữa</a:t>
            </a:r>
            <a:r>
              <a:rPr lang="vi-VN" sz="2400" dirty="0"/>
              <a:t/>
            </a:r>
            <a:br>
              <a:rPr lang="vi-VN" sz="2400" dirty="0"/>
            </a:br>
            <a:r>
              <a:rPr lang="vi-VN" sz="2400" dirty="0">
                <a:solidFill>
                  <a:srgbClr val="00264D"/>
                </a:solidFill>
                <a:latin typeface="Open Sans" panose="020B0606030504020204" pitchFamily="34" charset="0"/>
              </a:rPr>
              <a:t>Bà em ốm rồi</a:t>
            </a:r>
            <a:r>
              <a:rPr lang="vi-VN" sz="2400" dirty="0"/>
              <a:t/>
            </a:r>
            <a:br>
              <a:rPr lang="vi-VN" sz="2400" dirty="0"/>
            </a:br>
            <a:r>
              <a:rPr lang="vi-VN" sz="2400" dirty="0">
                <a:solidFill>
                  <a:srgbClr val="00264D"/>
                </a:solidFill>
                <a:latin typeface="Open Sans" panose="020B0606030504020204" pitchFamily="34" charset="0"/>
              </a:rPr>
              <a:t>Lặng cho bà ngủ</a:t>
            </a:r>
            <a:endParaRPr lang="vi-VN" sz="2400" dirty="0"/>
          </a:p>
        </p:txBody>
      </p:sp>
      <p:sp>
        <p:nvSpPr>
          <p:cNvPr id="7" name="Rectangle 6"/>
          <p:cNvSpPr/>
          <p:nvPr/>
        </p:nvSpPr>
        <p:spPr>
          <a:xfrm>
            <a:off x="2494844" y="4022077"/>
            <a:ext cx="6096000" cy="1846659"/>
          </a:xfrm>
          <a:prstGeom prst="rect">
            <a:avLst/>
          </a:prstGeom>
        </p:spPr>
        <p:txBody>
          <a:bodyPr>
            <a:spAutoFit/>
          </a:bodyPr>
          <a:lstStyle/>
          <a:p>
            <a:r>
              <a:rPr lang="vi-VN" sz="2400" dirty="0">
                <a:solidFill>
                  <a:srgbClr val="00264D"/>
                </a:solidFill>
                <a:latin typeface="Open Sans" panose="020B0606030504020204" pitchFamily="34" charset="0"/>
              </a:rPr>
              <a:t>Bàn tay bé nhỏ</a:t>
            </a:r>
            <a:r>
              <a:rPr lang="vi-VN" sz="2400" dirty="0"/>
              <a:t/>
            </a:r>
            <a:br>
              <a:rPr lang="vi-VN" sz="2400" dirty="0"/>
            </a:br>
            <a:r>
              <a:rPr lang="vi-VN" sz="2400" dirty="0">
                <a:solidFill>
                  <a:srgbClr val="00264D"/>
                </a:solidFill>
                <a:latin typeface="Open Sans" panose="020B0606030504020204" pitchFamily="34" charset="0"/>
              </a:rPr>
              <a:t>Vẫy quạt thật đều</a:t>
            </a:r>
            <a:r>
              <a:rPr lang="vi-VN" sz="2400" dirty="0"/>
              <a:t/>
            </a:r>
            <a:br>
              <a:rPr lang="vi-VN" sz="2400" dirty="0"/>
            </a:br>
            <a:r>
              <a:rPr lang="vi-VN" sz="2400" dirty="0">
                <a:solidFill>
                  <a:srgbClr val="00264D"/>
                </a:solidFill>
                <a:latin typeface="Open Sans" panose="020B0606030504020204" pitchFamily="34" charset="0"/>
              </a:rPr>
              <a:t>Ngấn nắng thiu thiu</a:t>
            </a:r>
            <a:r>
              <a:rPr lang="vi-VN" sz="2400" dirty="0"/>
              <a:t/>
            </a:r>
            <a:br>
              <a:rPr lang="vi-VN" sz="2400" dirty="0"/>
            </a:br>
            <a:r>
              <a:rPr lang="vi-VN" sz="2400" dirty="0">
                <a:solidFill>
                  <a:srgbClr val="00264D"/>
                </a:solidFill>
                <a:latin typeface="Open Sans" panose="020B0606030504020204" pitchFamily="34" charset="0"/>
              </a:rPr>
              <a:t>Đậu trên tường trắng</a:t>
            </a:r>
            <a:r>
              <a:rPr lang="vi-VN" dirty="0"/>
              <a:t/>
            </a:r>
            <a:br>
              <a:rPr lang="vi-VN" dirty="0"/>
            </a:br>
            <a:endParaRPr lang="vi-VN" dirty="0"/>
          </a:p>
        </p:txBody>
      </p:sp>
      <p:sp>
        <p:nvSpPr>
          <p:cNvPr id="8" name="Rectangle 7"/>
          <p:cNvSpPr/>
          <p:nvPr/>
        </p:nvSpPr>
        <p:spPr>
          <a:xfrm>
            <a:off x="6152284" y="1751440"/>
            <a:ext cx="6096000" cy="1569660"/>
          </a:xfrm>
          <a:prstGeom prst="rect">
            <a:avLst/>
          </a:prstGeom>
        </p:spPr>
        <p:txBody>
          <a:bodyPr>
            <a:spAutoFit/>
          </a:bodyPr>
          <a:lstStyle/>
          <a:p>
            <a:r>
              <a:rPr lang="vi-VN" sz="2400" dirty="0">
                <a:solidFill>
                  <a:srgbClr val="00264D"/>
                </a:solidFill>
                <a:latin typeface="Open Sans" panose="020B0606030504020204" pitchFamily="34" charset="0"/>
              </a:rPr>
              <a:t>Căn nhà đã vắng</a:t>
            </a:r>
            <a:r>
              <a:rPr lang="vi-VN" sz="2400" dirty="0"/>
              <a:t/>
            </a:r>
            <a:br>
              <a:rPr lang="vi-VN" sz="2400" dirty="0"/>
            </a:br>
            <a:r>
              <a:rPr lang="vi-VN" sz="2400" dirty="0">
                <a:solidFill>
                  <a:srgbClr val="00264D"/>
                </a:solidFill>
                <a:latin typeface="Open Sans" panose="020B0606030504020204" pitchFamily="34" charset="0"/>
              </a:rPr>
              <a:t>Cốc chén lặng im</a:t>
            </a:r>
            <a:r>
              <a:rPr lang="vi-VN" sz="2400" dirty="0"/>
              <a:t/>
            </a:r>
            <a:br>
              <a:rPr lang="vi-VN" sz="2400" dirty="0"/>
            </a:br>
            <a:r>
              <a:rPr lang="vi-VN" sz="2400" dirty="0">
                <a:solidFill>
                  <a:srgbClr val="00264D"/>
                </a:solidFill>
                <a:latin typeface="Open Sans" panose="020B0606030504020204" pitchFamily="34" charset="0"/>
              </a:rPr>
              <a:t>Đôi mắt lim dim</a:t>
            </a:r>
            <a:r>
              <a:rPr lang="vi-VN" sz="2400" dirty="0"/>
              <a:t/>
            </a:r>
            <a:br>
              <a:rPr lang="vi-VN" sz="2400" dirty="0"/>
            </a:br>
            <a:r>
              <a:rPr lang="vi-VN" sz="2400" dirty="0">
                <a:solidFill>
                  <a:srgbClr val="00264D"/>
                </a:solidFill>
                <a:latin typeface="Open Sans" panose="020B0606030504020204" pitchFamily="34" charset="0"/>
              </a:rPr>
              <a:t>Ngủ ngon bà nhé</a:t>
            </a:r>
            <a:endParaRPr lang="vi-VN" sz="2400" dirty="0"/>
          </a:p>
        </p:txBody>
      </p:sp>
      <p:sp>
        <p:nvSpPr>
          <p:cNvPr id="9" name="Rectangle 8"/>
          <p:cNvSpPr/>
          <p:nvPr/>
        </p:nvSpPr>
        <p:spPr>
          <a:xfrm>
            <a:off x="6242436" y="4022077"/>
            <a:ext cx="6096000" cy="2123658"/>
          </a:xfrm>
          <a:prstGeom prst="rect">
            <a:avLst/>
          </a:prstGeom>
        </p:spPr>
        <p:txBody>
          <a:bodyPr>
            <a:spAutoFit/>
          </a:bodyPr>
          <a:lstStyle/>
          <a:p>
            <a:r>
              <a:rPr lang="vi-VN" sz="2400" dirty="0">
                <a:solidFill>
                  <a:srgbClr val="00264D"/>
                </a:solidFill>
                <a:latin typeface="Open Sans" panose="020B0606030504020204" pitchFamily="34" charset="0"/>
              </a:rPr>
              <a:t>Hoa xoan, hoa khế</a:t>
            </a:r>
            <a:br>
              <a:rPr lang="vi-VN" sz="2400" dirty="0">
                <a:solidFill>
                  <a:srgbClr val="00264D"/>
                </a:solidFill>
                <a:latin typeface="Open Sans" panose="020B0606030504020204" pitchFamily="34" charset="0"/>
              </a:rPr>
            </a:br>
            <a:r>
              <a:rPr lang="vi-VN" sz="2400" dirty="0">
                <a:solidFill>
                  <a:srgbClr val="00264D"/>
                </a:solidFill>
                <a:latin typeface="Open Sans" panose="020B0606030504020204" pitchFamily="34" charset="0"/>
              </a:rPr>
              <a:t>Chín lặng trong vườn</a:t>
            </a:r>
            <a:br>
              <a:rPr lang="vi-VN" sz="2400" dirty="0">
                <a:solidFill>
                  <a:srgbClr val="00264D"/>
                </a:solidFill>
                <a:latin typeface="Open Sans" panose="020B0606030504020204" pitchFamily="34" charset="0"/>
              </a:rPr>
            </a:br>
            <a:r>
              <a:rPr lang="vi-VN" sz="2400" dirty="0">
                <a:solidFill>
                  <a:srgbClr val="00264D"/>
                </a:solidFill>
                <a:latin typeface="Open Sans" panose="020B0606030504020204" pitchFamily="34" charset="0"/>
              </a:rPr>
              <a:t>Ba mơ tay cháu</a:t>
            </a:r>
            <a:br>
              <a:rPr lang="vi-VN" sz="2400" dirty="0">
                <a:solidFill>
                  <a:srgbClr val="00264D"/>
                </a:solidFill>
                <a:latin typeface="Open Sans" panose="020B0606030504020204" pitchFamily="34" charset="0"/>
              </a:rPr>
            </a:br>
            <a:r>
              <a:rPr lang="vi-VN" sz="2400" dirty="0">
                <a:solidFill>
                  <a:srgbClr val="00264D"/>
                </a:solidFill>
                <a:latin typeface="Open Sans" panose="020B0606030504020204" pitchFamily="34" charset="0"/>
              </a:rPr>
              <a:t>Quạt đầy hương thơm</a:t>
            </a:r>
          </a:p>
          <a:p>
            <a:r>
              <a:rPr lang="vi-VN" dirty="0"/>
              <a:t/>
            </a:r>
            <a:br>
              <a:rPr lang="vi-VN" dirty="0"/>
            </a:br>
            <a:endParaRPr lang="vi-VN" dirty="0"/>
          </a:p>
        </p:txBody>
      </p:sp>
      <p:sp>
        <p:nvSpPr>
          <p:cNvPr id="10" name="TextBox 9"/>
          <p:cNvSpPr txBox="1"/>
          <p:nvPr/>
        </p:nvSpPr>
        <p:spPr>
          <a:xfrm>
            <a:off x="7586369" y="1039175"/>
            <a:ext cx="3408133" cy="523220"/>
          </a:xfrm>
          <a:prstGeom prst="rect">
            <a:avLst/>
          </a:prstGeom>
          <a:noFill/>
        </p:spPr>
        <p:txBody>
          <a:bodyPr wrap="square" rtlCol="0">
            <a:spAutoFit/>
          </a:bodyPr>
          <a:lstStyle/>
          <a:p>
            <a:r>
              <a:rPr lang="vi-VN" sz="2800" dirty="0" smtClean="0">
                <a:latin typeface="+mj-lt"/>
              </a:rPr>
              <a:t>Tác giả: Thạch Quỳ</a:t>
            </a:r>
            <a:endParaRPr lang="vi-VN" sz="2800" dirty="0">
              <a:latin typeface="+mj-lt"/>
            </a:endParaRPr>
          </a:p>
        </p:txBody>
      </p:sp>
    </p:spTree>
    <p:extLst>
      <p:ext uri="{BB962C8B-B14F-4D97-AF65-F5344CB8AC3E}">
        <p14:creationId xmlns:p14="http://schemas.microsoft.com/office/powerpoint/2010/main" val="2842969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3008288" y="735518"/>
            <a:ext cx="8345512"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Cô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vừa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con </a:t>
            </a:r>
            <a:r>
              <a:rPr lang="en-US" sz="3200" dirty="0" err="1" smtClean="0">
                <a:solidFill>
                  <a:srgbClr val="FF0000"/>
                </a:solidFill>
                <a:latin typeface="Times New Roman" panose="02020603050405020304" pitchFamily="18" charset="0"/>
                <a:cs typeface="Times New Roman" panose="02020603050405020304" pitchFamily="18" charset="0"/>
              </a:rPr>
              <a:t>nghe</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nhỉ</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933" y="2239496"/>
            <a:ext cx="5924134" cy="4402604"/>
          </a:xfrm>
          <a:prstGeom prst="rect">
            <a:avLst/>
          </a:prstGeom>
        </p:spPr>
      </p:pic>
      <p:sp>
        <p:nvSpPr>
          <p:cNvPr id="10" name="TextBox 9"/>
          <p:cNvSpPr txBox="1"/>
          <p:nvPr/>
        </p:nvSpPr>
        <p:spPr>
          <a:xfrm>
            <a:off x="5961087" y="2322971"/>
            <a:ext cx="3302833" cy="523220"/>
          </a:xfrm>
          <a:prstGeom prst="rect">
            <a:avLst/>
          </a:prstGeom>
          <a:noFill/>
        </p:spPr>
        <p:txBody>
          <a:bodyPr wrap="square" rtlCol="0">
            <a:spAutoFit/>
          </a:bodyPr>
          <a:lstStyle/>
          <a:p>
            <a:r>
              <a:rPr lang="en-US" sz="2800" b="1" dirty="0" smtClean="0">
                <a:solidFill>
                  <a:srgbClr val="FFC000"/>
                </a:solidFill>
              </a:rPr>
              <a:t>QUẠT CHO BÀ NGỦ</a:t>
            </a:r>
            <a:endParaRPr lang="vi-VN" sz="2800" b="1" dirty="0">
              <a:solidFill>
                <a:srgbClr val="FFC000"/>
              </a:solidFill>
            </a:endParaRPr>
          </a:p>
        </p:txBody>
      </p:sp>
      <p:sp>
        <p:nvSpPr>
          <p:cNvPr id="11" name="TextBox 10"/>
          <p:cNvSpPr txBox="1"/>
          <p:nvPr/>
        </p:nvSpPr>
        <p:spPr>
          <a:xfrm>
            <a:off x="7181044" y="2929666"/>
            <a:ext cx="2792178" cy="461665"/>
          </a:xfrm>
          <a:prstGeom prst="rect">
            <a:avLst/>
          </a:prstGeom>
          <a:noFill/>
        </p:spPr>
        <p:txBody>
          <a:bodyPr wrap="square" rtlCol="0">
            <a:spAutoFit/>
          </a:bodyPr>
          <a:lstStyle/>
          <a:p>
            <a:r>
              <a:rPr lang="en-US" sz="2400" b="1" dirty="0" err="1" smtClean="0">
                <a:solidFill>
                  <a:schemeClr val="bg1"/>
                </a:solidFill>
              </a:rPr>
              <a:t>Thạch</a:t>
            </a:r>
            <a:r>
              <a:rPr lang="en-US" sz="2400" b="1" dirty="0" smtClean="0">
                <a:solidFill>
                  <a:schemeClr val="bg1"/>
                </a:solidFill>
              </a:rPr>
              <a:t> </a:t>
            </a:r>
            <a:r>
              <a:rPr lang="en-US" sz="2400" b="1" dirty="0" err="1" smtClean="0">
                <a:solidFill>
                  <a:schemeClr val="bg1"/>
                </a:solidFill>
              </a:rPr>
              <a:t>Quỳ</a:t>
            </a:r>
            <a:endParaRPr lang="vi-VN" sz="2400" b="1" dirty="0">
              <a:solidFill>
                <a:schemeClr val="bg1"/>
              </a:solidFill>
            </a:endParaRPr>
          </a:p>
        </p:txBody>
      </p:sp>
    </p:spTree>
    <p:custDataLst>
      <p:tags r:id="rId1"/>
    </p:custDataLst>
    <p:extLst>
      <p:ext uri="{BB962C8B-B14F-4D97-AF65-F5344CB8AC3E}">
        <p14:creationId xmlns:p14="http://schemas.microsoft.com/office/powerpoint/2010/main" val="2057393877"/>
      </p:ext>
    </p:extLst>
  </p:cSld>
  <p:clrMapOvr>
    <a:masterClrMapping/>
  </p:clrMapOvr>
  <mc:AlternateContent xmlns:mc="http://schemas.openxmlformats.org/markup-compatibility/2006" xmlns:p14="http://schemas.microsoft.com/office/powerpoint/2010/main">
    <mc:Choice Requires="p14">
      <p:transition spd="slow" p14:dur="1600" advTm="0">
        <p14:prism isContent="1"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20152"/>
          </a:xfrm>
          <a:prstGeom prst="rect">
            <a:avLst/>
          </a:prstGeom>
        </p:spPr>
      </p:pic>
      <p:sp>
        <p:nvSpPr>
          <p:cNvPr id="8" name="TextBox 7"/>
          <p:cNvSpPr txBox="1"/>
          <p:nvPr/>
        </p:nvSpPr>
        <p:spPr>
          <a:xfrm>
            <a:off x="7583148" y="116047"/>
            <a:ext cx="4370258" cy="646331"/>
          </a:xfrm>
          <a:prstGeom prst="rect">
            <a:avLst/>
          </a:prstGeom>
          <a:noFill/>
        </p:spPr>
        <p:txBody>
          <a:bodyPr wrap="square" rtlCol="0">
            <a:spAutoFit/>
          </a:bodyPr>
          <a:lstStyle/>
          <a:p>
            <a:r>
              <a:rPr lang="en-US" sz="3600" b="1" dirty="0" smtClean="0">
                <a:solidFill>
                  <a:srgbClr val="FFC000"/>
                </a:solidFill>
              </a:rPr>
              <a:t>QUẠT CHO BÀ NGỦ</a:t>
            </a:r>
            <a:endParaRPr lang="vi-VN" sz="3600" b="1" dirty="0">
              <a:solidFill>
                <a:srgbClr val="FFC000"/>
              </a:solidFill>
            </a:endParaRPr>
          </a:p>
        </p:txBody>
      </p:sp>
      <p:sp>
        <p:nvSpPr>
          <p:cNvPr id="9" name="TextBox 8"/>
          <p:cNvSpPr txBox="1"/>
          <p:nvPr/>
        </p:nvSpPr>
        <p:spPr>
          <a:xfrm>
            <a:off x="9699624" y="835115"/>
            <a:ext cx="2792178" cy="584775"/>
          </a:xfrm>
          <a:prstGeom prst="rect">
            <a:avLst/>
          </a:prstGeom>
          <a:noFill/>
        </p:spPr>
        <p:txBody>
          <a:bodyPr wrap="square" rtlCol="0">
            <a:spAutoFit/>
          </a:bodyPr>
          <a:lstStyle/>
          <a:p>
            <a:r>
              <a:rPr lang="en-US" sz="3200" b="1" dirty="0" err="1" smtClean="0">
                <a:solidFill>
                  <a:schemeClr val="bg1"/>
                </a:solidFill>
              </a:rPr>
              <a:t>Thạch</a:t>
            </a:r>
            <a:r>
              <a:rPr lang="en-US" sz="3200" b="1" dirty="0" smtClean="0">
                <a:solidFill>
                  <a:schemeClr val="bg1"/>
                </a:solidFill>
              </a:rPr>
              <a:t> </a:t>
            </a:r>
            <a:r>
              <a:rPr lang="en-US" sz="3200" b="1" dirty="0" err="1" smtClean="0">
                <a:solidFill>
                  <a:schemeClr val="bg1"/>
                </a:solidFill>
              </a:rPr>
              <a:t>Quỳ</a:t>
            </a:r>
            <a:endParaRPr lang="vi-VN" sz="3200" b="1" dirty="0">
              <a:solidFill>
                <a:schemeClr val="bg1"/>
              </a:solidFill>
            </a:endParaRPr>
          </a:p>
        </p:txBody>
      </p:sp>
    </p:spTree>
    <p:extLst>
      <p:ext uri="{BB962C8B-B14F-4D97-AF65-F5344CB8AC3E}">
        <p14:creationId xmlns:p14="http://schemas.microsoft.com/office/powerpoint/2010/main" val="1921767073"/>
      </p:ext>
    </p:extLst>
  </p:cSld>
  <p:clrMapOvr>
    <a:masterClrMapping/>
  </p:clrMapOvr>
  <p:transition spd="slow" advTm="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497"/>
          <a:stretch/>
        </p:blipFill>
        <p:spPr>
          <a:xfrm>
            <a:off x="0" y="0"/>
            <a:ext cx="12192000" cy="6857999"/>
          </a:xfrm>
        </p:spPr>
      </p:pic>
    </p:spTree>
    <p:extLst>
      <p:ext uri="{BB962C8B-B14F-4D97-AF65-F5344CB8AC3E}">
        <p14:creationId xmlns:p14="http://schemas.microsoft.com/office/powerpoint/2010/main" val="1964172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9" r="13312"/>
          <a:stretch/>
        </p:blipFill>
        <p:spPr>
          <a:xfrm>
            <a:off x="0" y="0"/>
            <a:ext cx="12192000" cy="6932445"/>
          </a:xfrm>
        </p:spPr>
      </p:pic>
    </p:spTree>
    <p:extLst>
      <p:ext uri="{BB962C8B-B14F-4D97-AF65-F5344CB8AC3E}">
        <p14:creationId xmlns:p14="http://schemas.microsoft.com/office/powerpoint/2010/main" val="1442174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9636"/>
          <a:stretch/>
        </p:blipFill>
        <p:spPr>
          <a:xfrm>
            <a:off x="1" y="0"/>
            <a:ext cx="12192000" cy="6858000"/>
          </a:xfrm>
        </p:spPr>
      </p:pic>
    </p:spTree>
    <p:extLst>
      <p:ext uri="{BB962C8B-B14F-4D97-AF65-F5344CB8AC3E}">
        <p14:creationId xmlns:p14="http://schemas.microsoft.com/office/powerpoint/2010/main" val="1562089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636"/>
          <a:stretch/>
        </p:blipFill>
        <p:spPr>
          <a:xfrm>
            <a:off x="1" y="0"/>
            <a:ext cx="12192000" cy="6858000"/>
          </a:xfrm>
        </p:spPr>
      </p:pic>
    </p:spTree>
    <p:extLst>
      <p:ext uri="{BB962C8B-B14F-4D97-AF65-F5344CB8AC3E}">
        <p14:creationId xmlns:p14="http://schemas.microsoft.com/office/powerpoint/2010/main" val="154137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6"/>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1.3|6.6"/>
</p:tagLst>
</file>

<file path=ppt/tags/tag4.xml><?xml version="1.0" encoding="utf-8"?>
<p:tagLst xmlns:a="http://schemas.openxmlformats.org/drawingml/2006/main" xmlns:r="http://schemas.openxmlformats.org/officeDocument/2006/relationships" xmlns:p="http://schemas.openxmlformats.org/presentationml/2006/main">
  <p:tag name="TIMING" val="|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263</Words>
  <Application>Microsoft Office PowerPoint</Application>
  <PresentationFormat>Widescreen</PresentationFormat>
  <Paragraphs>32</Paragraphs>
  <Slides>18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Amazone</vt: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21AK22.COM</dc:creator>
  <cp:lastModifiedBy>21AK22.COM</cp:lastModifiedBy>
  <cp:revision>14</cp:revision>
  <dcterms:created xsi:type="dcterms:W3CDTF">2024-10-13T08:03:05Z</dcterms:created>
  <dcterms:modified xsi:type="dcterms:W3CDTF">2024-10-14T14:09:22Z</dcterms:modified>
</cp:coreProperties>
</file>