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56" r:id="rId5"/>
    <p:sldId id="258" r:id="rId6"/>
    <p:sldId id="265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6C592A-A4F8-478E-8AB1-A9FC50A16F99}">
          <p14:sldIdLst>
            <p14:sldId id="257"/>
            <p14:sldId id="260"/>
            <p14:sldId id="262"/>
            <p14:sldId id="256"/>
            <p14:sldId id="258"/>
            <p14:sldId id="265"/>
          </p14:sldIdLst>
        </p14:section>
        <p14:section name="Untitled Section" id="{599229E4-0994-4DB5-9686-3370A4B9A2D2}">
          <p14:sldIdLst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2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1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6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4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4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1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4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6C32-274A-4FB4-AA70-5D4A6C2A5098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F9CA-17D9-42EB-B97A-49F9C4FF6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7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1879" y="387972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 Di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do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 24 – 36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 15 -20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 New Roman"/>
                <a:cs typeface="Times New Roman" panose="02020603050405020304" pitchFamily="18" charset="0"/>
              </a:rPr>
              <a:t>Thái</a:t>
            </a:r>
            <a:endParaRPr lang="vi-VN" sz="2400" b="1" dirty="0" smtClean="0">
              <a:solidFill>
                <a:schemeClr val="accent6">
                  <a:lumMod val="75000"/>
                </a:schemeClr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1879" y="273386"/>
            <a:ext cx="4489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GD&amp;ĐT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6062494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975992"/>
            <a:ext cx="61561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00B050"/>
                </a:solidFill>
                <a:latin typeface="Time New Roman"/>
                <a:ea typeface="Segoe UI" panose="020B0502040204020203" pitchFamily="34" charset="0"/>
                <a:cs typeface="Segoe UI" panose="020B0502040204020203" pitchFamily="34" charset="0"/>
              </a:rPr>
              <a:t>HOẠT ĐỘNG TẠO HÌNH</a:t>
            </a:r>
            <a:endParaRPr lang="en-US" sz="3500" b="1" dirty="0">
              <a:solidFill>
                <a:srgbClr val="00B050"/>
              </a:solidFill>
              <a:latin typeface="Time New Roman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1196752"/>
            <a:ext cx="17494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9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9200" y="2362200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 </a:t>
            </a:r>
            <a:endParaRPr lang="en-US" alt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79512" y="1340768"/>
            <a:ext cx="8640960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25000"/>
              </a:lnSpc>
            </a:pPr>
            <a:r>
              <a:rPr lang="en-US" sz="2200" b="1" dirty="0" smtClean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200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en-US" sz="2200" dirty="0" smtClean="0">
                <a:latin typeface="Time New Roman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cảm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đẹp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mình</a:t>
            </a:r>
            <a:r>
              <a:rPr lang="en-US" sz="2200" dirty="0">
                <a:latin typeface="Time New Roman"/>
              </a:rPr>
              <a:t>.</a:t>
            </a:r>
            <a:r>
              <a:rPr lang="it-IT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25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200" b="1" dirty="0" smtClean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b="1" dirty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vi-VN" sz="2200" dirty="0">
                <a:latin typeface="Time New Roman"/>
              </a:rPr>
              <a:t>- Rèn kỹ năng cầm bút bút di màu đúng tay, tư thế ngồi thẳng lưng, không cúi mặt thấp.</a:t>
            </a:r>
          </a:p>
          <a:p>
            <a:pPr>
              <a:lnSpc>
                <a:spcPct val="125000"/>
              </a:lnSpc>
            </a:pPr>
            <a:r>
              <a:rPr lang="vi-VN" sz="2200" dirty="0">
                <a:latin typeface="Time New Roman"/>
              </a:rPr>
              <a:t>- Rèn kỹ năng di màu đều tay</a:t>
            </a:r>
            <a:r>
              <a:rPr lang="vi-VN" sz="2200" dirty="0" smtClean="0">
                <a:latin typeface="Time New Roman"/>
              </a:rPr>
              <a:t>.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35" algn="just">
              <a:lnSpc>
                <a:spcPct val="125000"/>
              </a:lnSpc>
              <a:spcAft>
                <a:spcPts val="0"/>
              </a:spcAft>
              <a:tabLst>
                <a:tab pos="57150" algn="l"/>
                <a:tab pos="114300" algn="l"/>
              </a:tabLst>
            </a:pPr>
            <a:r>
              <a:rPr lang="it-IT" sz="2200" dirty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- Rèn cho khả </a:t>
            </a:r>
            <a:r>
              <a:rPr lang="it-IT" sz="22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năng </a:t>
            </a:r>
            <a:r>
              <a:rPr lang="it-IT" sz="2200" dirty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chú ý, quan sát và trả lời câu hỏi của cô. </a:t>
            </a:r>
            <a:endParaRPr lang="en-US" sz="2200" dirty="0"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25000"/>
              </a:lnSpc>
            </a:pPr>
            <a:r>
              <a:rPr lang="it-IT" sz="2200" b="1" dirty="0" smtClean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3. Thái </a:t>
            </a:r>
            <a:r>
              <a:rPr lang="it-IT" sz="2200" b="1" dirty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it-IT" sz="2200" dirty="0">
                <a:solidFill>
                  <a:srgbClr val="FFC00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sz="2200" dirty="0" smtClean="0">
              <a:solidFill>
                <a:srgbClr val="FFC000"/>
              </a:solidFill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Time New Roman"/>
              </a:rPr>
              <a:t> </a:t>
            </a:r>
            <a:r>
              <a:rPr lang="en-US" sz="2200" dirty="0" smtClean="0">
                <a:latin typeface="Time New Roman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hứng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thú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iáo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dục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giữ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gìn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vở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sạch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ý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22856"/>
            <a:ext cx="554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5000"/>
              </a:lnSpc>
            </a:pPr>
            <a:r>
              <a:rPr lang="pt-BR" sz="2200" b="1" dirty="0" smtClean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1. Đồ </a:t>
            </a:r>
            <a:r>
              <a:rPr lang="pt-BR" sz="2200" b="1" dirty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dùng của cô</a:t>
            </a:r>
            <a:r>
              <a:rPr lang="pt-BR" sz="2200" b="1" dirty="0" smtClean="0">
                <a:solidFill>
                  <a:srgbClr val="FFC000"/>
                </a:solidFill>
                <a:latin typeface="Time New Roman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pt-BR" sz="2200" dirty="0" smtClean="0">
                <a:latin typeface="Time New Roman"/>
                <a:cs typeface="Times New Roman" panose="02020603050405020304" pitchFamily="18" charset="0"/>
              </a:rPr>
              <a:t>- Bài giảng điện tử.</a:t>
            </a:r>
          </a:p>
          <a:p>
            <a:pPr>
              <a:lnSpc>
                <a:spcPct val="125000"/>
              </a:lnSpc>
            </a:pPr>
            <a:r>
              <a:rPr lang="pt-BR" sz="2200" dirty="0" smtClean="0">
                <a:latin typeface="Time New Roman"/>
                <a:cs typeface="Times New Roman" panose="02020603050405020304" pitchFamily="18" charset="0"/>
              </a:rPr>
              <a:t>- Bảng tương tác.</a:t>
            </a:r>
          </a:p>
          <a:p>
            <a:pPr>
              <a:lnSpc>
                <a:spcPct val="125000"/>
              </a:lnSpc>
            </a:pPr>
            <a:r>
              <a:rPr lang="pt-BR" sz="2200" dirty="0" smtClean="0">
                <a:latin typeface="Time New Roman"/>
                <a:cs typeface="Times New Roman" panose="02020603050405020304" pitchFamily="18" charset="0"/>
              </a:rPr>
              <a:t>- Tranh mẫu</a:t>
            </a:r>
          </a:p>
          <a:p>
            <a:pPr>
              <a:lnSpc>
                <a:spcPct val="125000"/>
              </a:lnSpc>
            </a:pPr>
            <a:r>
              <a:rPr lang="pt-BR" sz="2200" dirty="0" smtClean="0">
                <a:latin typeface="Time New Roman"/>
                <a:cs typeface="Times New Roman" panose="02020603050405020304" pitchFamily="18" charset="0"/>
              </a:rPr>
              <a:t>- Video cô làm mẫu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Bút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sáp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màu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“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Đi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nhà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”,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nhẹ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khi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hiện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  <a:p>
            <a:pPr lvl="1">
              <a:lnSpc>
                <a:spcPct val="125000"/>
              </a:lnSpc>
            </a:pPr>
            <a:r>
              <a:rPr lang="en-US" sz="2200" b="1" dirty="0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Đồ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b="1" dirty="0" smtClean="0">
                <a:solidFill>
                  <a:srgbClr val="92D050"/>
                </a:solidFill>
                <a:latin typeface="Time New Roman"/>
                <a:cs typeface="Times New Roman" panose="02020603050405020304" pitchFamily="18" charset="0"/>
              </a:rPr>
              <a:t>:</a:t>
            </a:r>
            <a:endParaRPr lang="en-US" sz="2200" b="1" dirty="0">
              <a:solidFill>
                <a:srgbClr val="92D050"/>
              </a:solidFill>
              <a:latin typeface="Time New Roman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Trang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gọn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 New Roman"/>
                <a:cs typeface="Times New Roman" panose="02020603050405020304" pitchFamily="18" charset="0"/>
              </a:rPr>
              <a:t>gàng</a:t>
            </a:r>
            <a:r>
              <a:rPr lang="en-US" sz="2200" dirty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A4,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bút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sáp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màu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  <a:spcBef>
                <a:spcPct val="0"/>
              </a:spcBef>
            </a:pP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Chỗ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ngồi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r>
              <a:rPr lang="en-US" sz="2200" dirty="0">
                <a:solidFill>
                  <a:srgbClr val="9900CC"/>
                </a:solidFill>
                <a:latin typeface="Time New Roman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886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76847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204864"/>
            <a:ext cx="60486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tabLst>
                <a:tab pos="1362075" algn="l"/>
              </a:tabLst>
            </a:pPr>
            <a:r>
              <a:rPr lang="en-US" sz="3200" b="1" dirty="0">
                <a:solidFill>
                  <a:srgbClr val="00B0F0"/>
                </a:solidFill>
                <a:latin typeface="Time New Roman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B0F0"/>
                </a:solidFill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F0"/>
              </a:solidFill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latin typeface="Time New Roman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endParaRPr lang="en-US" sz="2000" dirty="0">
              <a:effectLst/>
              <a:latin typeface="Time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đi nhà trẻ 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422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0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480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FFFF00"/>
                </a:solidFill>
                <a:latin typeface="Time New Roma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926" y="105492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552728" cy="44740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1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1100" y="-46548"/>
            <a:ext cx="252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240857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988840"/>
            <a:ext cx="864096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</a:rPr>
              <a:t>- </a:t>
            </a:r>
            <a:r>
              <a:rPr lang="vi-VN" sz="2200" dirty="0" smtClean="0">
                <a:latin typeface="Time New Roman"/>
              </a:rPr>
              <a:t>Cô </a:t>
            </a:r>
            <a:r>
              <a:rPr lang="vi-VN" sz="2200" dirty="0">
                <a:latin typeface="Time New Roman"/>
              </a:rPr>
              <a:t>cho trẻ về chỗ thực hiện bài tập</a:t>
            </a:r>
            <a:r>
              <a:rPr lang="vi-VN" sz="2200" dirty="0" smtClean="0">
                <a:latin typeface="Time New Roman"/>
              </a:rPr>
              <a:t>.</a:t>
            </a:r>
            <a:r>
              <a:rPr lang="en-US" sz="2200" dirty="0" smtClean="0">
                <a:latin typeface="Time New Roman"/>
              </a:rPr>
              <a:t> (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Cô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bật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nhạc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nhẹ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 New Roman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latin typeface="Time New Roman"/>
              </a:rPr>
              <a:t>)</a:t>
            </a:r>
            <a:endParaRPr lang="vi-VN" sz="2200" dirty="0">
              <a:latin typeface="Time New Roman"/>
            </a:endParaRPr>
          </a:p>
          <a:p>
            <a:pPr>
              <a:lnSpc>
                <a:spcPct val="125000"/>
              </a:lnSpc>
            </a:pPr>
            <a:r>
              <a:rPr lang="en-US" sz="2200" dirty="0" smtClean="0">
                <a:latin typeface="Time New Roman"/>
              </a:rPr>
              <a:t>- </a:t>
            </a:r>
            <a:r>
              <a:rPr lang="vi-VN" sz="2200" dirty="0" smtClean="0">
                <a:latin typeface="Time New Roman"/>
              </a:rPr>
              <a:t>Cô </a:t>
            </a:r>
            <a:r>
              <a:rPr lang="vi-VN" sz="2200" dirty="0">
                <a:latin typeface="Time New Roman"/>
              </a:rPr>
              <a:t>chú ý quan sát hướng dẫn, khuyến khích trẻ chọn màu tươi sáng và làm bài.</a:t>
            </a:r>
          </a:p>
          <a:p>
            <a:pPr>
              <a:lnSpc>
                <a:spcPct val="125000"/>
              </a:lnSpc>
            </a:pPr>
            <a:r>
              <a:rPr lang="vi-VN" sz="2200" dirty="0">
                <a:latin typeface="Time New Roman"/>
              </a:rPr>
              <a:t>- Khi trẻ làm, cô chú ý hỏi trẻ:</a:t>
            </a:r>
          </a:p>
          <a:p>
            <a:pPr>
              <a:lnSpc>
                <a:spcPct val="125000"/>
              </a:lnSpc>
            </a:pPr>
            <a:r>
              <a:rPr lang="vi-VN" sz="2200" dirty="0">
                <a:latin typeface="Time New Roman"/>
              </a:rPr>
              <a:t>+ Con đang làm gì?  </a:t>
            </a:r>
            <a:endParaRPr lang="en-US" sz="2200" dirty="0" smtClean="0">
              <a:latin typeface="Time New Roman"/>
            </a:endParaRPr>
          </a:p>
          <a:p>
            <a:pPr>
              <a:lnSpc>
                <a:spcPct val="125000"/>
              </a:lnSpc>
            </a:pPr>
            <a:r>
              <a:rPr lang="vi-VN" sz="2200" dirty="0" smtClean="0">
                <a:latin typeface="Time New Roman"/>
              </a:rPr>
              <a:t>+ </a:t>
            </a:r>
            <a:r>
              <a:rPr lang="vi-VN" sz="2200" dirty="0">
                <a:latin typeface="Time New Roman"/>
              </a:rPr>
              <a:t>Tay nào con cầm bút? </a:t>
            </a:r>
            <a:endParaRPr lang="en-US" sz="2200" dirty="0" smtClean="0">
              <a:latin typeface="Time New Roman"/>
            </a:endParaRPr>
          </a:p>
          <a:p>
            <a:pPr>
              <a:lnSpc>
                <a:spcPct val="125000"/>
              </a:lnSpc>
            </a:pPr>
            <a:r>
              <a:rPr lang="vi-VN" sz="2200" dirty="0" smtClean="0">
                <a:latin typeface="Time New Roman"/>
              </a:rPr>
              <a:t>+ </a:t>
            </a:r>
            <a:r>
              <a:rPr lang="vi-VN" sz="2200" dirty="0">
                <a:latin typeface="Time New Roman"/>
              </a:rPr>
              <a:t>Con di màu </a:t>
            </a:r>
            <a:r>
              <a:rPr lang="en-US" sz="2200" dirty="0" err="1" smtClean="0">
                <a:latin typeface="Time New Roman"/>
              </a:rPr>
              <a:t>như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thế</a:t>
            </a:r>
            <a:r>
              <a:rPr lang="en-US" sz="2200" dirty="0" smtClean="0">
                <a:latin typeface="Time New Roman"/>
              </a:rPr>
              <a:t> </a:t>
            </a:r>
            <a:r>
              <a:rPr lang="en-US" sz="2200" dirty="0" err="1" smtClean="0">
                <a:latin typeface="Time New Roman"/>
              </a:rPr>
              <a:t>nào</a:t>
            </a:r>
            <a:r>
              <a:rPr lang="vi-VN" sz="2200" dirty="0" smtClean="0">
                <a:latin typeface="Time New Roman"/>
              </a:rPr>
              <a:t>?</a:t>
            </a:r>
            <a:endParaRPr lang="vi-VN" sz="2200" b="0" i="0" dirty="0">
              <a:effectLst/>
              <a:latin typeface="Time New Roman"/>
            </a:endParaRPr>
          </a:p>
        </p:txBody>
      </p:sp>
      <p:pic>
        <p:nvPicPr>
          <p:cNvPr id="3" name="V.A – Đôi Bờ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141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9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84482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852936"/>
            <a:ext cx="7272808" cy="281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>
                <a:solidFill>
                  <a:srgbClr val="333333"/>
                </a:solidFill>
                <a:latin typeface="Time New Roman"/>
                <a:cs typeface="Times New Roman" panose="02020603050405020304" pitchFamily="18" charset="0"/>
              </a:rPr>
              <a:t>-</a:t>
            </a:r>
            <a:r>
              <a:rPr lang="vi-VN" sz="2400" dirty="0">
                <a:solidFill>
                  <a:srgbClr val="333333"/>
                </a:solidFill>
                <a:latin typeface="Time New Roman"/>
                <a:cs typeface="Times New Roman" panose="02020603050405020304" pitchFamily="18" charset="0"/>
              </a:rPr>
              <a:t> </a:t>
            </a:r>
            <a:r>
              <a:rPr lang="vi-VN" sz="2400" dirty="0">
                <a:latin typeface="Time New Roman"/>
                <a:cs typeface="Times New Roman" panose="02020603050405020304" pitchFamily="18" charset="0"/>
              </a:rPr>
              <a:t>Cô treo bài của trẻ lên giá sản phẩm và nhận xét bài trẻ </a:t>
            </a:r>
            <a:r>
              <a:rPr lang="vi-VN" sz="2400" dirty="0" smtClean="0">
                <a:latin typeface="Time New Roman"/>
                <a:cs typeface="Times New Roman" panose="02020603050405020304" pitchFamily="18" charset="0"/>
              </a:rPr>
              <a:t>làm </a:t>
            </a:r>
            <a:endParaRPr lang="en-US" sz="2400" dirty="0" smtClean="0">
              <a:latin typeface="Time New Roman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400" dirty="0" smtClean="0">
                <a:latin typeface="Time New Roman"/>
                <a:cs typeface="Times New Roman" panose="02020603050405020304" pitchFamily="18" charset="0"/>
              </a:rPr>
              <a:t>- H</a:t>
            </a:r>
            <a:r>
              <a:rPr lang="vi-VN" sz="2400" dirty="0" smtClean="0">
                <a:latin typeface="Time New Roman"/>
                <a:cs typeface="Times New Roman" panose="02020603050405020304" pitchFamily="18" charset="0"/>
              </a:rPr>
              <a:t>ướng </a:t>
            </a:r>
            <a:r>
              <a:rPr lang="vi-VN" sz="2400" dirty="0">
                <a:latin typeface="Time New Roman"/>
                <a:cs typeface="Times New Roman" panose="02020603050405020304" pitchFamily="18" charset="0"/>
              </a:rPr>
              <a:t>dẫn trẻ nhận xét bài của mình của bạn.</a:t>
            </a:r>
          </a:p>
          <a:p>
            <a:pPr>
              <a:lnSpc>
                <a:spcPct val="125000"/>
              </a:lnSpc>
            </a:pPr>
            <a:r>
              <a:rPr lang="vi-VN" sz="2400" dirty="0">
                <a:latin typeface="Time New Roman"/>
                <a:cs typeface="Times New Roman" panose="02020603050405020304" pitchFamily="18" charset="0"/>
              </a:rPr>
              <a:t>+ Con thích bài nào? </a:t>
            </a:r>
            <a:r>
              <a:rPr lang="en-US" sz="2400" dirty="0" smtClean="0">
                <a:latin typeface="Time New Roman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25000"/>
              </a:lnSpc>
            </a:pPr>
            <a:r>
              <a:rPr lang="en-US" sz="2400" dirty="0" smtClean="0">
                <a:latin typeface="Time New Roman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 New Roman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 New Roman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 New Roman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 New Roman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 New Roman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5000"/>
              </a:lnSpc>
            </a:pPr>
            <a:r>
              <a:rPr lang="en-US" sz="2400" dirty="0" smtClean="0">
                <a:latin typeface="Time New Roman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 New Roman"/>
                <a:cs typeface="Times New Roman" panose="02020603050405020304" pitchFamily="18" charset="0"/>
              </a:rPr>
              <a:t>Bạn </a:t>
            </a:r>
            <a:r>
              <a:rPr lang="vi-VN" sz="2400" dirty="0">
                <a:latin typeface="Time New Roman"/>
                <a:cs typeface="Times New Roman" panose="02020603050405020304" pitchFamily="18" charset="0"/>
              </a:rPr>
              <a:t>di như thế nào? </a:t>
            </a:r>
            <a:endParaRPr lang="vi-VN" sz="2400" b="0" i="0" dirty="0">
              <a:effectLst/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780928"/>
            <a:ext cx="698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accent2"/>
                </a:solidFill>
                <a:latin typeface="Time New Roman"/>
              </a:rPr>
              <a:t>3. Kết thúc</a:t>
            </a:r>
            <a:r>
              <a:rPr lang="en-US" sz="3200" b="1" dirty="0" smtClean="0">
                <a:solidFill>
                  <a:schemeClr val="accent2"/>
                </a:solidFill>
                <a:latin typeface="Time New Roman"/>
              </a:rPr>
              <a:t>:</a:t>
            </a:r>
          </a:p>
          <a:p>
            <a:pPr algn="ctr"/>
            <a:endParaRPr lang="en-US" sz="5400" b="1" dirty="0" smtClean="0">
              <a:solidFill>
                <a:srgbClr val="FFFF00"/>
              </a:solidFill>
              <a:latin typeface="Time New Roman"/>
            </a:endParaRPr>
          </a:p>
          <a:p>
            <a:r>
              <a:rPr lang="en-US" sz="2400" b="1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tuyên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ngợi</a:t>
            </a:r>
            <a:r>
              <a:rPr lang="en-US" sz="2800" dirty="0" smtClean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 New Roman"/>
                <a:cs typeface="Times New Roman" panose="02020603050405020304" pitchFamily="18" charset="0"/>
              </a:rPr>
              <a:t>trẻ</a:t>
            </a:r>
            <a:endParaRPr lang="vi-VN" sz="2800" dirty="0" smtClean="0"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356</Words>
  <Application>Microsoft Office PowerPoint</Application>
  <PresentationFormat>On-screen Show (4:3)</PresentationFormat>
  <Paragraphs>53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41</cp:revision>
  <dcterms:created xsi:type="dcterms:W3CDTF">2019-12-30T04:12:37Z</dcterms:created>
  <dcterms:modified xsi:type="dcterms:W3CDTF">2024-06-16T13:17:39Z</dcterms:modified>
</cp:coreProperties>
</file>