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9"/>
  </p:notesMasterIdLst>
  <p:sldIdLst>
    <p:sldId id="257" r:id="rId2"/>
    <p:sldId id="258" r:id="rId3"/>
    <p:sldId id="265" r:id="rId4"/>
    <p:sldId id="266" r:id="rId5"/>
    <p:sldId id="267" r:id="rId6"/>
    <p:sldId id="268" r:id="rId7"/>
    <p:sldId id="269" r:id="rId8"/>
    <p:sldId id="270" r:id="rId9"/>
    <p:sldId id="271" r:id="rId10"/>
    <p:sldId id="283" r:id="rId11"/>
    <p:sldId id="272" r:id="rId12"/>
    <p:sldId id="273" r:id="rId13"/>
    <p:sldId id="274" r:id="rId14"/>
    <p:sldId id="275" r:id="rId15"/>
    <p:sldId id="276" r:id="rId16"/>
    <p:sldId id="277" r:id="rId17"/>
    <p:sldId id="278" r:id="rId18"/>
    <p:sldId id="279" r:id="rId19"/>
    <p:sldId id="280" r:id="rId20"/>
    <p:sldId id="290" r:id="rId21"/>
    <p:sldId id="281" r:id="rId22"/>
    <p:sldId id="284" r:id="rId23"/>
    <p:sldId id="285" r:id="rId24"/>
    <p:sldId id="286" r:id="rId25"/>
    <p:sldId id="287" r:id="rId26"/>
    <p:sldId id="288" r:id="rId27"/>
    <p:sldId id="289" r:id="rId28"/>
  </p:sldIdLst>
  <p:sldSz cx="9144000" cy="6858000" type="screen4x3"/>
  <p:notesSz cx="6858000" cy="9144000"/>
  <p:embeddedFontLst>
    <p:embeddedFont>
      <p:font typeface="Calibri" pitchFamily="34" charset="0"/>
      <p:regular r:id="rId30"/>
      <p:bold r:id="rId31"/>
      <p:italic r:id="rId32"/>
      <p:boldItalic r:id="rId33"/>
    </p:embeddedFont>
    <p:embeddedFont>
      <p:font typeface=".VnArial NarrowH" pitchFamily="34" charset="0"/>
      <p:regular r:id="rId34"/>
    </p:embeddedFont>
  </p:embeddedFontLst>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6" d="100"/>
          <a:sy n="76" d="100"/>
        </p:scale>
        <p:origin x="-120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688F28-6758-409A-A63E-83BC0CB94766}" type="datetimeFigureOut">
              <a:rPr lang="en-US" smtClean="0"/>
              <a:t>9/10/2024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88D19A-B03E-4E58-8276-DB2F6529EF85}" type="slidenum">
              <a:rPr lang="en-US" smtClean="0"/>
              <a:t>‹#›</a:t>
            </a:fld>
            <a:endParaRPr lang="en-US"/>
          </a:p>
        </p:txBody>
      </p:sp>
    </p:spTree>
    <p:extLst>
      <p:ext uri="{BB962C8B-B14F-4D97-AF65-F5344CB8AC3E}">
        <p14:creationId xmlns:p14="http://schemas.microsoft.com/office/powerpoint/2010/main" val="255614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p>
        </p:txBody>
      </p:sp>
      <p:sp>
        <p:nvSpPr>
          <p:cNvPr id="389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8C7F5A15-1A8C-46DF-BD2C-7C5EB96A389C}" type="slidenum">
              <a:rPr lang="en-US" altLang="en-US">
                <a:solidFill>
                  <a:prstClr val="black"/>
                </a:solidFill>
              </a:rPr>
              <a:pPr eaLnBrk="1" hangingPunct="1">
                <a:spcBef>
                  <a:spcPct val="0"/>
                </a:spcBef>
              </a:pPr>
              <a:t>3</a:t>
            </a:fld>
            <a:endParaRPr lang="en-US"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7097385-31AD-4414-9A53-84CA7F106F0E}" type="slidenum">
              <a:rPr lang="en-US" altLang="en-US">
                <a:solidFill>
                  <a:prstClr val="black"/>
                </a:solidFill>
              </a:rPr>
              <a:pPr eaLnBrk="1" hangingPunct="1">
                <a:spcBef>
                  <a:spcPct val="0"/>
                </a:spcBef>
              </a:pPr>
              <a:t>27</a:t>
            </a:fld>
            <a:endParaRPr lang="en-US" altLang="en-US">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25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880BF66-8E32-4224-BEB1-70B943F218A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2137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9DE93A-7EA6-44C8-BB57-7A5AEB319A7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857324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0F9CC3-F854-4C92-9165-862FCEB237E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8614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68A8E-C1E2-41BC-95EA-715C2749512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914646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11EC31-171D-4FBF-950C-0EC8D7C873F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0065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BE2CF2-5611-4428-8E93-BD83EE2621C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2932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1D305E-AA80-4ED3-B00F-E0316E6B7BA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922985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95659-E81C-44EB-9D5C-161AE050CCC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69199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04B420F-E356-451D-AB62-F6D3724B495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3188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DA26F53-2369-48FB-A1B1-68BA1260D7E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0623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949905E-4474-4879-A561-53064FCBB20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67122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ADEA66-C011-49EB-9835-6CBFEB56554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03430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C06460-7A1D-4F4F-90D1-8C1DCDD86DB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92120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defRPr/>
            </a:pPr>
            <a:fld id="{2E861A1F-7F29-4FB7-9EF0-AE3AD12DF8A5}"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2250394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4.gif"/><Relationship Id="rId4" Type="http://schemas.openxmlformats.org/officeDocument/2006/relationships/image" Target="../media/image3.gif"/></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19.xml"/><Relationship Id="rId5" Type="http://schemas.openxmlformats.org/officeDocument/2006/relationships/image" Target="../media/image4.gif"/><Relationship Id="rId4" Type="http://schemas.openxmlformats.org/officeDocument/2006/relationships/image" Target="../media/image3.gif"/></Relationships>
</file>

<file path=ppt/slides/_rels/slide1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23.xml"/><Relationship Id="rId7" Type="http://schemas.openxmlformats.org/officeDocument/2006/relationships/image" Target="../media/image21.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audio" Target="../media/audio1.wav"/><Relationship Id="rId5" Type="http://schemas.openxmlformats.org/officeDocument/2006/relationships/slideLayout" Target="../slideLayouts/slideLayout7.xml"/><Relationship Id="rId4" Type="http://schemas.openxmlformats.org/officeDocument/2006/relationships/tags" Target="../tags/tag24.xml"/><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2.xml"/><Relationship Id="rId5" Type="http://schemas.openxmlformats.org/officeDocument/2006/relationships/image" Target="../media/image4.gif"/><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26.xml"/><Relationship Id="rId5" Type="http://schemas.openxmlformats.org/officeDocument/2006/relationships/image" Target="../media/image4.gif"/><Relationship Id="rId4" Type="http://schemas.openxmlformats.org/officeDocument/2006/relationships/image" Target="../media/image3.gif"/></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1.png"/><Relationship Id="rId4" Type="http://schemas.openxmlformats.org/officeDocument/2006/relationships/image" Target="../media/image30.gif"/></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1.png"/><Relationship Id="rId4" Type="http://schemas.openxmlformats.org/officeDocument/2006/relationships/image" Target="../media/image30.gif"/></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0.gif"/><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0.gif"/><Relationship Id="rId7"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slide" Target="slide10.xml"/><Relationship Id="rId5" Type="http://schemas.openxmlformats.org/officeDocument/2006/relationships/image" Target="../media/image31.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4.gif"/><Relationship Id="rId4" Type="http://schemas.openxmlformats.org/officeDocument/2006/relationships/image" Target="../media/image3.gif"/></Relationships>
</file>

<file path=ppt/slides/_rels/slide27.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slideLayout" Target="../slideLayouts/slideLayout1.xml"/><Relationship Id="rId18" Type="http://schemas.openxmlformats.org/officeDocument/2006/relationships/image" Target="../media/image36.gif"/><Relationship Id="rId3" Type="http://schemas.openxmlformats.org/officeDocument/2006/relationships/tags" Target="../tags/tag30.xml"/><Relationship Id="rId21" Type="http://schemas.openxmlformats.org/officeDocument/2006/relationships/image" Target="../media/image39.gif"/><Relationship Id="rId7" Type="http://schemas.openxmlformats.org/officeDocument/2006/relationships/tags" Target="../tags/tag34.xml"/><Relationship Id="rId12" Type="http://schemas.openxmlformats.org/officeDocument/2006/relationships/tags" Target="../tags/tag39.xml"/><Relationship Id="rId17" Type="http://schemas.openxmlformats.org/officeDocument/2006/relationships/image" Target="../media/image35.wmf"/><Relationship Id="rId2" Type="http://schemas.openxmlformats.org/officeDocument/2006/relationships/tags" Target="../tags/tag29.xml"/><Relationship Id="rId16" Type="http://schemas.openxmlformats.org/officeDocument/2006/relationships/image" Target="../media/image34.wmf"/><Relationship Id="rId20" Type="http://schemas.openxmlformats.org/officeDocument/2006/relationships/image" Target="../media/image38.gif"/><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tags" Target="../tags/tag38.xml"/><Relationship Id="rId5" Type="http://schemas.openxmlformats.org/officeDocument/2006/relationships/tags" Target="../tags/tag32.xml"/><Relationship Id="rId15" Type="http://schemas.openxmlformats.org/officeDocument/2006/relationships/audio" Target="../media/audio1.wav"/><Relationship Id="rId10" Type="http://schemas.openxmlformats.org/officeDocument/2006/relationships/tags" Target="../tags/tag37.xml"/><Relationship Id="rId19" Type="http://schemas.openxmlformats.org/officeDocument/2006/relationships/image" Target="../media/image37.gif"/><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4.gif"/><Relationship Id="rId5" Type="http://schemas.openxmlformats.org/officeDocument/2006/relationships/image" Target="../media/image3.gif"/><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5.jpeg"/><Relationship Id="rId4" Type="http://schemas.openxmlformats.org/officeDocument/2006/relationships/audio" Target="../media/audio1.wav"/></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4.gif"/><Relationship Id="rId4" Type="http://schemas.openxmlformats.org/officeDocument/2006/relationships/image" Target="../media/image3.gi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6.jpeg"/><Relationship Id="rId4" Type="http://schemas.openxmlformats.org/officeDocument/2006/relationships/audio" Target="../media/audio1.wav"/></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3.xml"/><Relationship Id="rId1" Type="http://schemas.openxmlformats.org/officeDocument/2006/relationships/tags" Target="../tags/tag9.xml"/><Relationship Id="rId5" Type="http://schemas.openxmlformats.org/officeDocument/2006/relationships/image" Target="../media/image4.gif"/><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9.jpeg"/><Relationship Id="rId4" Type="http://schemas.openxmlformats.org/officeDocument/2006/relationships/audio" Target="../media/audio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828800" y="304800"/>
            <a:ext cx="5486400" cy="830997"/>
          </a:xfrm>
          <a:prstGeom prst="rect">
            <a:avLst/>
          </a:prstGeom>
          <a:noFill/>
        </p:spPr>
        <p:txBody>
          <a:bodyPr wrap="square" rtlCol="0">
            <a:spAutoFit/>
          </a:bodyPr>
          <a:lstStyle/>
          <a:p>
            <a:pPr algn="ctr"/>
            <a:r>
              <a:rPr lang="en-US" sz="2400" dirty="0" smtClean="0">
                <a:solidFill>
                  <a:srgbClr val="0070C0"/>
                </a:solidFill>
                <a:latin typeface="Times New Roman" panose="02020603050405020304" pitchFamily="18" charset="0"/>
                <a:cs typeface="Times New Roman" panose="02020603050405020304" pitchFamily="18" charset="0"/>
              </a:rPr>
              <a:t>UBND QUẬN LONG BIÊN</a:t>
            </a:r>
          </a:p>
          <a:p>
            <a:pPr algn="ctr"/>
            <a:r>
              <a:rPr lang="en-US" sz="2400" dirty="0" smtClean="0">
                <a:solidFill>
                  <a:srgbClr val="0070C0"/>
                </a:solidFill>
                <a:latin typeface="Times New Roman" panose="02020603050405020304" pitchFamily="18" charset="0"/>
                <a:cs typeface="Times New Roman" panose="02020603050405020304" pitchFamily="18" charset="0"/>
              </a:rPr>
              <a:t>TRƯỜN MẦM NON GIA THỤY</a:t>
            </a:r>
            <a:endParaRPr lang="en-US" sz="2400" dirty="0">
              <a:solidFill>
                <a:srgbClr val="0070C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752600" y="2351019"/>
            <a:ext cx="5715000" cy="2215991"/>
          </a:xfrm>
          <a:prstGeom prst="rect">
            <a:avLst/>
          </a:prstGeom>
          <a:noFill/>
        </p:spPr>
        <p:txBody>
          <a:bodyPr wrap="square" rtlCol="0">
            <a:spAutoFit/>
          </a:bodyPr>
          <a:lstStyle/>
          <a:p>
            <a:pPr algn="ctr">
              <a:lnSpc>
                <a:spcPct val="150000"/>
              </a:lnSpc>
            </a:pPr>
            <a:r>
              <a:rPr lang="en-US" sz="2400" dirty="0" smtClean="0">
                <a:solidFill>
                  <a:srgbClr val="002060"/>
                </a:solidFill>
                <a:latin typeface="Times New Roman" panose="02020603050405020304" pitchFamily="18" charset="0"/>
                <a:cs typeface="Times New Roman" panose="02020603050405020304" pitchFamily="18" charset="0"/>
              </a:rPr>
              <a:t>LĨNH VỰC PHÁT TRIỂN NHẬN THỨC</a:t>
            </a:r>
          </a:p>
          <a:p>
            <a:pPr algn="ctr">
              <a:lnSpc>
                <a:spcPct val="150000"/>
              </a:lnSpc>
            </a:pPr>
            <a:r>
              <a:rPr lang="en-US" sz="2400" dirty="0" err="1" smtClean="0">
                <a:solidFill>
                  <a:srgbClr val="002060"/>
                </a:solidFill>
                <a:latin typeface="Times New Roman" panose="02020603050405020304" pitchFamily="18" charset="0"/>
                <a:cs typeface="Times New Roman" panose="02020603050405020304" pitchFamily="18" charset="0"/>
              </a:rPr>
              <a:t>Đề</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tài</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Trò</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chuyện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về</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a:t>
            </a:r>
            <a:r>
              <a:rPr lang="en-US" sz="2400" dirty="0" err="1" smtClean="0">
                <a:solidFill>
                  <a:srgbClr val="002060"/>
                </a:solidFill>
                <a:latin typeface="Times New Roman" panose="02020603050405020304" pitchFamily="18" charset="0"/>
                <a:cs typeface="Times New Roman" panose="02020603050405020304" pitchFamily="18" charset="0"/>
              </a:rPr>
              <a:t>ết</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a:t>
            </a:r>
            <a:r>
              <a:rPr lang="en-US" sz="2400" dirty="0" err="1" smtClean="0">
                <a:solidFill>
                  <a:srgbClr val="002060"/>
                </a:solidFill>
                <a:latin typeface="Times New Roman" panose="02020603050405020304" pitchFamily="18" charset="0"/>
                <a:cs typeface="Times New Roman" panose="02020603050405020304" pitchFamily="18" charset="0"/>
              </a:rPr>
              <a:t>rung</a:t>
            </a:r>
            <a:r>
              <a:rPr lang="en-US" sz="2400" dirty="0" smtClean="0">
                <a:solidFill>
                  <a:srgbClr val="002060"/>
                </a:solidFill>
                <a:latin typeface="Times New Roman" panose="02020603050405020304" pitchFamily="18" charset="0"/>
                <a:cs typeface="Times New Roman" panose="02020603050405020304" pitchFamily="18" charset="0"/>
              </a:rPr>
              <a:t> Thu</a:t>
            </a:r>
          </a:p>
          <a:p>
            <a:pPr algn="ctr">
              <a:lnSpc>
                <a:spcPct val="150000"/>
              </a:lnSpc>
            </a:pPr>
            <a:r>
              <a:rPr lang="en-US" sz="2400" dirty="0" err="1" smtClean="0">
                <a:solidFill>
                  <a:srgbClr val="002060"/>
                </a:solidFill>
                <a:latin typeface="Times New Roman" panose="02020603050405020304" pitchFamily="18" charset="0"/>
                <a:cs typeface="Times New Roman" panose="02020603050405020304" pitchFamily="18" charset="0"/>
              </a:rPr>
              <a:t>Giáo</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viên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Đặng</a:t>
            </a:r>
            <a:r>
              <a:rPr lang="en-US" sz="2400" dirty="0" smtClean="0">
                <a:solidFill>
                  <a:srgbClr val="002060"/>
                </a:solidFill>
                <a:latin typeface="Times New Roman" panose="02020603050405020304" pitchFamily="18" charset="0"/>
                <a:cs typeface="Times New Roman" panose="02020603050405020304" pitchFamily="18" charset="0"/>
              </a:rPr>
              <a:t> Thu </a:t>
            </a:r>
            <a:r>
              <a:rPr lang="en-US" sz="2400" dirty="0" err="1" smtClean="0">
                <a:solidFill>
                  <a:srgbClr val="002060"/>
                </a:solidFill>
                <a:latin typeface="Times New Roman" panose="02020603050405020304" pitchFamily="18" charset="0"/>
                <a:cs typeface="Times New Roman" panose="02020603050405020304" pitchFamily="18" charset="0"/>
              </a:rPr>
              <a:t>Hương</a:t>
            </a:r>
            <a:endParaRPr lang="en-US" sz="2400" dirty="0" smtClean="0">
              <a:solidFill>
                <a:srgbClr val="002060"/>
              </a:solidFill>
              <a:latin typeface="Times New Roman" panose="02020603050405020304" pitchFamily="18" charset="0"/>
              <a:cs typeface="Times New Roman" panose="02020603050405020304" pitchFamily="18" charset="0"/>
            </a:endParaRPr>
          </a:p>
          <a:p>
            <a:pPr algn="ctr">
              <a:lnSpc>
                <a:spcPct val="150000"/>
              </a:lnSpc>
            </a:pP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140878" y="6333764"/>
            <a:ext cx="2743200" cy="369332"/>
          </a:xfrm>
          <a:prstGeom prst="rect">
            <a:avLst/>
          </a:prstGeom>
          <a:noFill/>
        </p:spPr>
        <p:txBody>
          <a:bodyPr wrap="square" rtlCol="0">
            <a:spAutoFit/>
          </a:bodyPr>
          <a:lstStyle/>
          <a:p>
            <a:r>
              <a:rPr lang="en-US" dirty="0" err="1" smtClean="0">
                <a:solidFill>
                  <a:srgbClr val="FF0000"/>
                </a:solidFill>
              </a:rPr>
              <a:t>Năm</a:t>
            </a:r>
            <a:r>
              <a:rPr lang="en-US" dirty="0" smtClean="0">
                <a:solidFill>
                  <a:srgbClr val="FF0000"/>
                </a:solidFill>
              </a:rPr>
              <a:t> </a:t>
            </a:r>
            <a:r>
              <a:rPr lang="en-US" dirty="0" err="1" smtClean="0">
                <a:solidFill>
                  <a:srgbClr val="FF0000"/>
                </a:solidFill>
              </a:rPr>
              <a:t>học</a:t>
            </a:r>
            <a:r>
              <a:rPr lang="en-US" dirty="0" smtClean="0">
                <a:solidFill>
                  <a:srgbClr val="FF0000"/>
                </a:solidFill>
              </a:rPr>
              <a:t>: 2024 - 2025</a:t>
            </a:r>
            <a:endParaRPr lang="en-US" dirty="0">
              <a:solidFill>
                <a:srgbClr val="FF0000"/>
              </a:solidFil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2667" b="96000" l="444" r="96000"/>
                    </a14:imgEffect>
                  </a14:imgLayer>
                </a14:imgProps>
              </a:ext>
              <a:ext uri="{28A0092B-C50C-407E-A947-70E740481C1C}">
                <a14:useLocalDpi xmlns:a14="http://schemas.microsoft.com/office/drawing/2010/main" val="0"/>
              </a:ext>
            </a:extLst>
          </a:blip>
          <a:stretch>
            <a:fillRect/>
          </a:stretch>
        </p:blipFill>
        <p:spPr>
          <a:xfrm>
            <a:off x="4000500" y="1131820"/>
            <a:ext cx="1219199" cy="1219199"/>
          </a:xfrm>
          <a:prstGeom prst="rect">
            <a:avLst/>
          </a:prstGeom>
        </p:spPr>
      </p:pic>
    </p:spTree>
    <p:extLst>
      <p:ext uri="{BB962C8B-B14F-4D97-AF65-F5344CB8AC3E}">
        <p14:creationId xmlns:p14="http://schemas.microsoft.com/office/powerpoint/2010/main" val="14917507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29701" name="Crystal.mp3">
            <a:hlinkClick r:id="" action="ppaction://media"/>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94400" y="7188200"/>
            <a:ext cx="812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2" descr="Nét đẹp văn hóa dân gian qua những chiếc 'tò h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Nét đẹp văn hóa dân gian qua những chiếc 'tò h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Nét đẹp văn hóa dân gian qua những chiếc 'tò h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175" y="1003839"/>
            <a:ext cx="3883025" cy="244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1440" y="3581400"/>
            <a:ext cx="3764128" cy="258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3085" y="404117"/>
            <a:ext cx="2872483" cy="2872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822218"/>
            <a:ext cx="35814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4373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9144000" cy="6948488"/>
            <a:chOff x="0" y="0"/>
            <a:chExt cx="5760" cy="4377"/>
          </a:xfrm>
        </p:grpSpPr>
        <p:pic>
          <p:nvPicPr>
            <p:cNvPr id="1843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Text Box 14"/>
          <p:cNvSpPr txBox="1">
            <a:spLocks noChangeArrowheads="1"/>
          </p:cNvSpPr>
          <p:nvPr/>
        </p:nvSpPr>
        <p:spPr bwMode="auto">
          <a:xfrm>
            <a:off x="698500" y="1889125"/>
            <a:ext cx="8001000" cy="2923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r>
              <a:rPr lang="en-US" altLang="en-US" dirty="0" err="1">
                <a:solidFill>
                  <a:srgbClr val="0000FF"/>
                </a:solidFill>
                <a:latin typeface="Times New Roman" pitchFamily="18" charset="0"/>
              </a:rPr>
              <a:t>Bánh</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gì</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chỉ</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có</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vào</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ngày</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tết</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trung</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thu</a:t>
            </a:r>
            <a:r>
              <a:rPr lang="en-US" altLang="en-US" dirty="0">
                <a:solidFill>
                  <a:srgbClr val="0000FF"/>
                </a:solidFill>
                <a:latin typeface="Times New Roman" pitchFamily="18" charset="0"/>
              </a:rPr>
              <a:t>?</a:t>
            </a:r>
          </a:p>
          <a:p>
            <a:pPr algn="ctr" eaLnBrk="1" fontAlgn="base" hangingPunct="1">
              <a:spcBef>
                <a:spcPct val="50000"/>
              </a:spcBef>
              <a:spcAft>
                <a:spcPct val="0"/>
              </a:spcAft>
              <a:buFontTx/>
              <a:buNone/>
            </a:pPr>
            <a:r>
              <a:rPr lang="en-US" altLang="en-US" dirty="0">
                <a:solidFill>
                  <a:srgbClr val="0000FF"/>
                </a:solidFill>
                <a:latin typeface="Times New Roman" pitchFamily="18" charset="0"/>
              </a:rPr>
              <a:t>Con </a:t>
            </a:r>
            <a:r>
              <a:rPr lang="en-US" altLang="en-US" dirty="0" err="1">
                <a:solidFill>
                  <a:srgbClr val="0000FF"/>
                </a:solidFill>
                <a:latin typeface="Times New Roman" pitchFamily="18" charset="0"/>
              </a:rPr>
              <a:t>thấy</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loại</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quả</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nào</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thường</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bày</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trong</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mâm</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cỗ</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trung</a:t>
            </a:r>
            <a:r>
              <a:rPr lang="en-US" altLang="en-US" dirty="0">
                <a:solidFill>
                  <a:srgbClr val="0000FF"/>
                </a:solidFill>
                <a:latin typeface="Times New Roman" pitchFamily="18" charset="0"/>
              </a:rPr>
              <a:t> </a:t>
            </a:r>
            <a:r>
              <a:rPr lang="en-US" altLang="en-US" dirty="0" err="1">
                <a:solidFill>
                  <a:srgbClr val="0000FF"/>
                </a:solidFill>
                <a:latin typeface="Times New Roman" pitchFamily="18" charset="0"/>
              </a:rPr>
              <a:t>thu</a:t>
            </a:r>
            <a:r>
              <a:rPr lang="en-US" altLang="en-US" dirty="0">
                <a:solidFill>
                  <a:srgbClr val="0000FF"/>
                </a:solidFill>
                <a:latin typeface="Times New Roman" pitchFamily="18" charset="0"/>
              </a:rPr>
              <a:t>?</a:t>
            </a:r>
          </a:p>
          <a:p>
            <a:pPr algn="ctr" eaLnBrk="1" fontAlgn="base" hangingPunct="1">
              <a:spcBef>
                <a:spcPct val="50000"/>
              </a:spcBef>
              <a:spcAft>
                <a:spcPct val="0"/>
              </a:spcAft>
              <a:buFontTx/>
              <a:buNone/>
            </a:pPr>
            <a:endParaRPr lang="en-US" altLang="en-US" sz="4400" dirty="0">
              <a:solidFill>
                <a:srgbClr val="0000FF"/>
              </a:solidFill>
              <a:latin typeface="Times New Roman" pitchFamily="18" charset="0"/>
            </a:endParaRPr>
          </a:p>
        </p:txBody>
      </p:sp>
      <p:sp>
        <p:nvSpPr>
          <p:cNvPr id="2" name="TextBox 1"/>
          <p:cNvSpPr txBox="1"/>
          <p:nvPr/>
        </p:nvSpPr>
        <p:spPr>
          <a:xfrm>
            <a:off x="1524000" y="1147764"/>
            <a:ext cx="6404317" cy="523220"/>
          </a:xfrm>
          <a:prstGeom prst="rect">
            <a:avLst/>
          </a:prstGeom>
          <a:noFill/>
        </p:spPr>
        <p:txBody>
          <a:bodyPr wrap="none" rtlCol="0">
            <a:spAutoFit/>
          </a:bodyPr>
          <a:lstStyle/>
          <a:p>
            <a:r>
              <a:rPr lang="en-US" sz="2800" dirty="0" err="1" smtClean="0">
                <a:solidFill>
                  <a:srgbClr val="0070C0"/>
                </a:solidFill>
              </a:rPr>
              <a:t>Những</a:t>
            </a:r>
            <a:r>
              <a:rPr lang="en-US" sz="2800" dirty="0" smtClean="0">
                <a:solidFill>
                  <a:srgbClr val="0070C0"/>
                </a:solidFill>
              </a:rPr>
              <a:t> </a:t>
            </a:r>
            <a:r>
              <a:rPr lang="en-US" sz="2800" dirty="0" err="1" smtClean="0">
                <a:solidFill>
                  <a:srgbClr val="0070C0"/>
                </a:solidFill>
              </a:rPr>
              <a:t>món</a:t>
            </a:r>
            <a:r>
              <a:rPr lang="en-US" sz="2800" dirty="0" smtClean="0">
                <a:solidFill>
                  <a:srgbClr val="0070C0"/>
                </a:solidFill>
              </a:rPr>
              <a:t> </a:t>
            </a:r>
            <a:r>
              <a:rPr lang="en-US" sz="2800" dirty="0" err="1" smtClean="0">
                <a:solidFill>
                  <a:srgbClr val="0070C0"/>
                </a:solidFill>
              </a:rPr>
              <a:t>ăn</a:t>
            </a:r>
            <a:r>
              <a:rPr lang="en-US" sz="2800" dirty="0" smtClean="0">
                <a:solidFill>
                  <a:srgbClr val="0070C0"/>
                </a:solidFill>
              </a:rPr>
              <a:t> </a:t>
            </a:r>
            <a:r>
              <a:rPr lang="en-US" sz="2800" dirty="0" err="1" smtClean="0">
                <a:solidFill>
                  <a:srgbClr val="0070C0"/>
                </a:solidFill>
              </a:rPr>
              <a:t>trong</a:t>
            </a:r>
            <a:r>
              <a:rPr lang="en-US" sz="2800" dirty="0" smtClean="0">
                <a:solidFill>
                  <a:srgbClr val="0070C0"/>
                </a:solidFill>
              </a:rPr>
              <a:t> </a:t>
            </a:r>
            <a:r>
              <a:rPr lang="en-US" sz="2800" dirty="0" err="1" smtClean="0">
                <a:solidFill>
                  <a:srgbClr val="0070C0"/>
                </a:solidFill>
              </a:rPr>
              <a:t>ngày</a:t>
            </a:r>
            <a:r>
              <a:rPr lang="en-US" sz="2800" dirty="0" smtClean="0">
                <a:solidFill>
                  <a:srgbClr val="0070C0"/>
                </a:solidFill>
              </a:rPr>
              <a:t> </a:t>
            </a:r>
            <a:r>
              <a:rPr lang="en-US" sz="2800" dirty="0" err="1" smtClean="0">
                <a:solidFill>
                  <a:srgbClr val="0070C0"/>
                </a:solidFill>
              </a:rPr>
              <a:t>tết</a:t>
            </a:r>
            <a:r>
              <a:rPr lang="en-US" sz="2800" dirty="0" smtClean="0">
                <a:solidFill>
                  <a:srgbClr val="0070C0"/>
                </a:solidFill>
              </a:rPr>
              <a:t> </a:t>
            </a:r>
            <a:r>
              <a:rPr lang="en-US" sz="2800" dirty="0" err="1" smtClean="0">
                <a:solidFill>
                  <a:srgbClr val="0070C0"/>
                </a:solidFill>
              </a:rPr>
              <a:t>trung</a:t>
            </a:r>
            <a:r>
              <a:rPr lang="en-US" sz="2800" dirty="0" smtClean="0">
                <a:solidFill>
                  <a:srgbClr val="0070C0"/>
                </a:solidFill>
              </a:rPr>
              <a:t> </a:t>
            </a:r>
            <a:r>
              <a:rPr lang="en-US" sz="2800" dirty="0" err="1" smtClean="0">
                <a:solidFill>
                  <a:srgbClr val="0070C0"/>
                </a:solidFill>
              </a:rPr>
              <a:t>thu</a:t>
            </a:r>
            <a:endParaRPr lang="en-US" sz="2800" dirty="0">
              <a:solidFill>
                <a:srgbClr val="0070C0"/>
              </a:solidFill>
            </a:endParaRPr>
          </a:p>
        </p:txBody>
      </p:sp>
    </p:spTree>
    <p:custDataLst>
      <p:tags r:id="rId1"/>
    </p:custDataLst>
    <p:extLst>
      <p:ext uri="{BB962C8B-B14F-4D97-AF65-F5344CB8AC3E}">
        <p14:creationId xmlns:p14="http://schemas.microsoft.com/office/powerpoint/2010/main" val="97995456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7" y="0"/>
            <a:ext cx="5251622"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599" y="3297382"/>
            <a:ext cx="4747491" cy="3560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99541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581" y="304799"/>
            <a:ext cx="7993811" cy="5777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42538461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endParaRPr lang="en-US" altLang="en-US"/>
          </a:p>
        </p:txBody>
      </p:sp>
      <p:sp>
        <p:nvSpPr>
          <p:cNvPr id="21507" name="Rectangle 3"/>
          <p:cNvSpPr>
            <a:spLocks noGrp="1" noChangeArrowheads="1"/>
          </p:cNvSpPr>
          <p:nvPr>
            <p:ph type="body" idx="1"/>
          </p:nvPr>
        </p:nvSpPr>
        <p:spPr/>
        <p:txBody>
          <a:bodyPr/>
          <a:lstStyle/>
          <a:p>
            <a:pPr eaLnBrk="1" hangingPunct="1"/>
            <a:endParaRPr lang="en-US" alt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 y="-1"/>
            <a:ext cx="9137073"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6743536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08581566"/>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oup 2"/>
          <p:cNvGrpSpPr>
            <a:grpSpLocks/>
          </p:cNvGrpSpPr>
          <p:nvPr/>
        </p:nvGrpSpPr>
        <p:grpSpPr bwMode="auto">
          <a:xfrm>
            <a:off x="0" y="0"/>
            <a:ext cx="9144000" cy="6948488"/>
            <a:chOff x="0" y="0"/>
            <a:chExt cx="5760" cy="4377"/>
          </a:xfrm>
        </p:grpSpPr>
        <p:pic>
          <p:nvPicPr>
            <p:cNvPr id="2355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Vào ngày tết trung thu có những hoạt động gì?</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79479514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endParaRPr lang="en-US" altLang="en-US"/>
          </a:p>
        </p:txBody>
      </p:sp>
      <p:sp>
        <p:nvSpPr>
          <p:cNvPr id="24579" name="Rectangle 3"/>
          <p:cNvSpPr>
            <a:spLocks noGrp="1" noChangeArrowheads="1"/>
          </p:cNvSpPr>
          <p:nvPr>
            <p:ph type="body" idx="1"/>
          </p:nvPr>
        </p:nvSpPr>
        <p:spPr/>
        <p:txBody>
          <a:bodyPr/>
          <a:lstStyle/>
          <a:p>
            <a:pPr eaLnBrk="1" hangingPunct="1"/>
            <a:endParaRPr lang="en-US" altLang="en-US"/>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55"/>
            <a:ext cx="9156458" cy="6871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32297142"/>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GA dien tu hien\anh day hoc\trung thu\7_82.jpg"/>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3" descr="D:\GA dien tu hien\anh day hoc\trung thu\1190344419_nv.jpg"/>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4" descr="D:\GA dien tu hien\anh day hoc\trung thu\Rong%20ran%20len%20may%20theo%20Su%20tu2.jpg"/>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10024241"/>
      </p:ext>
    </p:extLst>
  </p:cSld>
  <p:clrMapOvr>
    <a:masterClrMapping/>
  </p:clrMapOvr>
  <p:transition>
    <p:wheel spokes="3"/>
    <p:sndAc>
      <p:stSnd>
        <p:snd r:embed="rId6"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diamond(in)">
                                      <p:cBhvr>
                                        <p:cTn id="7" dur="3000"/>
                                        <p:tgtEl>
                                          <p:spTgt spid="37890"/>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37891"/>
                                        </p:tgtEl>
                                        <p:attrNameLst>
                                          <p:attrName>style.visibility</p:attrName>
                                        </p:attrNameLst>
                                      </p:cBhvr>
                                      <p:to>
                                        <p:strVal val="visible"/>
                                      </p:to>
                                    </p:set>
                                    <p:animEffect transition="in" filter="diamond(in)">
                                      <p:cBhvr>
                                        <p:cTn id="11" dur="3000"/>
                                        <p:tgtEl>
                                          <p:spTgt spid="37891"/>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37892"/>
                                        </p:tgtEl>
                                        <p:attrNameLst>
                                          <p:attrName>style.visibility</p:attrName>
                                        </p:attrNameLst>
                                      </p:cBhvr>
                                      <p:to>
                                        <p:strVal val="visible"/>
                                      </p:to>
                                    </p:set>
                                    <p:animEffect transition="in" filter="diamond(in)">
                                      <p:cBhvr>
                                        <p:cTn id="15" dur="3000"/>
                                        <p:tgtEl>
                                          <p:spTgt spid="37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altLang="en-US"/>
          </a:p>
        </p:txBody>
      </p:sp>
      <p:sp>
        <p:nvSpPr>
          <p:cNvPr id="26627" name="Rectangle 3"/>
          <p:cNvSpPr>
            <a:spLocks noGrp="1" noChangeArrowheads="1"/>
          </p:cNvSpPr>
          <p:nvPr>
            <p:ph type="body" idx="1"/>
          </p:nvPr>
        </p:nvSpPr>
        <p:spPr/>
        <p:txBody>
          <a:bodyPr/>
          <a:lstStyle/>
          <a:p>
            <a:pPr eaLnBrk="1" hangingPunct="1"/>
            <a:endParaRPr lang="en-US" altLang="en-US"/>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910513428"/>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11"/>
          <p:cNvGrpSpPr>
            <a:grpSpLocks/>
          </p:cNvGrpSpPr>
          <p:nvPr/>
        </p:nvGrpSpPr>
        <p:grpSpPr bwMode="auto">
          <a:xfrm>
            <a:off x="0" y="-90488"/>
            <a:ext cx="9144000" cy="6948488"/>
            <a:chOff x="0" y="0"/>
            <a:chExt cx="5760" cy="4377"/>
          </a:xfrm>
        </p:grpSpPr>
        <p:pic>
          <p:nvPicPr>
            <p:cNvPr id="5125" name="Picture 12"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Picture 1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Picture 1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16"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Picture 1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Picture 1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Text Box 20"/>
          <p:cNvSpPr txBox="1">
            <a:spLocks noChangeArrowheads="1"/>
          </p:cNvSpPr>
          <p:nvPr/>
        </p:nvSpPr>
        <p:spPr bwMode="auto">
          <a:xfrm>
            <a:off x="2362200" y="457200"/>
            <a:ext cx="4953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400" b="1">
                <a:solidFill>
                  <a:srgbClr val="C00000"/>
                </a:solidFill>
                <a:latin typeface="Times New Roman" pitchFamily="18" charset="0"/>
              </a:rPr>
              <a:t>Mục đích – yêu cầu</a:t>
            </a:r>
          </a:p>
        </p:txBody>
      </p:sp>
      <p:sp>
        <p:nvSpPr>
          <p:cNvPr id="5124" name="Text Box 23"/>
          <p:cNvSpPr txBox="1">
            <a:spLocks noChangeArrowheads="1"/>
          </p:cNvSpPr>
          <p:nvPr/>
        </p:nvSpPr>
        <p:spPr bwMode="auto">
          <a:xfrm>
            <a:off x="838200" y="1371600"/>
            <a:ext cx="73152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sz="2000" b="1">
                <a:solidFill>
                  <a:srgbClr val="0000FF"/>
                </a:solidFill>
                <a:latin typeface="Times New Roman" pitchFamily="18" charset="0"/>
              </a:rPr>
              <a:t>1.Kiến thức: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hiểu được ý nghĩa của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biết một số đặc điểm đặc trưng của ngày tết trung thu: Có mâm ngũ quả,có đèn ông sao…, được phá cỗ, xem múa sư tử.</a:t>
            </a:r>
          </a:p>
          <a:p>
            <a:pPr eaLnBrk="1" fontAlgn="base" hangingPunct="1">
              <a:spcBef>
                <a:spcPct val="0"/>
              </a:spcBef>
              <a:spcAft>
                <a:spcPct val="0"/>
              </a:spcAft>
              <a:buFontTx/>
              <a:buNone/>
            </a:pPr>
            <a:r>
              <a:rPr lang="en-US" altLang="en-US" sz="2000" b="1">
                <a:solidFill>
                  <a:srgbClr val="0000FF"/>
                </a:solidFill>
                <a:latin typeface="Times New Roman" pitchFamily="18" charset="0"/>
              </a:rPr>
              <a:t>2. Kỹ năng: </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kể tên một số đồ chơi, món ăn, một số hoạt động trong ngày tết trung thu.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trả lời các câu hỏi của cô rõ ràng, mạch lạc, đủ câu.</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chọn được hình ảnh về ngày tết trung thu khi chơi trò chơi.</a:t>
            </a:r>
          </a:p>
          <a:p>
            <a:pPr eaLnBrk="1" fontAlgn="base" hangingPunct="1">
              <a:spcBef>
                <a:spcPct val="0"/>
              </a:spcBef>
              <a:spcAft>
                <a:spcPct val="0"/>
              </a:spcAft>
              <a:buFontTx/>
              <a:buNone/>
            </a:pPr>
            <a:r>
              <a:rPr lang="en-US" altLang="en-US" sz="2000" b="1">
                <a:solidFill>
                  <a:srgbClr val="0000FF"/>
                </a:solidFill>
                <a:latin typeface="Times New Roman" pitchFamily="18" charset="0"/>
              </a:rPr>
              <a:t>3. Thái độ:</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ngoan ngoãn, nghe theo yêu cầu của cô.</a:t>
            </a:r>
          </a:p>
          <a:p>
            <a:pPr eaLnBrk="1" fontAlgn="base" hangingPunct="1">
              <a:spcBef>
                <a:spcPct val="0"/>
              </a:spcBef>
              <a:spcAft>
                <a:spcPct val="0"/>
              </a:spcAft>
              <a:buFontTx/>
              <a:buChar char="-"/>
            </a:pPr>
            <a:r>
              <a:rPr lang="en-US" altLang="en-US" sz="2000">
                <a:solidFill>
                  <a:srgbClr val="0000FF"/>
                </a:solidFill>
                <a:latin typeface="Times New Roman" pitchFamily="18" charset="0"/>
              </a:rPr>
              <a:t> Trẻ hứng thú tham gia hoạt động.</a:t>
            </a:r>
          </a:p>
          <a:p>
            <a:pPr eaLnBrk="1" fontAlgn="base" hangingPunct="1">
              <a:spcBef>
                <a:spcPct val="0"/>
              </a:spcBef>
              <a:spcAft>
                <a:spcPct val="0"/>
              </a:spcAft>
              <a:buFontTx/>
              <a:buNone/>
            </a:pPr>
            <a:r>
              <a:rPr lang="en-US" altLang="en-US" sz="2000">
                <a:solidFill>
                  <a:srgbClr val="0000FF"/>
                </a:solidFill>
                <a:latin typeface="Times New Roman" pitchFamily="18" charset="0"/>
              </a:rPr>
              <a:t>- Giáo dục trẻ biết cách giữ gìn các đồ dùng, đồ chơi.</a:t>
            </a:r>
          </a:p>
        </p:txBody>
      </p:sp>
    </p:spTree>
    <p:custDataLst>
      <p:tags r:id="rId1"/>
    </p:custDataLst>
    <p:extLst>
      <p:ext uri="{BB962C8B-B14F-4D97-AF65-F5344CB8AC3E}">
        <p14:creationId xmlns:p14="http://schemas.microsoft.com/office/powerpoint/2010/main" val="1216177061"/>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effectLst/>
      </p:bgPr>
    </p:bg>
    <p:spTree>
      <p:nvGrpSpPr>
        <p:cNvPr id="1" name=""/>
        <p:cNvGrpSpPr/>
        <p:nvPr/>
      </p:nvGrpSpPr>
      <p:grpSpPr>
        <a:xfrm>
          <a:off x="0" y="0"/>
          <a:ext cx="0" cy="0"/>
          <a:chOff x="0" y="0"/>
          <a:chExt cx="0" cy="0"/>
        </a:xfrm>
      </p:grpSpPr>
      <p:pic>
        <p:nvPicPr>
          <p:cNvPr id="1026"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57200" y="651353"/>
            <a:ext cx="3978151" cy="2781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651353"/>
            <a:ext cx="3959527" cy="26253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683" y="3581400"/>
            <a:ext cx="513413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0" y="43934"/>
            <a:ext cx="1053494" cy="369332"/>
          </a:xfrm>
          <a:prstGeom prst="rect">
            <a:avLst/>
          </a:prstGeom>
          <a:noFill/>
        </p:spPr>
        <p:txBody>
          <a:bodyPr wrap="none" rtlCol="0">
            <a:spAutoFit/>
          </a:bodyPr>
          <a:lstStyle/>
          <a:p>
            <a:r>
              <a:rPr lang="en-US" dirty="0" err="1" smtClean="0"/>
              <a:t>Mở</a:t>
            </a:r>
            <a:r>
              <a:rPr lang="en-US" dirty="0" smtClean="0"/>
              <a:t> </a:t>
            </a:r>
            <a:r>
              <a:rPr lang="en-US" dirty="0" err="1" smtClean="0"/>
              <a:t>rộng</a:t>
            </a:r>
            <a:endParaRPr lang="en-US" dirty="0"/>
          </a:p>
        </p:txBody>
      </p:sp>
    </p:spTree>
    <p:extLst>
      <p:ext uri="{BB962C8B-B14F-4D97-AF65-F5344CB8AC3E}">
        <p14:creationId xmlns:p14="http://schemas.microsoft.com/office/powerpoint/2010/main" val="2217341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9144000" cy="6948488"/>
            <a:chOff x="0" y="0"/>
            <a:chExt cx="5760" cy="4377"/>
          </a:xfrm>
        </p:grpSpPr>
        <p:pic>
          <p:nvPicPr>
            <p:cNvPr id="27652"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7"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1" name="Text Box 14"/>
          <p:cNvSpPr txBox="1">
            <a:spLocks noChangeArrowheads="1"/>
          </p:cNvSpPr>
          <p:nvPr/>
        </p:nvSpPr>
        <p:spPr bwMode="auto">
          <a:xfrm>
            <a:off x="1536004" y="1371600"/>
            <a:ext cx="60198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b="1" dirty="0">
              <a:solidFill>
                <a:srgbClr val="C00000"/>
              </a:solidFill>
              <a:latin typeface="Times New Roman" pitchFamily="18" charset="0"/>
            </a:endParaRPr>
          </a:p>
          <a:p>
            <a:pPr algn="ctr" eaLnBrk="1" fontAlgn="base" hangingPunct="1">
              <a:spcBef>
                <a:spcPct val="50000"/>
              </a:spcBef>
              <a:spcAft>
                <a:spcPct val="0"/>
              </a:spcAft>
              <a:buFontTx/>
              <a:buNone/>
            </a:pPr>
            <a:r>
              <a:rPr lang="en-US" altLang="en-US" sz="4800" b="1" dirty="0" err="1">
                <a:solidFill>
                  <a:srgbClr val="0000FF"/>
                </a:solidFill>
                <a:latin typeface="Times New Roman" pitchFamily="18" charset="0"/>
              </a:rPr>
              <a:t>Trò</a:t>
            </a:r>
            <a:r>
              <a:rPr lang="en-US" altLang="en-US" sz="4800" b="1" dirty="0">
                <a:solidFill>
                  <a:srgbClr val="0000FF"/>
                </a:solidFill>
                <a:latin typeface="Times New Roman" pitchFamily="18" charset="0"/>
              </a:rPr>
              <a:t> </a:t>
            </a:r>
            <a:r>
              <a:rPr lang="en-US" altLang="en-US" sz="4800" b="1" dirty="0" err="1">
                <a:solidFill>
                  <a:srgbClr val="0000FF"/>
                </a:solidFill>
                <a:latin typeface="Times New Roman" pitchFamily="18" charset="0"/>
              </a:rPr>
              <a:t>chơi</a:t>
            </a:r>
            <a:r>
              <a:rPr lang="en-US" altLang="en-US" sz="4800" b="1" dirty="0">
                <a:solidFill>
                  <a:srgbClr val="0000FF"/>
                </a:solidFill>
                <a:latin typeface="Times New Roman" pitchFamily="18" charset="0"/>
              </a:rPr>
              <a:t>: </a:t>
            </a:r>
            <a:r>
              <a:rPr lang="en-US" altLang="en-US" sz="4800" b="1" dirty="0" smtClean="0">
                <a:solidFill>
                  <a:srgbClr val="0000FF"/>
                </a:solidFill>
                <a:latin typeface="Times New Roman" pitchFamily="18" charset="0"/>
              </a:rPr>
              <a:t>Ai </a:t>
            </a:r>
            <a:r>
              <a:rPr lang="en-US" altLang="en-US" sz="4800" b="1" dirty="0" err="1" smtClean="0">
                <a:solidFill>
                  <a:srgbClr val="0000FF"/>
                </a:solidFill>
                <a:latin typeface="Times New Roman" pitchFamily="18" charset="0"/>
              </a:rPr>
              <a:t>nhanh</a:t>
            </a:r>
            <a:r>
              <a:rPr lang="en-US" altLang="en-US" sz="4800" b="1" dirty="0" smtClean="0">
                <a:solidFill>
                  <a:srgbClr val="0000FF"/>
                </a:solidFill>
                <a:latin typeface="Times New Roman" pitchFamily="18" charset="0"/>
              </a:rPr>
              <a:t> </a:t>
            </a:r>
            <a:r>
              <a:rPr lang="en-US" altLang="en-US" sz="4800" b="1" dirty="0" err="1" smtClean="0">
                <a:solidFill>
                  <a:srgbClr val="0000FF"/>
                </a:solidFill>
                <a:latin typeface="Times New Roman" pitchFamily="18" charset="0"/>
              </a:rPr>
              <a:t>nhất</a:t>
            </a:r>
            <a:endParaRPr lang="en-US" altLang="en-US" sz="4800" b="1" dirty="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380442535"/>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User\Desktop\Tap huan MN Thuy Phuong 2018\File nguon Game\Cop oi cau o dau\dũ liẹu\ppt\media\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9197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4308475" y="2882900"/>
            <a:ext cx="1525588" cy="1479550"/>
            <a:chOff x="837434" y="3341516"/>
            <a:chExt cx="1143766" cy="1109571"/>
          </a:xfrm>
        </p:grpSpPr>
        <p:pic>
          <p:nvPicPr>
            <p:cNvPr id="30743" name="Picture 33"/>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4" name="TextBox 34"/>
            <p:cNvSpPr txBox="1">
              <a:spLocks noChangeArrowheads="1"/>
            </p:cNvSpPr>
            <p:nvPr/>
          </p:nvSpPr>
          <p:spPr bwMode="auto">
            <a:xfrm>
              <a:off x="837434" y="3714750"/>
              <a:ext cx="988492"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B. Mùa hè</a:t>
              </a:r>
            </a:p>
          </p:txBody>
        </p:sp>
      </p:grpSp>
      <p:grpSp>
        <p:nvGrpSpPr>
          <p:cNvPr id="45" name="Group 44"/>
          <p:cNvGrpSpPr>
            <a:grpSpLocks/>
          </p:cNvGrpSpPr>
          <p:nvPr/>
        </p:nvGrpSpPr>
        <p:grpSpPr bwMode="auto">
          <a:xfrm>
            <a:off x="7077075" y="3879850"/>
            <a:ext cx="1617663" cy="1479550"/>
            <a:chOff x="816553" y="3341516"/>
            <a:chExt cx="1213313" cy="1109571"/>
          </a:xfrm>
        </p:grpSpPr>
        <p:pic>
          <p:nvPicPr>
            <p:cNvPr id="30741" name="Picture 45"/>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2" name="TextBox 46"/>
            <p:cNvSpPr txBox="1">
              <a:spLocks noChangeArrowheads="1"/>
            </p:cNvSpPr>
            <p:nvPr/>
          </p:nvSpPr>
          <p:spPr bwMode="auto">
            <a:xfrm>
              <a:off x="816553" y="3654996"/>
              <a:ext cx="121331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D. Mùa xuân</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0" y="530383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025"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266825" y="962025"/>
            <a:ext cx="614045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Tết trung thu diễn ra mùa nào </a:t>
            </a:r>
          </a:p>
          <a:p>
            <a:pPr eaLnBrk="1" fontAlgn="base" hangingPunct="1">
              <a:spcBef>
                <a:spcPct val="0"/>
              </a:spcBef>
              <a:spcAft>
                <a:spcPct val="0"/>
              </a:spcAft>
              <a:buFontTx/>
              <a:buNone/>
            </a:pPr>
            <a:r>
              <a:rPr lang="en-US" altLang="en-US" b="1">
                <a:solidFill>
                  <a:srgbClr val="FFFFFF"/>
                </a:solidFill>
              </a:rPr>
              <a:t>trong năm? </a:t>
            </a:r>
          </a:p>
        </p:txBody>
      </p:sp>
      <p:grpSp>
        <p:nvGrpSpPr>
          <p:cNvPr id="42" name="Group 41"/>
          <p:cNvGrpSpPr>
            <a:grpSpLocks/>
          </p:cNvGrpSpPr>
          <p:nvPr/>
        </p:nvGrpSpPr>
        <p:grpSpPr bwMode="auto">
          <a:xfrm>
            <a:off x="4953000" y="4911725"/>
            <a:ext cx="1698625" cy="1479550"/>
            <a:chOff x="832209" y="3341516"/>
            <a:chExt cx="1273425" cy="1109571"/>
          </a:xfrm>
        </p:grpSpPr>
        <p:pic>
          <p:nvPicPr>
            <p:cNvPr id="30739" name="Picture 42"/>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0" name="TextBox 43"/>
            <p:cNvSpPr txBox="1">
              <a:spLocks noChangeArrowheads="1"/>
            </p:cNvSpPr>
            <p:nvPr/>
          </p:nvSpPr>
          <p:spPr bwMode="auto">
            <a:xfrm>
              <a:off x="832209" y="3621474"/>
              <a:ext cx="1273425"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C. Mùa đ</a:t>
              </a:r>
              <a:r>
                <a:rPr lang="en-US" altLang="en-US" sz="2400" b="1">
                  <a:solidFill>
                    <a:srgbClr val="FFFFFF"/>
                  </a:solidFill>
                  <a:latin typeface="Times New Roman" pitchFamily="18" charset="0"/>
                  <a:cs typeface="Times New Roman" pitchFamily="18" charset="0"/>
                </a:rPr>
                <a:t>ông</a:t>
              </a:r>
            </a:p>
          </p:txBody>
        </p:sp>
      </p:grpSp>
      <p:grpSp>
        <p:nvGrpSpPr>
          <p:cNvPr id="29" name="Group 28"/>
          <p:cNvGrpSpPr>
            <a:grpSpLocks/>
          </p:cNvGrpSpPr>
          <p:nvPr/>
        </p:nvGrpSpPr>
        <p:grpSpPr bwMode="auto">
          <a:xfrm>
            <a:off x="1762125" y="5053013"/>
            <a:ext cx="1517650" cy="1479550"/>
            <a:chOff x="842620" y="3341516"/>
            <a:chExt cx="1138580" cy="1109571"/>
          </a:xfrm>
        </p:grpSpPr>
        <p:pic>
          <p:nvPicPr>
            <p:cNvPr id="30737" name="Picture 18"/>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8" name="TextBox 27"/>
            <p:cNvSpPr txBox="1">
              <a:spLocks noChangeArrowheads="1"/>
            </p:cNvSpPr>
            <p:nvPr/>
          </p:nvSpPr>
          <p:spPr bwMode="auto">
            <a:xfrm>
              <a:off x="891312" y="3753190"/>
              <a:ext cx="1084673" cy="30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000" b="1">
                  <a:solidFill>
                    <a:srgbClr val="FFFFFF"/>
                  </a:solidFill>
                  <a:latin typeface="Times New Roman" pitchFamily="18" charset="0"/>
                  <a:cs typeface="Times New Roman" pitchFamily="18" charset="0"/>
                </a:rPr>
                <a:t>A. Mùa thu</a:t>
              </a:r>
              <a:endParaRPr lang="en-US" altLang="en-US" sz="2700" b="1">
                <a:solidFill>
                  <a:srgbClr val="FFFFFF"/>
                </a:solidFill>
                <a:latin typeface="Times New Roman" pitchFamily="18" charset="0"/>
                <a:cs typeface="Times New Roman" pitchFamily="18" charset="0"/>
              </a:endParaRPr>
            </a:p>
          </p:txBody>
        </p:sp>
      </p:grpSp>
      <p:pic>
        <p:nvPicPr>
          <p:cNvPr id="30736" name="Picture 5" descr="C:\Users\ADMIN\Desktop\Tai nguyen thiet ke tro choi\Bảng gỗ\tro ve.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50257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050"/>
                            </p:stCondLst>
                            <p:childTnLst>
                              <p:par>
                                <p:cTn id="13" presetID="47"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050"/>
                            </p:stCondLst>
                            <p:childTnLst>
                              <p:par>
                                <p:cTn id="19" presetID="47" presetClass="entr" presetSubtype="0" fill="hold" nodeType="after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0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0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44" presetClass="path" presetSubtype="0" accel="50000" decel="50000" fill="hold" nodeType="afterEffect">
                                  <p:stCondLst>
                                    <p:cond delay="0"/>
                                  </p:stCondLst>
                                  <p:childTnLst>
                                    <p:animMotion origin="layout" path="M 3.7037E-7 3.7037E-7 L -0.03264 -0.14722 C -0.03935 -0.18025 -0.04954 -0.19815 -0.06042 -0.19815 C -0.07245 -0.19815 -0.08218 -0.18025 -0.08866 -0.14722 L -0.12107 3.7037E-7 " pathEditMode="relative" rAng="0" ptsTypes="AAAAA">
                                      <p:cBhvr>
                                        <p:cTn id="44" dur="2000" fill="hold"/>
                                        <p:tgtEl>
                                          <p:spTgt spid="29"/>
                                        </p:tgtEl>
                                        <p:attrNameLst>
                                          <p:attrName>ppt_x</p:attrName>
                                          <p:attrName>ppt_y</p:attrName>
                                        </p:attrNameLst>
                                      </p:cBhvr>
                                      <p:rCtr x="-6065" y="-9907"/>
                                    </p:animMotion>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4" presetClass="path" presetSubtype="0" accel="50000" decel="50000" fill="hold" nodeType="clickEffect">
                                  <p:stCondLst>
                                    <p:cond delay="0"/>
                                  </p:stCondLst>
                                  <p:childTnLst>
                                    <p:animMotion origin="layout" path="M -4.81481E-6 3.20988E-6 L -0.03263 -0.14723 C -0.03935 -0.18025 -0.04953 -0.19815 -0.06041 -0.19815 C -0.07222 -0.19815 -0.08217 -0.18025 -0.08865 -0.14723 L -0.12106 3.20988E-6 " pathEditMode="relative" rAng="0" ptsTypes="AAAAA">
                                      <p:cBhvr>
                                        <p:cTn id="49"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4"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5"/>
                    </p:tgtEl>
                  </p:cond>
                </p:stCondLst>
                <p:endSync evt="end" delay="0">
                  <p:rtn val="all"/>
                </p:endSync>
                <p:childTnLst>
                  <p:par>
                    <p:cTn id="56" fill="hold" nodeType="clickPar">
                      <p:stCondLst>
                        <p:cond delay="indefinite"/>
                      </p:stCondLst>
                      <p:childTnLst>
                        <p:par>
                          <p:cTn id="57" fill="hold" nodeType="withGroup">
                            <p:stCondLst>
                              <p:cond delay="0"/>
                            </p:stCondLst>
                            <p:childTnLst>
                              <p:par>
                                <p:cTn id="58"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9"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childTnLst>
        </p:cTn>
      </p:par>
    </p:tnLst>
    <p:bldLst>
      <p:bldP spid="6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12000" y="3879850"/>
            <a:ext cx="1517650" cy="1479550"/>
            <a:chOff x="842620" y="3341516"/>
            <a:chExt cx="1138580" cy="1109571"/>
          </a:xfrm>
        </p:grpSpPr>
        <p:pic>
          <p:nvPicPr>
            <p:cNvPr id="31767" name="Picture 45"/>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8" name="TextBox 46"/>
            <p:cNvSpPr txBox="1">
              <a:spLocks noChangeArrowheads="1"/>
            </p:cNvSpPr>
            <p:nvPr/>
          </p:nvSpPr>
          <p:spPr bwMode="auto">
            <a:xfrm>
              <a:off x="880577" y="3714750"/>
              <a:ext cx="902201"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Quả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bóng</a:t>
              </a:r>
            </a:p>
          </p:txBody>
        </p:sp>
      </p:grpSp>
      <p:pic>
        <p:nvPicPr>
          <p:cNvPr id="22"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2100" y="4297363"/>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3606800" y="3889375"/>
            <a:ext cx="1631950" cy="1477963"/>
            <a:chOff x="800260" y="3341516"/>
            <a:chExt cx="1223300" cy="1109571"/>
          </a:xfrm>
        </p:grpSpPr>
        <p:pic>
          <p:nvPicPr>
            <p:cNvPr id="31765" name="Picture 18"/>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6" name="TextBox 27"/>
            <p:cNvSpPr txBox="1">
              <a:spLocks noChangeArrowheads="1"/>
            </p:cNvSpPr>
            <p:nvPr/>
          </p:nvSpPr>
          <p:spPr bwMode="auto">
            <a:xfrm>
              <a:off x="800260" y="3586692"/>
              <a:ext cx="1223300" cy="62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Đèn ông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sao</a:t>
              </a:r>
            </a:p>
          </p:txBody>
        </p:sp>
      </p:grpSp>
      <p:pic>
        <p:nvPicPr>
          <p:cNvPr id="31750"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749300" y="1092200"/>
            <a:ext cx="740568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b="1">
                <a:solidFill>
                  <a:srgbClr val="FFFFFF"/>
                </a:solidFill>
              </a:rPr>
              <a:t>Đồ chơi nào thường xuất hiện trong </a:t>
            </a:r>
          </a:p>
          <a:p>
            <a:pPr algn="ctr" eaLnBrk="1" fontAlgn="base" hangingPunct="1">
              <a:spcBef>
                <a:spcPct val="0"/>
              </a:spcBef>
              <a:spcAft>
                <a:spcPct val="0"/>
              </a:spcAft>
              <a:buFontTx/>
              <a:buNone/>
            </a:pPr>
            <a:r>
              <a:rPr lang="en-US" altLang="en-US" b="1">
                <a:solidFill>
                  <a:srgbClr val="FFFFFF"/>
                </a:solidFill>
              </a:rPr>
              <a:t>ngày tết trung thu?</a:t>
            </a:r>
          </a:p>
        </p:txBody>
      </p:sp>
      <p:grpSp>
        <p:nvGrpSpPr>
          <p:cNvPr id="33" name="Group 32"/>
          <p:cNvGrpSpPr>
            <a:grpSpLocks/>
          </p:cNvGrpSpPr>
          <p:nvPr/>
        </p:nvGrpSpPr>
        <p:grpSpPr bwMode="auto">
          <a:xfrm>
            <a:off x="1303338" y="5294313"/>
            <a:ext cx="1612900" cy="1479550"/>
            <a:chOff x="771144" y="3341516"/>
            <a:chExt cx="1210056" cy="1109571"/>
          </a:xfrm>
        </p:grpSpPr>
        <p:pic>
          <p:nvPicPr>
            <p:cNvPr id="31763" name="Picture 33"/>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4" name="TextBox 34"/>
            <p:cNvSpPr txBox="1">
              <a:spLocks noChangeArrowheads="1"/>
            </p:cNvSpPr>
            <p:nvPr/>
          </p:nvSpPr>
          <p:spPr bwMode="auto">
            <a:xfrm>
              <a:off x="771144" y="3714750"/>
              <a:ext cx="1121076"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A. Búp bê</a:t>
              </a:r>
            </a:p>
          </p:txBody>
        </p:sp>
      </p:grpSp>
      <p:grpSp>
        <p:nvGrpSpPr>
          <p:cNvPr id="42" name="Group 41"/>
          <p:cNvGrpSpPr>
            <a:grpSpLocks/>
          </p:cNvGrpSpPr>
          <p:nvPr/>
        </p:nvGrpSpPr>
        <p:grpSpPr bwMode="auto">
          <a:xfrm>
            <a:off x="4883150" y="5292725"/>
            <a:ext cx="1517650" cy="1479550"/>
            <a:chOff x="842620" y="3341516"/>
            <a:chExt cx="1138580" cy="1109571"/>
          </a:xfrm>
        </p:grpSpPr>
        <p:pic>
          <p:nvPicPr>
            <p:cNvPr id="31761" name="Picture 42"/>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2" name="TextBox 43"/>
            <p:cNvSpPr txBox="1">
              <a:spLocks noChangeArrowheads="1"/>
            </p:cNvSpPr>
            <p:nvPr/>
          </p:nvSpPr>
          <p:spPr bwMode="auto">
            <a:xfrm>
              <a:off x="906432" y="3714750"/>
              <a:ext cx="850489" cy="346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Ô tô</a:t>
              </a:r>
            </a:p>
          </p:txBody>
        </p:sp>
      </p:grpSp>
      <p:pic>
        <p:nvPicPr>
          <p:cNvPr id="31760" name="Picture 5" descr="C:\Users\ADMIN\Desktop\Tai nguyen thiet ke tro choi\Bảng gỗ\tro ve.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10195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6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650"/>
                            </p:stCondLst>
                            <p:childTnLst>
                              <p:par>
                                <p:cTn id="19" presetID="47"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650"/>
                            </p:stCondLst>
                            <p:childTnLst>
                              <p:par>
                                <p:cTn id="25" presetID="47"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1000"/>
                                        <p:tgtEl>
                                          <p:spTgt spid="42"/>
                                        </p:tgtEl>
                                      </p:cBhvr>
                                    </p:animEffect>
                                    <p:anim calcmode="lin" valueType="num">
                                      <p:cBhvr>
                                        <p:cTn id="28" dur="1000" fill="hold"/>
                                        <p:tgtEl>
                                          <p:spTgt spid="42"/>
                                        </p:tgtEl>
                                        <p:attrNameLst>
                                          <p:attrName>ppt_x</p:attrName>
                                        </p:attrNameLst>
                                      </p:cBhvr>
                                      <p:tavLst>
                                        <p:tav tm="0">
                                          <p:val>
                                            <p:strVal val="#ppt_x"/>
                                          </p:val>
                                        </p:tav>
                                        <p:tav tm="100000">
                                          <p:val>
                                            <p:strVal val="#ppt_x"/>
                                          </p:val>
                                        </p:tav>
                                      </p:tavLst>
                                    </p:anim>
                                    <p:anim calcmode="lin" valueType="num">
                                      <p:cBhvr>
                                        <p:cTn id="29" dur="1000" fill="hold"/>
                                        <p:tgtEl>
                                          <p:spTgt spid="4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6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6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44" presetClass="path" presetSubtype="0" accel="50000" decel="50000" fill="hold" nodeType="afterEffect">
                                  <p:stCondLst>
                                    <p:cond delay="0"/>
                                  </p:stCondLst>
                                  <p:childTnLst>
                                    <p:animMotion origin="layout" path="M -4.81481E-6 -1.35802E-6 L -0.03263 -0.14722 C -0.03935 -0.18025 -0.04953 -0.19815 -0.06041 -0.19815 C -0.07222 -0.19815 -0.08217 -0.18025 -0.08865 -0.14722 L -0.12106 -1.35802E-6 " pathEditMode="relative" rAng="0" ptsTypes="AAAAA">
                                      <p:cBhvr>
                                        <p:cTn id="44" dur="2000" fill="hold"/>
                                        <p:tgtEl>
                                          <p:spTgt spid="29"/>
                                        </p:tgtEl>
                                        <p:attrNameLst>
                                          <p:attrName>ppt_x</p:attrName>
                                          <p:attrName>ppt_y</p:attrName>
                                        </p:attrNameLst>
                                      </p:cBhvr>
                                      <p:rCtr x="-6065" y="-9907"/>
                                    </p:animMotion>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49"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4" dur="2000" fill="hold"/>
                                        <p:tgtEl>
                                          <p:spTgt spid="42"/>
                                        </p:tgtEl>
                                        <p:attrNameLst>
                                          <p:attrName>ppt_x</p:attrName>
                                          <p:attrName>ppt_y</p:attrName>
                                        </p:attrNameLst>
                                      </p:cBhvr>
                                      <p:rCtr x="-6059" y="-9907"/>
                                    </p:animMotion>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5"/>
                    </p:tgtEl>
                  </p:cond>
                </p:stCondLst>
                <p:endSync evt="end" delay="0">
                  <p:rtn val="all"/>
                </p:endSync>
                <p:childTnLst>
                  <p:par>
                    <p:cTn id="56" fill="hold" nodeType="clickPar">
                      <p:stCondLst>
                        <p:cond delay="indefinite"/>
                      </p:stCondLst>
                      <p:childTnLst>
                        <p:par>
                          <p:cTn id="57" fill="hold" nodeType="withGroup">
                            <p:stCondLst>
                              <p:cond delay="0"/>
                            </p:stCondLst>
                            <p:childTnLst>
                              <p:par>
                                <p:cTn id="58"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9"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childTnLst>
        </p:cTn>
      </p:par>
    </p:tnLst>
    <p:bldLst>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a:grpSpLocks/>
          </p:cNvGrpSpPr>
          <p:nvPr/>
        </p:nvGrpSpPr>
        <p:grpSpPr bwMode="auto">
          <a:xfrm>
            <a:off x="7108825" y="3862388"/>
            <a:ext cx="1517650" cy="1479550"/>
            <a:chOff x="842620" y="3341516"/>
            <a:chExt cx="1138580" cy="1109571"/>
          </a:xfrm>
        </p:grpSpPr>
        <p:pic>
          <p:nvPicPr>
            <p:cNvPr id="32791" name="Picture 45"/>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2" name="TextBox 46"/>
            <p:cNvSpPr txBox="1">
              <a:spLocks noChangeArrowheads="1"/>
            </p:cNvSpPr>
            <p:nvPr/>
          </p:nvSpPr>
          <p:spPr bwMode="auto">
            <a:xfrm>
              <a:off x="857730" y="3714750"/>
              <a:ext cx="947899"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D. Bánh</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tẻ</a:t>
              </a:r>
            </a:p>
          </p:txBody>
        </p:sp>
      </p:grpSp>
      <p:grpSp>
        <p:nvGrpSpPr>
          <p:cNvPr id="42" name="Group 41"/>
          <p:cNvGrpSpPr>
            <a:grpSpLocks/>
          </p:cNvGrpSpPr>
          <p:nvPr/>
        </p:nvGrpSpPr>
        <p:grpSpPr bwMode="auto">
          <a:xfrm>
            <a:off x="3663950" y="3886200"/>
            <a:ext cx="1517650" cy="1479550"/>
            <a:chOff x="842620" y="3341516"/>
            <a:chExt cx="1138580" cy="1109571"/>
          </a:xfrm>
        </p:grpSpPr>
        <p:pic>
          <p:nvPicPr>
            <p:cNvPr id="32789" name="Picture 42"/>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90" name="TextBox 43"/>
            <p:cNvSpPr txBox="1">
              <a:spLocks noChangeArrowheads="1"/>
            </p:cNvSpPr>
            <p:nvPr/>
          </p:nvSpPr>
          <p:spPr bwMode="auto">
            <a:xfrm>
              <a:off x="934084" y="3441452"/>
              <a:ext cx="992397" cy="900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B.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chưng</a:t>
              </a:r>
            </a:p>
            <a:p>
              <a:pPr algn="ctr" eaLnBrk="1" fontAlgn="base" hangingPunct="1">
                <a:spcBef>
                  <a:spcPct val="0"/>
                </a:spcBef>
                <a:spcAft>
                  <a:spcPct val="0"/>
                </a:spcAft>
                <a:buFontTx/>
                <a:buNone/>
              </a:pPr>
              <a:endParaRPr lang="en-US" altLang="en-US" sz="2400" b="1">
                <a:solidFill>
                  <a:srgbClr val="FFFFFF"/>
                </a:solidFill>
                <a:latin typeface="Times New Roman" pitchFamily="18" charset="0"/>
                <a:cs typeface="Times New Roman" pitchFamily="18" charset="0"/>
              </a:endParaRPr>
            </a:p>
          </p:txBody>
        </p:sp>
      </p:grpSp>
      <p:pic>
        <p:nvPicPr>
          <p:cNvPr id="32773" name="Picture 6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 name="Group 32"/>
          <p:cNvGrpSpPr>
            <a:grpSpLocks/>
          </p:cNvGrpSpPr>
          <p:nvPr/>
        </p:nvGrpSpPr>
        <p:grpSpPr bwMode="auto">
          <a:xfrm>
            <a:off x="1381125" y="5294313"/>
            <a:ext cx="1517650" cy="1479550"/>
            <a:chOff x="842620" y="3341516"/>
            <a:chExt cx="1138580" cy="1109571"/>
          </a:xfrm>
        </p:grpSpPr>
        <p:pic>
          <p:nvPicPr>
            <p:cNvPr id="32787" name="Picture 33"/>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8" name="TextBox 34"/>
            <p:cNvSpPr txBox="1">
              <a:spLocks noChangeArrowheads="1"/>
            </p:cNvSpPr>
            <p:nvPr/>
          </p:nvSpPr>
          <p:spPr bwMode="auto">
            <a:xfrm>
              <a:off x="879977" y="3714750"/>
              <a:ext cx="903405" cy="380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A. Chè</a:t>
              </a:r>
            </a:p>
          </p:txBody>
        </p:sp>
      </p:grpSp>
      <p:pic>
        <p:nvPicPr>
          <p:cNvPr id="22" name="Picture 2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21300" y="5708650"/>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4767263" y="5286375"/>
            <a:ext cx="1638300" cy="1487488"/>
            <a:chOff x="751901" y="3498807"/>
            <a:chExt cx="1229299" cy="1116116"/>
          </a:xfrm>
        </p:grpSpPr>
        <p:pic>
          <p:nvPicPr>
            <p:cNvPr id="32785" name="Picture 18"/>
            <p:cNvPicPr>
              <a:picLocks noChangeAspect="1"/>
            </p:cNvPicPr>
            <p:nvPr/>
          </p:nvPicPr>
          <p:blipFill>
            <a:blip r:embed="rId3">
              <a:extLst>
                <a:ext uri="{28A0092B-C50C-407E-A947-70E740481C1C}">
                  <a14:useLocalDpi xmlns:a14="http://schemas.microsoft.com/office/drawing/2010/main" val="0"/>
                </a:ext>
              </a:extLst>
            </a:blip>
            <a:srcRect l="16112" t="21481" r="25742" b="21852"/>
            <a:stretch>
              <a:fillRect/>
            </a:stretch>
          </p:blipFill>
          <p:spPr bwMode="auto">
            <a:xfrm>
              <a:off x="842620" y="3498807"/>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6" name="TextBox 27"/>
            <p:cNvSpPr txBox="1">
              <a:spLocks noChangeArrowheads="1"/>
            </p:cNvSpPr>
            <p:nvPr/>
          </p:nvSpPr>
          <p:spPr bwMode="auto">
            <a:xfrm>
              <a:off x="751901" y="3714750"/>
              <a:ext cx="1159560"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Bánh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nướng,</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 bánh dẻo </a:t>
              </a:r>
            </a:p>
          </p:txBody>
        </p:sp>
      </p:grpSp>
      <p:sp>
        <p:nvSpPr>
          <p:cNvPr id="65" name="TextBox 64"/>
          <p:cNvSpPr txBox="1">
            <a:spLocks noChangeArrowheads="1"/>
          </p:cNvSpPr>
          <p:nvPr/>
        </p:nvSpPr>
        <p:spPr bwMode="auto">
          <a:xfrm>
            <a:off x="1003300" y="962025"/>
            <a:ext cx="7386638"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Mâm cỗ trung thu thường có những </a:t>
            </a:r>
          </a:p>
          <a:p>
            <a:pPr eaLnBrk="1" fontAlgn="base" hangingPunct="1">
              <a:spcBef>
                <a:spcPct val="0"/>
              </a:spcBef>
              <a:spcAft>
                <a:spcPct val="0"/>
              </a:spcAft>
              <a:buFontTx/>
              <a:buNone/>
            </a:pPr>
            <a:r>
              <a:rPr lang="en-US" altLang="en-US" b="1">
                <a:solidFill>
                  <a:srgbClr val="FFFFFF"/>
                </a:solidFill>
              </a:rPr>
              <a:t>món ăn gì?</a:t>
            </a:r>
          </a:p>
        </p:txBody>
      </p:sp>
      <p:pic>
        <p:nvPicPr>
          <p:cNvPr id="32784" name="Picture 5" descr="C:\Users\ADMIN\Desktop\Tai nguyen thiet ke tro choi\Bảng gỗ\tro ve.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4741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1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1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150"/>
                            </p:stCondLst>
                            <p:childTnLst>
                              <p:par>
                                <p:cTn id="25" presetID="47" presetClass="entr" presetSubtype="0"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150"/>
                            </p:stCondLst>
                            <p:childTnLst>
                              <p:par>
                                <p:cTn id="31" presetID="47"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1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44" dur="2000" fill="hold"/>
                                        <p:tgtEl>
                                          <p:spTgt spid="29"/>
                                        </p:tgtEl>
                                        <p:attrNameLst>
                                          <p:attrName>ppt_x</p:attrName>
                                          <p:attrName>ppt_y</p:attrName>
                                        </p:attrNameLst>
                                      </p:cBhvr>
                                      <p:rCtr x="-6059" y="-9907"/>
                                    </p:animMotion>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4" presetClass="path" presetSubtype="0" accel="50000" decel="50000" fill="hold" nodeType="clickEffect">
                                  <p:stCondLst>
                                    <p:cond delay="0"/>
                                  </p:stCondLst>
                                  <p:childTnLst>
                                    <p:animMotion origin="layout" path="M 2.22222E-6 3.7037E-7 L -0.03264 -0.14722 C -0.03935 -0.18025 -0.04954 -0.19815 -0.06042 -0.19815 C -0.07246 -0.19815 -0.08218 -0.18025 -0.08866 -0.14722 L -0.12107 3.7037E-7 " pathEditMode="relative" rAng="0" ptsTypes="AAAAA">
                                      <p:cBhvr>
                                        <p:cTn id="49"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54"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5"/>
                    </p:tgtEl>
                  </p:cond>
                </p:stCondLst>
                <p:endSync evt="end" delay="0">
                  <p:rtn val="all"/>
                </p:endSync>
                <p:childTnLst>
                  <p:par>
                    <p:cTn id="56" fill="hold" nodeType="clickPar">
                      <p:stCondLst>
                        <p:cond delay="indefinite"/>
                      </p:stCondLst>
                      <p:childTnLst>
                        <p:par>
                          <p:cTn id="57" fill="hold" nodeType="withGroup">
                            <p:stCondLst>
                              <p:cond delay="0"/>
                            </p:stCondLst>
                            <p:childTnLst>
                              <p:par>
                                <p:cTn id="58"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9"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childTnLst>
        </p:cTn>
      </p:par>
    </p:tnLst>
    <p:bldLst>
      <p:bldP spid="6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3175"/>
            <a:ext cx="91995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56500" y="42814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roup 28"/>
          <p:cNvGrpSpPr>
            <a:grpSpLocks/>
          </p:cNvGrpSpPr>
          <p:nvPr/>
        </p:nvGrpSpPr>
        <p:grpSpPr bwMode="auto">
          <a:xfrm>
            <a:off x="7118350" y="3871913"/>
            <a:ext cx="1517650" cy="1535112"/>
            <a:chOff x="842620" y="3341516"/>
            <a:chExt cx="1138580" cy="1150647"/>
          </a:xfrm>
        </p:grpSpPr>
        <p:pic>
          <p:nvPicPr>
            <p:cNvPr id="33815" name="Picture 18"/>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6" name="TextBox 27"/>
            <p:cNvSpPr txBox="1">
              <a:spLocks noChangeArrowheads="1"/>
            </p:cNvSpPr>
            <p:nvPr/>
          </p:nvSpPr>
          <p:spPr bwMode="auto">
            <a:xfrm>
              <a:off x="855720" y="3591990"/>
              <a:ext cx="1014044" cy="900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dirty="0">
                  <a:solidFill>
                    <a:srgbClr val="FFFFFF"/>
                  </a:solidFill>
                  <a:latin typeface="Times New Roman" pitchFamily="18" charset="0"/>
                  <a:cs typeface="Times New Roman" pitchFamily="18" charset="0"/>
                </a:rPr>
                <a:t>D. </a:t>
              </a:r>
              <a:r>
                <a:rPr lang="en-US" altLang="en-US" sz="2400" b="1" dirty="0" err="1">
                  <a:solidFill>
                    <a:srgbClr val="FFFFFF"/>
                  </a:solidFill>
                  <a:latin typeface="Times New Roman" pitchFamily="18" charset="0"/>
                  <a:cs typeface="Times New Roman" pitchFamily="18" charset="0"/>
                </a:rPr>
                <a:t>Rước</a:t>
              </a:r>
              <a:r>
                <a:rPr lang="en-US" altLang="en-US" sz="2400" b="1" dirty="0">
                  <a:solidFill>
                    <a:srgbClr val="FFFFFF"/>
                  </a:solidFill>
                  <a:latin typeface="Times New Roman" pitchFamily="18" charset="0"/>
                  <a:cs typeface="Times New Roman" pitchFamily="18" charset="0"/>
                </a:rPr>
                <a:t> </a:t>
              </a:r>
            </a:p>
            <a:p>
              <a:pPr algn="ctr" eaLnBrk="1" fontAlgn="base" hangingPunct="1">
                <a:spcBef>
                  <a:spcPct val="0"/>
                </a:spcBef>
                <a:spcAft>
                  <a:spcPct val="0"/>
                </a:spcAft>
                <a:buFontTx/>
                <a:buNone/>
              </a:pPr>
              <a:r>
                <a:rPr lang="en-US" altLang="en-US" sz="2400" b="1" dirty="0" err="1">
                  <a:solidFill>
                    <a:srgbClr val="FFFFFF"/>
                  </a:solidFill>
                  <a:latin typeface="Times New Roman" pitchFamily="18" charset="0"/>
                  <a:cs typeface="Times New Roman" pitchFamily="18" charset="0"/>
                </a:rPr>
                <a:t>đèn</a:t>
              </a:r>
              <a:endParaRPr lang="en-US" altLang="en-US" sz="2400" b="1" dirty="0">
                <a:solidFill>
                  <a:srgbClr val="FFFFFF"/>
                </a:solidFill>
                <a:latin typeface="Times New Roman" pitchFamily="18" charset="0"/>
                <a:cs typeface="Times New Roman" pitchFamily="18" charset="0"/>
              </a:endParaRPr>
            </a:p>
            <a:p>
              <a:pPr algn="ctr" eaLnBrk="1" fontAlgn="base" hangingPunct="1">
                <a:spcBef>
                  <a:spcPct val="0"/>
                </a:spcBef>
                <a:spcAft>
                  <a:spcPct val="0"/>
                </a:spcAft>
                <a:buFontTx/>
                <a:buNone/>
              </a:pPr>
              <a:r>
                <a:rPr lang="en-US" altLang="en-US" sz="2400" b="1" dirty="0">
                  <a:solidFill>
                    <a:srgbClr val="FFFFFF"/>
                  </a:solidFill>
                  <a:latin typeface="Times New Roman" pitchFamily="18" charset="0"/>
                  <a:cs typeface="Times New Roman" pitchFamily="18" charset="0"/>
                </a:rPr>
                <a:t> </a:t>
              </a:r>
              <a:r>
                <a:rPr lang="en-US" altLang="en-US" sz="2400" b="1" dirty="0" err="1">
                  <a:solidFill>
                    <a:srgbClr val="FFFFFF"/>
                  </a:solidFill>
                  <a:latin typeface="Times New Roman" pitchFamily="18" charset="0"/>
                  <a:cs typeface="Times New Roman" pitchFamily="18" charset="0"/>
                </a:rPr>
                <a:t>ông</a:t>
              </a:r>
              <a:r>
                <a:rPr lang="en-US" altLang="en-US" sz="2400" b="1" dirty="0">
                  <a:solidFill>
                    <a:srgbClr val="FFFFFF"/>
                  </a:solidFill>
                  <a:latin typeface="Times New Roman" pitchFamily="18" charset="0"/>
                  <a:cs typeface="Times New Roman" pitchFamily="18" charset="0"/>
                </a:rPr>
                <a:t> </a:t>
              </a:r>
              <a:r>
                <a:rPr lang="en-US" altLang="en-US" sz="2400" b="1" dirty="0" err="1">
                  <a:solidFill>
                    <a:srgbClr val="FFFFFF"/>
                  </a:solidFill>
                  <a:latin typeface="Times New Roman" pitchFamily="18" charset="0"/>
                  <a:cs typeface="Times New Roman" pitchFamily="18" charset="0"/>
                </a:rPr>
                <a:t>sao</a:t>
              </a:r>
              <a:endParaRPr lang="en-US" altLang="en-US" sz="2400" b="1" dirty="0">
                <a:solidFill>
                  <a:srgbClr val="FFFFFF"/>
                </a:solidFill>
                <a:latin typeface="Times New Roman" pitchFamily="18" charset="0"/>
                <a:cs typeface="Times New Roman" pitchFamily="18" charset="0"/>
              </a:endParaRPr>
            </a:p>
          </p:txBody>
        </p:sp>
      </p:grpSp>
      <p:grpSp>
        <p:nvGrpSpPr>
          <p:cNvPr id="42" name="Group 41"/>
          <p:cNvGrpSpPr>
            <a:grpSpLocks/>
          </p:cNvGrpSpPr>
          <p:nvPr/>
        </p:nvGrpSpPr>
        <p:grpSpPr bwMode="auto">
          <a:xfrm>
            <a:off x="3635375" y="3886200"/>
            <a:ext cx="1546225" cy="1479550"/>
            <a:chOff x="821002" y="3341515"/>
            <a:chExt cx="1160198" cy="1109571"/>
          </a:xfrm>
        </p:grpSpPr>
        <p:pic>
          <p:nvPicPr>
            <p:cNvPr id="33813" name="Picture 42"/>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5"/>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4" name="TextBox 43"/>
            <p:cNvSpPr txBox="1">
              <a:spLocks noChangeArrowheads="1"/>
            </p:cNvSpPr>
            <p:nvPr/>
          </p:nvSpPr>
          <p:spPr bwMode="auto">
            <a:xfrm>
              <a:off x="821002" y="3714750"/>
              <a:ext cx="1021356" cy="692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B. Thổi </a:t>
              </a:r>
            </a:p>
            <a:p>
              <a:pPr algn="ctr" eaLnBrk="1" fontAlgn="base" hangingPunct="1">
                <a:spcBef>
                  <a:spcPct val="0"/>
                </a:spcBef>
                <a:spcAft>
                  <a:spcPct val="0"/>
                </a:spcAft>
                <a:buFontTx/>
                <a:buNone/>
              </a:pPr>
              <a:r>
                <a:rPr lang="en-US" altLang="en-US" sz="2700" b="1">
                  <a:solidFill>
                    <a:srgbClr val="FFFFFF"/>
                  </a:solidFill>
                  <a:latin typeface="Times New Roman" pitchFamily="18" charset="0"/>
                  <a:cs typeface="Times New Roman" pitchFamily="18" charset="0"/>
                </a:rPr>
                <a:t>kèn</a:t>
              </a:r>
            </a:p>
          </p:txBody>
        </p:sp>
      </p:grpSp>
      <p:pic>
        <p:nvPicPr>
          <p:cNvPr id="33798" name="Picture 6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0863" y="0"/>
            <a:ext cx="80867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TextBox 64"/>
          <p:cNvSpPr txBox="1">
            <a:spLocks noChangeArrowheads="1"/>
          </p:cNvSpPr>
          <p:nvPr/>
        </p:nvSpPr>
        <p:spPr bwMode="auto">
          <a:xfrm>
            <a:off x="1397000" y="962025"/>
            <a:ext cx="62722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0"/>
              </a:spcBef>
              <a:spcAft>
                <a:spcPct val="0"/>
              </a:spcAft>
              <a:buFontTx/>
              <a:buNone/>
            </a:pPr>
            <a:r>
              <a:rPr lang="en-US" altLang="en-US" b="1">
                <a:solidFill>
                  <a:srgbClr val="FFFFFF"/>
                </a:solidFill>
              </a:rPr>
              <a:t>Hoạt động nào thường diễn ra </a:t>
            </a:r>
          </a:p>
          <a:p>
            <a:pPr eaLnBrk="1" fontAlgn="base" hangingPunct="1">
              <a:spcBef>
                <a:spcPct val="0"/>
              </a:spcBef>
              <a:spcAft>
                <a:spcPct val="0"/>
              </a:spcAft>
              <a:buFontTx/>
              <a:buNone/>
            </a:pPr>
            <a:r>
              <a:rPr lang="en-US" altLang="en-US" b="1">
                <a:solidFill>
                  <a:srgbClr val="FFFFFF"/>
                </a:solidFill>
              </a:rPr>
              <a:t>vào ngày tết trung thu?</a:t>
            </a:r>
          </a:p>
        </p:txBody>
      </p:sp>
      <p:grpSp>
        <p:nvGrpSpPr>
          <p:cNvPr id="45" name="Group 44"/>
          <p:cNvGrpSpPr>
            <a:grpSpLocks/>
          </p:cNvGrpSpPr>
          <p:nvPr/>
        </p:nvGrpSpPr>
        <p:grpSpPr bwMode="auto">
          <a:xfrm>
            <a:off x="4876800" y="5294313"/>
            <a:ext cx="1517650" cy="1479550"/>
            <a:chOff x="842620" y="3355164"/>
            <a:chExt cx="1138580" cy="1109571"/>
          </a:xfrm>
        </p:grpSpPr>
        <p:pic>
          <p:nvPicPr>
            <p:cNvPr id="33811" name="Picture 45"/>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55164"/>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12" name="TextBox 46"/>
            <p:cNvSpPr txBox="1">
              <a:spLocks noChangeArrowheads="1"/>
            </p:cNvSpPr>
            <p:nvPr/>
          </p:nvSpPr>
          <p:spPr bwMode="auto">
            <a:xfrm>
              <a:off x="854726" y="3714750"/>
              <a:ext cx="953914" cy="62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C. Chọi </a:t>
              </a:r>
            </a:p>
            <a:p>
              <a:pPr algn="ctr" eaLnBrk="1" fontAlgn="base" hangingPunct="1">
                <a:spcBef>
                  <a:spcPct val="0"/>
                </a:spcBef>
                <a:spcAft>
                  <a:spcPct val="0"/>
                </a:spcAft>
                <a:buFontTx/>
                <a:buNone/>
              </a:pPr>
              <a:r>
                <a:rPr lang="en-US" altLang="en-US" sz="2400" b="1">
                  <a:solidFill>
                    <a:srgbClr val="FFFFFF"/>
                  </a:solidFill>
                  <a:latin typeface="Times New Roman" pitchFamily="18" charset="0"/>
                  <a:cs typeface="Times New Roman" pitchFamily="18" charset="0"/>
                </a:rPr>
                <a:t>trâu</a:t>
              </a:r>
            </a:p>
          </p:txBody>
        </p:sp>
      </p:grpSp>
      <p:grpSp>
        <p:nvGrpSpPr>
          <p:cNvPr id="33" name="Group 32"/>
          <p:cNvGrpSpPr>
            <a:grpSpLocks/>
          </p:cNvGrpSpPr>
          <p:nvPr/>
        </p:nvGrpSpPr>
        <p:grpSpPr bwMode="auto">
          <a:xfrm>
            <a:off x="1397000" y="5294313"/>
            <a:ext cx="1519238" cy="1479550"/>
            <a:chOff x="842620" y="3341516"/>
            <a:chExt cx="1138580" cy="1109571"/>
          </a:xfrm>
        </p:grpSpPr>
        <p:pic>
          <p:nvPicPr>
            <p:cNvPr id="33809" name="Picture 33"/>
            <p:cNvPicPr>
              <a:picLocks noChangeAspect="1"/>
            </p:cNvPicPr>
            <p:nvPr/>
          </p:nvPicPr>
          <p:blipFill>
            <a:blip r:embed="rId4">
              <a:extLst>
                <a:ext uri="{28A0092B-C50C-407E-A947-70E740481C1C}">
                  <a14:useLocalDpi xmlns:a14="http://schemas.microsoft.com/office/drawing/2010/main" val="0"/>
                </a:ext>
              </a:extLst>
            </a:blip>
            <a:srcRect l="16112" t="21481" r="25742" b="21852"/>
            <a:stretch>
              <a:fillRect/>
            </a:stretch>
          </p:blipFill>
          <p:spPr bwMode="auto">
            <a:xfrm>
              <a:off x="842620" y="3341516"/>
              <a:ext cx="1138580" cy="1109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34"/>
            <p:cNvSpPr txBox="1">
              <a:spLocks noChangeArrowheads="1"/>
            </p:cNvSpPr>
            <p:nvPr/>
          </p:nvSpPr>
          <p:spPr bwMode="auto">
            <a:xfrm>
              <a:off x="861656" y="3715341"/>
              <a:ext cx="939893" cy="622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457200" indent="-457200" algn="ctr" eaLnBrk="1" fontAlgn="base" hangingPunct="1">
                <a:spcBef>
                  <a:spcPct val="0"/>
                </a:spcBef>
                <a:spcAft>
                  <a:spcPct val="0"/>
                </a:spcAft>
                <a:buFontTx/>
                <a:buAutoNum type="alphaUcPeriod"/>
                <a:defRPr/>
              </a:pPr>
              <a:r>
                <a:rPr lang="en-US" altLang="en-US" sz="2400" b="1" dirty="0">
                  <a:solidFill>
                    <a:srgbClr val="FFFFFF"/>
                  </a:solidFill>
                  <a:latin typeface="Times New Roman" pitchFamily="18" charset="0"/>
                  <a:cs typeface="Times New Roman" pitchFamily="18" charset="0"/>
                </a:rPr>
                <a:t>Cấy </a:t>
              </a:r>
            </a:p>
            <a:p>
              <a:pPr algn="ctr" eaLnBrk="1" fontAlgn="base" hangingPunct="1">
                <a:spcBef>
                  <a:spcPct val="0"/>
                </a:spcBef>
                <a:spcAft>
                  <a:spcPct val="0"/>
                </a:spcAft>
                <a:defRPr/>
              </a:pPr>
              <a:r>
                <a:rPr lang="en-US" altLang="en-US" sz="2400" b="1" dirty="0">
                  <a:solidFill>
                    <a:srgbClr val="FFFFFF"/>
                  </a:solidFill>
                  <a:latin typeface="Times New Roman" pitchFamily="18" charset="0"/>
                  <a:cs typeface="Times New Roman" pitchFamily="18" charset="0"/>
                </a:rPr>
                <a:t>lúa </a:t>
              </a:r>
            </a:p>
          </p:txBody>
        </p:sp>
      </p:grpSp>
      <p:pic>
        <p:nvPicPr>
          <p:cNvPr id="33808" name="Picture 5" descr="C:\Users\ADMIN\Desktop\Tai nguyen thiet ke tro choi\Bảng gỗ\tro ve.png">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7075" y="6030913"/>
            <a:ext cx="2209800" cy="77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2625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childTnLst>
                          </p:cTn>
                        </p:par>
                        <p:par>
                          <p:cTn id="12" fill="hold" nodeType="afterGroup">
                            <p:stCondLst>
                              <p:cond delay="2550"/>
                            </p:stCondLst>
                            <p:childTnLst>
                              <p:par>
                                <p:cTn id="13" presetID="47"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1000"/>
                                        <p:tgtEl>
                                          <p:spTgt spid="33"/>
                                        </p:tgtEl>
                                      </p:cBhvr>
                                    </p:animEffect>
                                    <p:anim calcmode="lin" valueType="num">
                                      <p:cBhvr>
                                        <p:cTn id="16" dur="1000" fill="hold"/>
                                        <p:tgtEl>
                                          <p:spTgt spid="33"/>
                                        </p:tgtEl>
                                        <p:attrNameLst>
                                          <p:attrName>ppt_x</p:attrName>
                                        </p:attrNameLst>
                                      </p:cBhvr>
                                      <p:tavLst>
                                        <p:tav tm="0">
                                          <p:val>
                                            <p:strVal val="#ppt_x"/>
                                          </p:val>
                                        </p:tav>
                                        <p:tav tm="100000">
                                          <p:val>
                                            <p:strVal val="#ppt_x"/>
                                          </p:val>
                                        </p:tav>
                                      </p:tavLst>
                                    </p:anim>
                                    <p:anim calcmode="lin" valueType="num">
                                      <p:cBhvr>
                                        <p:cTn id="17" dur="1000" fill="hold"/>
                                        <p:tgtEl>
                                          <p:spTgt spid="33"/>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3550"/>
                            </p:stCondLst>
                            <p:childTnLst>
                              <p:par>
                                <p:cTn id="19" presetID="47" presetClass="entr" presetSubtype="0" fill="hold" nodeType="after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4550"/>
                            </p:stCondLst>
                            <p:childTnLst>
                              <p:par>
                                <p:cTn id="25" presetID="47" presetClass="entr" presetSubtype="0" fill="hold"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1000" fill="hold"/>
                                        <p:tgtEl>
                                          <p:spTgt spid="45"/>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550"/>
                            </p:stCondLst>
                            <p:childTnLst>
                              <p:par>
                                <p:cTn id="31" presetID="47" presetClass="entr" presetSubtype="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par>
                          <p:cTn id="36" fill="hold" nodeType="afterGroup">
                            <p:stCondLst>
                              <p:cond delay="6550"/>
                            </p:stCondLst>
                            <p:childTnLst>
                              <p:par>
                                <p:cTn id="37" presetID="10" presetClass="entr" presetSubtype="0" fill="hold"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29"/>
                    </p:tgtEl>
                  </p:cond>
                </p:stCondLst>
                <p:endSync evt="end" delay="0">
                  <p:rtn val="all"/>
                </p:endSync>
                <p:childTnLst>
                  <p:par>
                    <p:cTn id="41" fill="hold" nodeType="clickPar">
                      <p:stCondLst>
                        <p:cond delay="0"/>
                      </p:stCondLst>
                      <p:childTnLst>
                        <p:par>
                          <p:cTn id="42" fill="hold" nodeType="withGroup">
                            <p:stCondLst>
                              <p:cond delay="0"/>
                            </p:stCondLst>
                            <p:childTnLst>
                              <p:par>
                                <p:cTn id="43" presetID="44" presetClass="path" presetSubtype="0" accel="50000" decel="50000" fill="hold" nodeType="afterEffect">
                                  <p:stCondLst>
                                    <p:cond delay="0"/>
                                  </p:stCondLst>
                                  <p:childTnLst>
                                    <p:animMotion origin="layout" path="M -3.61111E-6 4.69136E-6 L -0.03264 -0.14723 C -0.03941 -0.18025 -0.04948 -0.19815 -0.06041 -0.19815 C -0.07222 -0.19815 -0.08211 -0.18025 -0.08871 -0.14723 L -0.121 4.69136E-6 " pathEditMode="relative" rAng="0" ptsTypes="FffFF">
                                      <p:cBhvr>
                                        <p:cTn id="44" dur="2000" fill="hold"/>
                                        <p:tgtEl>
                                          <p:spTgt spid="29"/>
                                        </p:tgtEl>
                                        <p:attrNameLst>
                                          <p:attrName>ppt_x</p:attrName>
                                          <p:attrName>ppt_y</p:attrName>
                                        </p:attrNameLst>
                                      </p:cBhvr>
                                      <p:rCtr x="-6059" y="-9907"/>
                                    </p:animMotion>
                                  </p:childTnLst>
                                </p:cTn>
                              </p:par>
                            </p:childTnLst>
                          </p:cTn>
                        </p:par>
                      </p:childTnLst>
                    </p:cTn>
                  </p:par>
                </p:childTnLst>
              </p:cTn>
              <p:nextCondLst>
                <p:cond evt="onClick" delay="0">
                  <p:tgtEl>
                    <p:spTgt spid="29"/>
                  </p:tgtEl>
                </p:cond>
              </p:nextCondLst>
            </p:seq>
            <p:seq concurrent="1" nextAc="seek">
              <p:cTn id="45" restart="whenNotActive" fill="hold" evtFilter="cancelBubble" nodeType="interactiveSeq">
                <p:stCondLst>
                  <p:cond evt="onClick" delay="0">
                    <p:tgtEl>
                      <p:spTgt spid="33"/>
                    </p:tgtEl>
                  </p:cond>
                </p:stCondLst>
                <p:endSync evt="end" delay="0">
                  <p:rtn val="all"/>
                </p:endSync>
                <p:childTnLst>
                  <p:par>
                    <p:cTn id="46" fill="hold" nodeType="clickPar">
                      <p:stCondLst>
                        <p:cond delay="0"/>
                      </p:stCondLst>
                      <p:childTnLst>
                        <p:par>
                          <p:cTn id="47" fill="hold" nodeType="withGroup">
                            <p:stCondLst>
                              <p:cond delay="0"/>
                            </p:stCondLst>
                            <p:childTnLst>
                              <p:par>
                                <p:cTn id="48" presetID="44" presetClass="path" presetSubtype="0" accel="50000" decel="50000" fill="hold" nodeType="clickEffect">
                                  <p:stCondLst>
                                    <p:cond delay="0"/>
                                  </p:stCondLst>
                                  <p:childTnLst>
                                    <p:animMotion origin="layout" path="M 3.7037E-7 3.7037E-7 L -0.03264 -0.14722 C -0.03935 -0.18025 -0.04954 -0.19815 -0.06042 -0.19815 C -0.07245 -0.19815 -0.08218 -0.18025 -0.08866 -0.14722 L -0.12107 3.7037E-7 " pathEditMode="relative" rAng="0" ptsTypes="AAAAA">
                                      <p:cBhvr>
                                        <p:cTn id="49" dur="2000" fill="hold"/>
                                        <p:tgtEl>
                                          <p:spTgt spid="33"/>
                                        </p:tgtEl>
                                        <p:attrNameLst>
                                          <p:attrName>ppt_x</p:attrName>
                                          <p:attrName>ppt_y</p:attrName>
                                        </p:attrNameLst>
                                      </p:cBhvr>
                                      <p:rCtr x="-6065" y="-9907"/>
                                    </p:animMotion>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4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44" presetClass="path" presetSubtype="0" accel="50000" decel="50000" fill="hold" nodeType="clickEffect">
                                  <p:stCondLst>
                                    <p:cond delay="0"/>
                                  </p:stCondLst>
                                  <p:childTnLst>
                                    <p:animMotion origin="layout" path="M -4.81481E-6 -2.71605E-6 L -0.03263 -0.14722 C -0.03935 -0.18024 -0.04953 -0.19815 -0.06041 -0.19815 C -0.07222 -0.19815 -0.08217 -0.18024 -0.08865 -0.14722 L -0.12106 -2.71605E-6 " pathEditMode="relative" rAng="0" ptsTypes="AAAAA">
                                      <p:cBhvr>
                                        <p:cTn id="54" dur="2000" fill="hold"/>
                                        <p:tgtEl>
                                          <p:spTgt spid="42"/>
                                        </p:tgtEl>
                                        <p:attrNameLst>
                                          <p:attrName>ppt_x</p:attrName>
                                          <p:attrName>ppt_y</p:attrName>
                                        </p:attrNameLst>
                                      </p:cBhvr>
                                      <p:rCtr x="-6065" y="-9907"/>
                                    </p:animMotion>
                                  </p:childTnLst>
                                </p:cTn>
                              </p:par>
                            </p:childTnLst>
                          </p:cTn>
                        </p:par>
                      </p:childTnLst>
                    </p:cTn>
                  </p:par>
                </p:childTnLst>
              </p:cTn>
              <p:nextCondLst>
                <p:cond evt="onClick" delay="0">
                  <p:tgtEl>
                    <p:spTgt spid="42"/>
                  </p:tgtEl>
                </p:cond>
              </p:nextCondLst>
            </p:seq>
            <p:seq concurrent="1" nextAc="seek">
              <p:cTn id="55" restart="whenNotActive" fill="hold" evtFilter="cancelBubble" nodeType="interactiveSeq">
                <p:stCondLst>
                  <p:cond evt="onClick" delay="0">
                    <p:tgtEl>
                      <p:spTgt spid="45"/>
                    </p:tgtEl>
                  </p:cond>
                </p:stCondLst>
                <p:endSync evt="end" delay="0">
                  <p:rtn val="all"/>
                </p:endSync>
                <p:childTnLst>
                  <p:par>
                    <p:cTn id="56" fill="hold" nodeType="clickPar">
                      <p:stCondLst>
                        <p:cond delay="indefinite"/>
                      </p:stCondLst>
                      <p:childTnLst>
                        <p:par>
                          <p:cTn id="57" fill="hold" nodeType="withGroup">
                            <p:stCondLst>
                              <p:cond delay="0"/>
                            </p:stCondLst>
                            <p:childTnLst>
                              <p:par>
                                <p:cTn id="58" presetID="44" presetClass="path" presetSubtype="0" accel="50000" decel="50000" fill="hold" nodeType="clickEffect">
                                  <p:stCondLst>
                                    <p:cond delay="0"/>
                                  </p:stCondLst>
                                  <p:childTnLst>
                                    <p:animMotion origin="layout" path="M -3.61111E-6 4.69136E-6 L -0.03264 -0.14723 C -0.03941 -0.18025 -0.04948 -0.19815 -0.06041 -0.19815 C -0.07222 -0.19815 -0.08211 -0.18025 -0.08871 -0.14723 L -0.121 4.69136E-6 " pathEditMode="relative" rAng="0" ptsTypes="FffFF">
                                      <p:cBhvr>
                                        <p:cTn id="59" dur="2000" fill="hold"/>
                                        <p:tgtEl>
                                          <p:spTgt spid="45"/>
                                        </p:tgtEl>
                                        <p:attrNameLst>
                                          <p:attrName>ppt_x</p:attrName>
                                          <p:attrName>ppt_y</p:attrName>
                                        </p:attrNameLst>
                                      </p:cBhvr>
                                      <p:rCtr x="-6059" y="-9907"/>
                                    </p:animMotion>
                                  </p:childTnLst>
                                </p:cTn>
                              </p:par>
                            </p:childTnLst>
                          </p:cTn>
                        </p:par>
                      </p:childTnLst>
                    </p:cTn>
                  </p:par>
                </p:childTnLst>
              </p:cTn>
              <p:nextCondLst>
                <p:cond evt="onClick" delay="0">
                  <p:tgtEl>
                    <p:spTgt spid="45"/>
                  </p:tgtEl>
                </p:cond>
              </p:nextCondLst>
            </p:seq>
          </p:childTnLst>
        </p:cTn>
      </p:par>
    </p:tnLst>
    <p:bldLst>
      <p:bldP spid="6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grpSp>
        <p:nvGrpSpPr>
          <p:cNvPr id="34818" name="Group 4"/>
          <p:cNvGrpSpPr>
            <a:grpSpLocks/>
          </p:cNvGrpSpPr>
          <p:nvPr/>
        </p:nvGrpSpPr>
        <p:grpSpPr bwMode="auto">
          <a:xfrm>
            <a:off x="0" y="0"/>
            <a:ext cx="9144000" cy="6948488"/>
            <a:chOff x="0" y="0"/>
            <a:chExt cx="5760" cy="4377"/>
          </a:xfrm>
        </p:grpSpPr>
        <p:pic>
          <p:nvPicPr>
            <p:cNvPr id="34821"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8"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Picture 11"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2"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4819" name="Rectangle 14"/>
          <p:cNvSpPr>
            <a:spLocks noChangeArrowheads="1"/>
          </p:cNvSpPr>
          <p:nvPr/>
        </p:nvSpPr>
        <p:spPr bwMode="auto">
          <a:xfrm>
            <a:off x="685800" y="7620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endParaRPr lang="en-US" altLang="en-US" sz="4400" b="1" dirty="0">
              <a:solidFill>
                <a:srgbClr val="C00000"/>
              </a:solidFill>
              <a:latin typeface="Times New Roman" pitchFamily="18" charset="0"/>
            </a:endParaRPr>
          </a:p>
        </p:txBody>
      </p:sp>
      <p:sp>
        <p:nvSpPr>
          <p:cNvPr id="34820" name="Text Box 20"/>
          <p:cNvSpPr txBox="1">
            <a:spLocks noChangeArrowheads="1"/>
          </p:cNvSpPr>
          <p:nvPr/>
        </p:nvSpPr>
        <p:spPr bwMode="auto">
          <a:xfrm>
            <a:off x="1143000" y="1684338"/>
            <a:ext cx="6705600"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b="1" dirty="0" smtClean="0">
              <a:solidFill>
                <a:srgbClr val="0000FF"/>
              </a:solidFill>
              <a:latin typeface="Times New Roman" pitchFamily="18" charset="0"/>
            </a:endParaRPr>
          </a:p>
          <a:p>
            <a:pPr algn="ctr" eaLnBrk="1" fontAlgn="base" hangingPunct="1">
              <a:spcBef>
                <a:spcPct val="50000"/>
              </a:spcBef>
              <a:spcAft>
                <a:spcPct val="0"/>
              </a:spcAft>
              <a:buFontTx/>
              <a:buNone/>
            </a:pPr>
            <a:r>
              <a:rPr lang="en-US" altLang="en-US" b="1" dirty="0" err="1" smtClean="0">
                <a:solidFill>
                  <a:srgbClr val="0000FF"/>
                </a:solidFill>
                <a:latin typeface="Times New Roman" pitchFamily="18" charset="0"/>
              </a:rPr>
              <a:t>Trò</a:t>
            </a:r>
            <a:r>
              <a:rPr lang="en-US" altLang="en-US" b="1" dirty="0" smtClean="0">
                <a:solidFill>
                  <a:srgbClr val="0000FF"/>
                </a:solidFill>
                <a:latin typeface="Times New Roman" pitchFamily="18" charset="0"/>
              </a:rPr>
              <a:t> </a:t>
            </a:r>
            <a:r>
              <a:rPr lang="en-US" altLang="en-US" b="1" dirty="0" err="1">
                <a:solidFill>
                  <a:srgbClr val="0000FF"/>
                </a:solidFill>
                <a:latin typeface="Times New Roman" pitchFamily="18" charset="0"/>
              </a:rPr>
              <a:t>chơi</a:t>
            </a:r>
            <a:r>
              <a:rPr lang="en-US" altLang="en-US" b="1" dirty="0">
                <a:solidFill>
                  <a:srgbClr val="0000FF"/>
                </a:solidFill>
                <a:latin typeface="Times New Roman" pitchFamily="18" charset="0"/>
              </a:rPr>
              <a:t>: </a:t>
            </a:r>
            <a:r>
              <a:rPr lang="en-US" altLang="en-US" b="1" dirty="0" err="1" smtClean="0">
                <a:solidFill>
                  <a:srgbClr val="0000FF"/>
                </a:solidFill>
                <a:latin typeface="Times New Roman" pitchFamily="18" charset="0"/>
              </a:rPr>
              <a:t>Bày</a:t>
            </a:r>
            <a:r>
              <a:rPr lang="en-US" altLang="en-US" b="1" dirty="0" smtClean="0">
                <a:solidFill>
                  <a:srgbClr val="0000FF"/>
                </a:solidFill>
                <a:latin typeface="Times New Roman" pitchFamily="18" charset="0"/>
              </a:rPr>
              <a:t> </a:t>
            </a:r>
            <a:r>
              <a:rPr lang="en-US" altLang="en-US" b="1" dirty="0" err="1" smtClean="0">
                <a:solidFill>
                  <a:srgbClr val="0000FF"/>
                </a:solidFill>
                <a:latin typeface="Times New Roman" pitchFamily="18" charset="0"/>
              </a:rPr>
              <a:t>mâm</a:t>
            </a:r>
            <a:r>
              <a:rPr lang="en-US" altLang="en-US" b="1" dirty="0" smtClean="0">
                <a:solidFill>
                  <a:srgbClr val="0000FF"/>
                </a:solidFill>
                <a:latin typeface="Times New Roman" pitchFamily="18" charset="0"/>
              </a:rPr>
              <a:t> </a:t>
            </a:r>
            <a:r>
              <a:rPr lang="en-US" altLang="en-US" b="1" dirty="0" err="1" smtClean="0">
                <a:solidFill>
                  <a:srgbClr val="0000FF"/>
                </a:solidFill>
                <a:latin typeface="Times New Roman" pitchFamily="18" charset="0"/>
              </a:rPr>
              <a:t>cỗ</a:t>
            </a:r>
            <a:r>
              <a:rPr lang="en-US" altLang="en-US" b="1" dirty="0" smtClean="0">
                <a:solidFill>
                  <a:srgbClr val="0000FF"/>
                </a:solidFill>
                <a:latin typeface="Times New Roman" pitchFamily="18" charset="0"/>
              </a:rPr>
              <a:t> </a:t>
            </a:r>
            <a:r>
              <a:rPr lang="en-US" altLang="en-US" b="1" dirty="0" err="1" smtClean="0">
                <a:solidFill>
                  <a:srgbClr val="0000FF"/>
                </a:solidFill>
                <a:latin typeface="Times New Roman" pitchFamily="18" charset="0"/>
              </a:rPr>
              <a:t>trung</a:t>
            </a:r>
            <a:r>
              <a:rPr lang="en-US" altLang="en-US" b="1" dirty="0" smtClean="0">
                <a:solidFill>
                  <a:srgbClr val="0000FF"/>
                </a:solidFill>
                <a:latin typeface="Times New Roman" pitchFamily="18" charset="0"/>
              </a:rPr>
              <a:t> </a:t>
            </a:r>
            <a:r>
              <a:rPr lang="en-US" altLang="en-US" b="1" dirty="0" err="1" smtClean="0">
                <a:solidFill>
                  <a:srgbClr val="0000FF"/>
                </a:solidFill>
                <a:latin typeface="Times New Roman" pitchFamily="18" charset="0"/>
              </a:rPr>
              <a:t>thu</a:t>
            </a:r>
            <a:endParaRPr lang="en-US" altLang="en-US" b="1" dirty="0">
              <a:solidFill>
                <a:srgbClr val="0000FF"/>
              </a:solidFill>
              <a:latin typeface="Times New Roman" pitchFamily="18" charset="0"/>
            </a:endParaRPr>
          </a:p>
          <a:p>
            <a:pPr eaLnBrk="1" fontAlgn="base" hangingPunct="1">
              <a:spcBef>
                <a:spcPct val="50000"/>
              </a:spcBef>
              <a:spcAft>
                <a:spcPct val="0"/>
              </a:spcAft>
              <a:buFontTx/>
              <a:buNone/>
            </a:pPr>
            <a:r>
              <a:rPr lang="en-US" altLang="en-US" sz="2800" dirty="0" err="1" smtClean="0">
                <a:solidFill>
                  <a:srgbClr val="0000FF"/>
                </a:solidFill>
                <a:latin typeface="Times New Roman" pitchFamily="18" charset="0"/>
              </a:rPr>
              <a:t>Cách</a:t>
            </a:r>
            <a:r>
              <a:rPr lang="en-US" altLang="en-US" sz="2800" dirty="0" smtClean="0">
                <a:solidFill>
                  <a:srgbClr val="0000FF"/>
                </a:solidFill>
                <a:latin typeface="Times New Roman" pitchFamily="18" charset="0"/>
              </a:rPr>
              <a:t> </a:t>
            </a:r>
            <a:r>
              <a:rPr lang="en-US" altLang="en-US" sz="2800" dirty="0" err="1">
                <a:solidFill>
                  <a:srgbClr val="0000FF"/>
                </a:solidFill>
                <a:latin typeface="Times New Roman" pitchFamily="18" charset="0"/>
              </a:rPr>
              <a:t>chơi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Các</a:t>
            </a:r>
            <a:r>
              <a:rPr lang="en-US" altLang="en-US" sz="2800" dirty="0">
                <a:solidFill>
                  <a:srgbClr val="0000FF"/>
                </a:solidFill>
                <a:latin typeface="Times New Roman" pitchFamily="18" charset="0"/>
              </a:rPr>
              <a:t> con chia </a:t>
            </a:r>
            <a:r>
              <a:rPr lang="en-US" altLang="en-US" sz="2800" dirty="0" err="1">
                <a:solidFill>
                  <a:srgbClr val="0000FF"/>
                </a:solidFill>
                <a:latin typeface="Times New Roman" pitchFamily="18" charset="0"/>
              </a:rPr>
              <a:t>thành</a:t>
            </a:r>
            <a:r>
              <a:rPr lang="en-US" altLang="en-US" sz="2800" dirty="0">
                <a:solidFill>
                  <a:srgbClr val="0000FF"/>
                </a:solidFill>
                <a:latin typeface="Times New Roman" pitchFamily="18" charset="0"/>
              </a:rPr>
              <a:t> 2 </a:t>
            </a:r>
            <a:r>
              <a:rPr lang="en-US" altLang="en-US" sz="2800" dirty="0" err="1">
                <a:solidFill>
                  <a:srgbClr val="0000FF"/>
                </a:solidFill>
                <a:latin typeface="Times New Roman" pitchFamily="18" charset="0"/>
              </a:rPr>
              <a:t>đội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Trong</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thời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gian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một</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bản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nhạc</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các</a:t>
            </a:r>
            <a:r>
              <a:rPr lang="en-US" altLang="en-US" sz="2800" dirty="0">
                <a:solidFill>
                  <a:srgbClr val="0000FF"/>
                </a:solidFill>
                <a:latin typeface="Times New Roman" pitchFamily="18" charset="0"/>
              </a:rPr>
              <a:t> </a:t>
            </a:r>
            <a:r>
              <a:rPr lang="en-US" altLang="en-US" sz="2800" dirty="0" smtClean="0">
                <a:solidFill>
                  <a:srgbClr val="0000FF"/>
                </a:solidFill>
                <a:latin typeface="Times New Roman" pitchFamily="18" charset="0"/>
              </a:rPr>
              <a:t>con </a:t>
            </a:r>
            <a:r>
              <a:rPr lang="en-US" altLang="en-US" sz="2800" dirty="0" err="1" smtClean="0">
                <a:solidFill>
                  <a:srgbClr val="0000FF"/>
                </a:solidFill>
                <a:latin typeface="Times New Roman" pitchFamily="18" charset="0"/>
              </a:rPr>
              <a:t>đi</a:t>
            </a:r>
            <a:r>
              <a:rPr lang="en-US" altLang="en-US" sz="2800" dirty="0" smtClean="0">
                <a:solidFill>
                  <a:srgbClr val="0000FF"/>
                </a:solidFill>
                <a:latin typeface="Times New Roman" pitchFamily="18" charset="0"/>
              </a:rPr>
              <a:t> qua </a:t>
            </a:r>
            <a:r>
              <a:rPr lang="en-US" altLang="en-US" sz="2800" dirty="0" err="1" smtClean="0">
                <a:solidFill>
                  <a:srgbClr val="0000FF"/>
                </a:solidFill>
                <a:latin typeface="Times New Roman" pitchFamily="18" charset="0"/>
              </a:rPr>
              <a:t>cầu</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mang</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về</a:t>
            </a:r>
            <a:r>
              <a:rPr lang="en-US" altLang="en-US" sz="2800" dirty="0" smtClean="0">
                <a:solidFill>
                  <a:srgbClr val="0000FF"/>
                </a:solidFill>
                <a:latin typeface="Times New Roman" pitchFamily="18" charset="0"/>
              </a:rPr>
              <a:t> 1 </a:t>
            </a:r>
            <a:r>
              <a:rPr lang="en-US" altLang="en-US" sz="2800" dirty="0" err="1" smtClean="0">
                <a:solidFill>
                  <a:srgbClr val="0000FF"/>
                </a:solidFill>
                <a:latin typeface="Times New Roman" pitchFamily="18" charset="0"/>
              </a:rPr>
              <a:t>loại</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quả</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và</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xếp</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thành</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mâm</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mũ</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quả</a:t>
            </a:r>
            <a:r>
              <a:rPr lang="en-US" altLang="en-US" sz="2800" dirty="0" smtClean="0">
                <a:solidFill>
                  <a:srgbClr val="0000FF"/>
                </a:solidFill>
                <a:latin typeface="Times New Roman" pitchFamily="18" charset="0"/>
              </a:rPr>
              <a:t>. </a:t>
            </a:r>
            <a:r>
              <a:rPr lang="en-US" altLang="en-US" sz="2800" dirty="0" err="1">
                <a:solidFill>
                  <a:srgbClr val="0000FF"/>
                </a:solidFill>
                <a:latin typeface="Times New Roman" pitchFamily="18" charset="0"/>
              </a:rPr>
              <a:t>Đội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nào</a:t>
            </a:r>
            <a:r>
              <a:rPr lang="en-US" altLang="en-US" sz="2800" dirty="0">
                <a:solidFill>
                  <a:srgbClr val="0000FF"/>
                </a:solidFill>
                <a:latin typeface="Times New Roman" pitchFamily="18" charset="0"/>
              </a:rPr>
              <a:t> </a:t>
            </a:r>
            <a:r>
              <a:rPr lang="en-US" altLang="en-US" sz="2800" dirty="0" err="1" smtClean="0">
                <a:solidFill>
                  <a:srgbClr val="0000FF"/>
                </a:solidFill>
                <a:latin typeface="Times New Roman" pitchFamily="18" charset="0"/>
              </a:rPr>
              <a:t>mang</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được</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quả</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và</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xếp</a:t>
            </a:r>
            <a:r>
              <a:rPr lang="en-US" altLang="en-US" sz="2800" dirty="0" smtClean="0">
                <a:solidFill>
                  <a:srgbClr val="0000FF"/>
                </a:solidFill>
                <a:latin typeface="Times New Roman" pitchFamily="18" charset="0"/>
              </a:rPr>
              <a:t> </a:t>
            </a:r>
            <a:r>
              <a:rPr lang="en-US" altLang="en-US" sz="2800" dirty="0" err="1" smtClean="0">
                <a:solidFill>
                  <a:srgbClr val="0000FF"/>
                </a:solidFill>
                <a:latin typeface="Times New Roman" pitchFamily="18" charset="0"/>
              </a:rPr>
              <a:t>đẹp</a:t>
            </a:r>
            <a:r>
              <a:rPr lang="en-US" altLang="en-US" sz="2800" dirty="0" smtClean="0">
                <a:solidFill>
                  <a:srgbClr val="0000FF"/>
                </a:solidFill>
                <a:latin typeface="Times New Roman" pitchFamily="18" charset="0"/>
              </a:rPr>
              <a:t>  </a:t>
            </a:r>
            <a:r>
              <a:rPr lang="en-US" altLang="en-US" sz="2800" dirty="0" err="1">
                <a:solidFill>
                  <a:srgbClr val="0000FF"/>
                </a:solidFill>
                <a:latin typeface="Times New Roman" pitchFamily="18" charset="0"/>
              </a:rPr>
              <a:t>thì</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đội</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đó</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sẽ</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dành</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chiến</a:t>
            </a:r>
            <a:r>
              <a:rPr lang="en-US" altLang="en-US" sz="2800" dirty="0">
                <a:solidFill>
                  <a:srgbClr val="0000FF"/>
                </a:solidFill>
                <a:latin typeface="Times New Roman" pitchFamily="18" charset="0"/>
              </a:rPr>
              <a:t> </a:t>
            </a:r>
            <a:r>
              <a:rPr lang="en-US" altLang="en-US" sz="2800" dirty="0" err="1">
                <a:solidFill>
                  <a:srgbClr val="0000FF"/>
                </a:solidFill>
                <a:latin typeface="Times New Roman" pitchFamily="18" charset="0"/>
              </a:rPr>
              <a:t>thắng</a:t>
            </a:r>
            <a:r>
              <a:rPr lang="en-US" altLang="en-US" dirty="0" smtClean="0">
                <a:solidFill>
                  <a:srgbClr val="0000FF"/>
                </a:solidFill>
                <a:latin typeface="Times New Roman" pitchFamily="18" charset="0"/>
              </a:rPr>
              <a:t>.</a:t>
            </a:r>
          </a:p>
          <a:p>
            <a:pPr eaLnBrk="1" fontAlgn="base" hangingPunct="1">
              <a:spcBef>
                <a:spcPct val="50000"/>
              </a:spcBef>
              <a:spcAft>
                <a:spcPct val="0"/>
              </a:spcAft>
              <a:buFontTx/>
              <a:buNone/>
            </a:pPr>
            <a:endParaRPr lang="en-US" altLang="en-US" dirty="0">
              <a:solidFill>
                <a:srgbClr val="0000FF"/>
              </a:solidFill>
              <a:latin typeface="Times New Roman" pitchFamily="18" charset="0"/>
            </a:endParaRPr>
          </a:p>
          <a:p>
            <a:pPr eaLnBrk="1" fontAlgn="base" hangingPunct="1">
              <a:spcBef>
                <a:spcPct val="50000"/>
              </a:spcBef>
              <a:spcAft>
                <a:spcPct val="0"/>
              </a:spcAft>
              <a:buFontTx/>
              <a:buNone/>
            </a:pPr>
            <a:endParaRPr lang="en-US" altLang="en-US" dirty="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3751474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33"/>
            </a:gs>
            <a:gs pos="100000">
              <a:srgbClr val="FFFF66"/>
            </a:gs>
          </a:gsLst>
          <a:lin ang="5400000" scaled="1"/>
        </a:gradFill>
        <a:effectLst/>
      </p:bgPr>
    </p:bg>
    <p:spTree>
      <p:nvGrpSpPr>
        <p:cNvPr id="1" name=""/>
        <p:cNvGrpSpPr/>
        <p:nvPr/>
      </p:nvGrpSpPr>
      <p:grpSpPr>
        <a:xfrm>
          <a:off x="0" y="0"/>
          <a:ext cx="0" cy="0"/>
          <a:chOff x="0" y="0"/>
          <a:chExt cx="0" cy="0"/>
        </a:xfrm>
      </p:grpSpPr>
      <p:pic>
        <p:nvPicPr>
          <p:cNvPr id="35842" name="Picture 2" descr="J0124039"/>
          <p:cNvPicPr>
            <a:picLocks noChangeAspect="1" noChangeArrowheads="1"/>
          </p:cNvPicPr>
          <p:nvPr>
            <p:custDataLst>
              <p:tags r:id="rId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7513637" y="-122237"/>
            <a:ext cx="150812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3" descr="UYG"/>
          <p:cNvPicPr>
            <a:picLocks noChangeAspect="1" noChangeArrowheads="1"/>
          </p:cNvPicPr>
          <p:nvPr>
            <p:custDataLst>
              <p:tags r:id="rId3"/>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a:off x="7143750" y="5026025"/>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4" descr="J0124039"/>
          <p:cNvPicPr>
            <a:picLocks noChangeAspect="1" noChangeArrowheads="1"/>
          </p:cNvPicPr>
          <p:nvPr>
            <p:custDataLst>
              <p:tags r:id="rId4"/>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rot="5400000">
            <a:off x="356394" y="5118894"/>
            <a:ext cx="15732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5" descr="UYG"/>
          <p:cNvPicPr>
            <a:picLocks noChangeAspect="1" noChangeArrowheads="1"/>
          </p:cNvPicPr>
          <p:nvPr>
            <p:custDataLst>
              <p:tags r:id="rId5"/>
            </p:custDataLst>
          </p:nvPr>
        </p:nvPicPr>
        <p:blipFill>
          <a:blip r:embed="rId17" cstate="print">
            <a:extLst>
              <a:ext uri="{28A0092B-C50C-407E-A947-70E740481C1C}">
                <a14:useLocalDpi xmlns:a14="http://schemas.microsoft.com/office/drawing/2010/main" val="0"/>
              </a:ext>
            </a:extLst>
          </a:blip>
          <a:srcRect/>
          <a:stretch>
            <a:fillRect/>
          </a:stretch>
        </p:blipFill>
        <p:spPr bwMode="auto">
          <a:xfrm rot="10800000">
            <a:off x="0" y="0"/>
            <a:ext cx="20002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sun14[1]"/>
          <p:cNvPicPr>
            <a:picLocks noChangeAspect="1" noChangeArrowheads="1" noCrop="1"/>
          </p:cNvPicPr>
          <p:nvPr>
            <p:custDataLst>
              <p:tags r:id="rId6"/>
            </p:custDataLst>
          </p:nvPr>
        </p:nvPicPr>
        <p:blipFill>
          <a:blip r:embed="rId18">
            <a:lum bright="-6000"/>
            <a:extLst>
              <a:ext uri="{28A0092B-C50C-407E-A947-70E740481C1C}">
                <a14:useLocalDpi xmlns:a14="http://schemas.microsoft.com/office/drawing/2010/main" val="0"/>
              </a:ext>
            </a:extLst>
          </a:blip>
          <a:srcRect/>
          <a:stretch>
            <a:fillRect/>
          </a:stretch>
        </p:blipFill>
        <p:spPr bwMode="auto">
          <a:xfrm>
            <a:off x="-685800" y="5410200"/>
            <a:ext cx="1295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Line 7"/>
          <p:cNvSpPr>
            <a:spLocks noChangeShapeType="1"/>
          </p:cNvSpPr>
          <p:nvPr/>
        </p:nvSpPr>
        <p:spPr bwMode="auto">
          <a:xfrm>
            <a:off x="0" y="4572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0" name="Line 8"/>
          <p:cNvSpPr>
            <a:spLocks noChangeShapeType="1"/>
          </p:cNvSpPr>
          <p:nvPr/>
        </p:nvSpPr>
        <p:spPr bwMode="auto">
          <a:xfrm>
            <a:off x="1371600" y="1676400"/>
            <a:ext cx="685800" cy="533400"/>
          </a:xfrm>
          <a:prstGeom prst="line">
            <a:avLst/>
          </a:prstGeom>
          <a:noFill/>
          <a:ln w="952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1" name="Line 9"/>
          <p:cNvSpPr>
            <a:spLocks noChangeShapeType="1"/>
          </p:cNvSpPr>
          <p:nvPr/>
        </p:nvSpPr>
        <p:spPr bwMode="auto">
          <a:xfrm flipV="1">
            <a:off x="0" y="1447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2" name="Line 10"/>
          <p:cNvSpPr>
            <a:spLocks noChangeShapeType="1"/>
          </p:cNvSpPr>
          <p:nvPr/>
        </p:nvSpPr>
        <p:spPr bwMode="auto">
          <a:xfrm flipV="1">
            <a:off x="1295400" y="304800"/>
            <a:ext cx="685800" cy="609600"/>
          </a:xfrm>
          <a:prstGeom prst="line">
            <a:avLst/>
          </a:prstGeom>
          <a:noFill/>
          <a:ln w="9525">
            <a:solidFill>
              <a:srgbClr val="00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3" name="Line 11"/>
          <p:cNvSpPr>
            <a:spLocks noChangeShapeType="1"/>
          </p:cNvSpPr>
          <p:nvPr/>
        </p:nvSpPr>
        <p:spPr bwMode="auto">
          <a:xfrm>
            <a:off x="16002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4" name="Line 12"/>
          <p:cNvSpPr>
            <a:spLocks noChangeShapeType="1"/>
          </p:cNvSpPr>
          <p:nvPr/>
        </p:nvSpPr>
        <p:spPr bwMode="auto">
          <a:xfrm>
            <a:off x="1524000" y="1219200"/>
            <a:ext cx="838200"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5" name="Line 13"/>
          <p:cNvSpPr>
            <a:spLocks noChangeShapeType="1"/>
          </p:cNvSpPr>
          <p:nvPr/>
        </p:nvSpPr>
        <p:spPr bwMode="auto">
          <a:xfrm>
            <a:off x="2047875" y="4046538"/>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3086" name="Line 14"/>
          <p:cNvSpPr>
            <a:spLocks noChangeShapeType="1"/>
          </p:cNvSpPr>
          <p:nvPr/>
        </p:nvSpPr>
        <p:spPr bwMode="auto">
          <a:xfrm>
            <a:off x="2057400" y="2362200"/>
            <a:ext cx="0" cy="76200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pic>
        <p:nvPicPr>
          <p:cNvPr id="35855" name="Picture 15" descr="n3"/>
          <p:cNvPicPr>
            <a:picLocks noChangeAspect="1" noChangeArrowheads="1"/>
          </p:cNvPicPr>
          <p:nvPr>
            <p:custDataLst>
              <p:tags r:id="rId7"/>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42863" y="2857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6" name="Picture 16" descr="n3"/>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flipV="1">
            <a:off x="101600" y="6715125"/>
            <a:ext cx="90424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7" name="Picture 17" descr="n3"/>
          <p:cNvPicPr>
            <a:picLocks noChangeAspect="1" noChangeArrowheads="1"/>
          </p:cNvPicPr>
          <p:nvPr>
            <p:custDataLst>
              <p:tags r:id="rId9"/>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3332163"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8" name="Picture 18" descr="n3"/>
          <p:cNvPicPr>
            <a:picLocks noChangeAspect="1" noChangeArrowheads="1"/>
          </p:cNvPicPr>
          <p:nvPr>
            <p:custDataLst>
              <p:tags r:id="rId10"/>
            </p:custDataLst>
          </p:nvPr>
        </p:nvPicPr>
        <p:blipFill>
          <a:blip r:embed="rId19">
            <a:extLst>
              <a:ext uri="{28A0092B-C50C-407E-A947-70E740481C1C}">
                <a14:useLocalDpi xmlns:a14="http://schemas.microsoft.com/office/drawing/2010/main" val="0"/>
              </a:ext>
            </a:extLst>
          </a:blip>
          <a:srcRect/>
          <a:stretch>
            <a:fillRect/>
          </a:stretch>
        </p:blipFill>
        <p:spPr bwMode="auto">
          <a:xfrm rot="5400000" flipH="1" flipV="1">
            <a:off x="5651500" y="3379788"/>
            <a:ext cx="6848475" cy="1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59" name="Picture 31" descr="white_W"/>
          <p:cNvPicPr>
            <a:picLocks noChangeAspect="1" noChangeArrowheads="1" noCrop="1"/>
          </p:cNvPicPr>
          <p:nvPr>
            <p:custDataLst>
              <p:tags r:id="rId11"/>
            </p:custDataLst>
          </p:nvPr>
        </p:nvPicPr>
        <p:blipFill>
          <a:blip r:embed="rId20">
            <a:extLst>
              <a:ext uri="{28A0092B-C50C-407E-A947-70E740481C1C}">
                <a14:useLocalDpi xmlns:a14="http://schemas.microsoft.com/office/drawing/2010/main" val="0"/>
              </a:ext>
            </a:extLst>
          </a:blip>
          <a:srcRect/>
          <a:stretch>
            <a:fillRect/>
          </a:stretch>
        </p:blipFill>
        <p:spPr bwMode="auto">
          <a:xfrm>
            <a:off x="4419600" y="6019800"/>
            <a:ext cx="6096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0" name="Text Box 32"/>
          <p:cNvSpPr txBox="1">
            <a:spLocks noChangeArrowheads="1"/>
          </p:cNvSpPr>
          <p:nvPr/>
        </p:nvSpPr>
        <p:spPr bwMode="auto">
          <a:xfrm>
            <a:off x="2743200" y="6096000"/>
            <a:ext cx="5105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000">
              <a:solidFill>
                <a:srgbClr val="FF0000"/>
              </a:solidFill>
              <a:latin typeface=".VnArial NarrowH" pitchFamily="34" charset="0"/>
            </a:endParaRPr>
          </a:p>
        </p:txBody>
      </p:sp>
      <p:pic>
        <p:nvPicPr>
          <p:cNvPr id="35861" name="Picture 33" descr="xsgs_9002"/>
          <p:cNvPicPr>
            <a:picLocks noChangeAspect="1" noChangeArrowheads="1" noCrop="1"/>
          </p:cNvPicPr>
          <p:nvPr>
            <p:custDataLst>
              <p:tags r:id="rId12"/>
            </p:custDataLst>
          </p:nvPr>
        </p:nvPicPr>
        <p:blipFill>
          <a:blip r:embed="rId21">
            <a:extLst>
              <a:ext uri="{28A0092B-C50C-407E-A947-70E740481C1C}">
                <a14:useLocalDpi xmlns:a14="http://schemas.microsoft.com/office/drawing/2010/main" val="0"/>
              </a:ext>
            </a:extLst>
          </a:blip>
          <a:srcRect/>
          <a:stretch>
            <a:fillRect/>
          </a:stretch>
        </p:blipFill>
        <p:spPr bwMode="auto">
          <a:xfrm>
            <a:off x="304800" y="1905000"/>
            <a:ext cx="809625"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62" name="Text Box 39"/>
          <p:cNvSpPr txBox="1">
            <a:spLocks noChangeArrowheads="1"/>
          </p:cNvSpPr>
          <p:nvPr/>
        </p:nvSpPr>
        <p:spPr bwMode="auto">
          <a:xfrm>
            <a:off x="1181100" y="1676400"/>
            <a:ext cx="7696200" cy="230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3600" b="1" i="1">
                <a:solidFill>
                  <a:srgbClr val="FF3300"/>
                </a:solidFill>
                <a:latin typeface="Times New Roman" pitchFamily="18" charset="0"/>
              </a:rPr>
              <a:t>Hoạt động khám phá của các bé đến đây là kết thúc rồi, chúc các bé chăm ngoan học giỏi. Xin cảm ơn quý vị, các cô giáo đã theo dõi bài giảng.</a:t>
            </a:r>
          </a:p>
        </p:txBody>
      </p:sp>
    </p:spTree>
    <p:custDataLst>
      <p:tags r:id="rId1"/>
    </p:custDataLst>
    <p:extLst>
      <p:ext uri="{BB962C8B-B14F-4D97-AF65-F5344CB8AC3E}">
        <p14:creationId xmlns:p14="http://schemas.microsoft.com/office/powerpoint/2010/main" val="916189220"/>
      </p:ext>
    </p:extLst>
  </p:cSld>
  <p:clrMapOvr>
    <a:masterClrMapping/>
  </p:clrMapOvr>
  <p:transition>
    <p:wheel spokes="3"/>
    <p:sndAc>
      <p:stSnd>
        <p:snd r:embed="rId15"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0.0125 0.08185 L 0.10417 -0.66589 " pathEditMode="relative" rAng="0" ptsTypes="AA">
                                      <p:cBhvr>
                                        <p:cTn id="6" dur="5000" fill="hold"/>
                                        <p:tgtEl>
                                          <p:spTgt spid="3078"/>
                                        </p:tgtEl>
                                        <p:attrNameLst>
                                          <p:attrName>ppt_x</p:attrName>
                                          <p:attrName>ppt_y</p:attrName>
                                        </p:attrNameLst>
                                      </p:cBhvr>
                                      <p:rCtr x="5833" y="-37387"/>
                                    </p:animMotion>
                                  </p:childTnLst>
                                </p:cTn>
                              </p:par>
                              <p:par>
                                <p:cTn id="7" presetID="21" presetClass="entr" presetSubtype="4" repeatCount="indefinite" fill="hold" grpId="0" nodeType="withEffect">
                                  <p:stCondLst>
                                    <p:cond delay="0"/>
                                  </p:stCondLst>
                                  <p:childTnLst>
                                    <p:set>
                                      <p:cBhvr>
                                        <p:cTn id="8" dur="1" fill="hold">
                                          <p:stCondLst>
                                            <p:cond delay="0"/>
                                          </p:stCondLst>
                                        </p:cTn>
                                        <p:tgtEl>
                                          <p:spTgt spid="3079"/>
                                        </p:tgtEl>
                                        <p:attrNameLst>
                                          <p:attrName>style.visibility</p:attrName>
                                        </p:attrNameLst>
                                      </p:cBhvr>
                                      <p:to>
                                        <p:strVal val="visible"/>
                                      </p:to>
                                    </p:set>
                                    <p:animEffect transition="in" filter="wheel(4)">
                                      <p:cBhvr>
                                        <p:cTn id="9" dur="2000"/>
                                        <p:tgtEl>
                                          <p:spTgt spid="3079"/>
                                        </p:tgtEl>
                                      </p:cBhvr>
                                    </p:animEffect>
                                  </p:childTnLst>
                                </p:cTn>
                              </p:par>
                              <p:par>
                                <p:cTn id="10" presetID="21" presetClass="entr" presetSubtype="4" repeatCount="indefinite" fill="hold" grpId="0" nodeType="withEffect">
                                  <p:stCondLst>
                                    <p:cond delay="0"/>
                                  </p:stCondLst>
                                  <p:childTnLst>
                                    <p:set>
                                      <p:cBhvr>
                                        <p:cTn id="11" dur="1" fill="hold">
                                          <p:stCondLst>
                                            <p:cond delay="0"/>
                                          </p:stCondLst>
                                        </p:cTn>
                                        <p:tgtEl>
                                          <p:spTgt spid="3080"/>
                                        </p:tgtEl>
                                        <p:attrNameLst>
                                          <p:attrName>style.visibility</p:attrName>
                                        </p:attrNameLst>
                                      </p:cBhvr>
                                      <p:to>
                                        <p:strVal val="visible"/>
                                      </p:to>
                                    </p:set>
                                    <p:animEffect transition="in" filter="wheel(4)">
                                      <p:cBhvr>
                                        <p:cTn id="12" dur="2000"/>
                                        <p:tgtEl>
                                          <p:spTgt spid="3080"/>
                                        </p:tgtEl>
                                      </p:cBhvr>
                                    </p:animEffect>
                                  </p:childTnLst>
                                </p:cTn>
                              </p:par>
                              <p:par>
                                <p:cTn id="13" presetID="21" presetClass="entr" presetSubtype="4" repeatCount="indefinite" fill="hold" grpId="0" nodeType="withEffect">
                                  <p:stCondLst>
                                    <p:cond delay="0"/>
                                  </p:stCondLst>
                                  <p:childTnLst>
                                    <p:set>
                                      <p:cBhvr>
                                        <p:cTn id="14" dur="1" fill="hold">
                                          <p:stCondLst>
                                            <p:cond delay="0"/>
                                          </p:stCondLst>
                                        </p:cTn>
                                        <p:tgtEl>
                                          <p:spTgt spid="3081"/>
                                        </p:tgtEl>
                                        <p:attrNameLst>
                                          <p:attrName>style.visibility</p:attrName>
                                        </p:attrNameLst>
                                      </p:cBhvr>
                                      <p:to>
                                        <p:strVal val="visible"/>
                                      </p:to>
                                    </p:set>
                                    <p:animEffect transition="in" filter="wheel(4)">
                                      <p:cBhvr>
                                        <p:cTn id="15" dur="2000"/>
                                        <p:tgtEl>
                                          <p:spTgt spid="3081"/>
                                        </p:tgtEl>
                                      </p:cBhvr>
                                    </p:animEffect>
                                  </p:childTnLst>
                                </p:cTn>
                              </p:par>
                              <p:par>
                                <p:cTn id="16" presetID="21" presetClass="entr" presetSubtype="4" repeatCount="indefinite" fill="hold" grpId="0"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wheel(4)">
                                      <p:cBhvr>
                                        <p:cTn id="18" dur="2000"/>
                                        <p:tgtEl>
                                          <p:spTgt spid="3082"/>
                                        </p:tgtEl>
                                      </p:cBhvr>
                                    </p:animEffect>
                                  </p:childTnLst>
                                </p:cTn>
                              </p:par>
                            </p:childTnLst>
                          </p:cTn>
                        </p:par>
                        <p:par>
                          <p:cTn id="19" fill="hold" nodeType="afterGroup">
                            <p:stCondLst>
                              <p:cond delay="5000"/>
                            </p:stCondLst>
                            <p:childTnLst>
                              <p:par>
                                <p:cTn id="20" presetID="21" presetClass="entr" presetSubtype="4" repeatCount="indefinite" fill="hold" grpId="0" nodeType="afterEffect">
                                  <p:stCondLst>
                                    <p:cond delay="0"/>
                                  </p:stCondLst>
                                  <p:childTnLst>
                                    <p:set>
                                      <p:cBhvr>
                                        <p:cTn id="21" dur="1" fill="hold">
                                          <p:stCondLst>
                                            <p:cond delay="0"/>
                                          </p:stCondLst>
                                        </p:cTn>
                                        <p:tgtEl>
                                          <p:spTgt spid="3083"/>
                                        </p:tgtEl>
                                        <p:attrNameLst>
                                          <p:attrName>style.visibility</p:attrName>
                                        </p:attrNameLst>
                                      </p:cBhvr>
                                      <p:to>
                                        <p:strVal val="visible"/>
                                      </p:to>
                                    </p:set>
                                    <p:animEffect transition="in" filter="wheel(4)">
                                      <p:cBhvr>
                                        <p:cTn id="22" dur="2000"/>
                                        <p:tgtEl>
                                          <p:spTgt spid="3083"/>
                                        </p:tgtEl>
                                      </p:cBhvr>
                                    </p:animEffect>
                                  </p:childTnLst>
                                </p:cTn>
                              </p:par>
                            </p:childTnLst>
                          </p:cTn>
                        </p:par>
                        <p:par>
                          <p:cTn id="23" fill="hold" nodeType="afterGroup">
                            <p:stCondLst>
                              <p:cond delay="7000"/>
                            </p:stCondLst>
                            <p:childTnLst>
                              <p:par>
                                <p:cTn id="24" presetID="21" presetClass="entr" presetSubtype="4" repeatCount="indefinite" fill="hold" grpId="0" nodeType="after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wheel(4)">
                                      <p:cBhvr>
                                        <p:cTn id="26" dur="2000"/>
                                        <p:tgtEl>
                                          <p:spTgt spid="3084"/>
                                        </p:tgtEl>
                                      </p:cBhvr>
                                    </p:animEffect>
                                  </p:childTnLst>
                                </p:cTn>
                              </p:par>
                              <p:par>
                                <p:cTn id="27" presetID="21" presetClass="entr" presetSubtype="4" repeatCount="indefinite" fill="hold" grpId="0" nodeType="withEffect">
                                  <p:stCondLst>
                                    <p:cond delay="0"/>
                                  </p:stCondLst>
                                  <p:childTnLst>
                                    <p:set>
                                      <p:cBhvr>
                                        <p:cTn id="28" dur="1" fill="hold">
                                          <p:stCondLst>
                                            <p:cond delay="0"/>
                                          </p:stCondLst>
                                        </p:cTn>
                                        <p:tgtEl>
                                          <p:spTgt spid="3085"/>
                                        </p:tgtEl>
                                        <p:attrNameLst>
                                          <p:attrName>style.visibility</p:attrName>
                                        </p:attrNameLst>
                                      </p:cBhvr>
                                      <p:to>
                                        <p:strVal val="visible"/>
                                      </p:to>
                                    </p:set>
                                    <p:animEffect transition="in" filter="wheel(4)">
                                      <p:cBhvr>
                                        <p:cTn id="29" dur="2000"/>
                                        <p:tgtEl>
                                          <p:spTgt spid="3085"/>
                                        </p:tgtEl>
                                      </p:cBhvr>
                                    </p:animEffect>
                                  </p:childTnLst>
                                </p:cTn>
                              </p:par>
                              <p:par>
                                <p:cTn id="30" presetID="21" presetClass="entr" presetSubtype="4" repeatCount="indefinite" fill="hold" grpId="0" nodeType="withEffect">
                                  <p:stCondLst>
                                    <p:cond delay="0"/>
                                  </p:stCondLst>
                                  <p:childTnLst>
                                    <p:set>
                                      <p:cBhvr>
                                        <p:cTn id="31" dur="1" fill="hold">
                                          <p:stCondLst>
                                            <p:cond delay="0"/>
                                          </p:stCondLst>
                                        </p:cTn>
                                        <p:tgtEl>
                                          <p:spTgt spid="3086"/>
                                        </p:tgtEl>
                                        <p:attrNameLst>
                                          <p:attrName>style.visibility</p:attrName>
                                        </p:attrNameLst>
                                      </p:cBhvr>
                                      <p:to>
                                        <p:strVal val="visible"/>
                                      </p:to>
                                    </p:set>
                                    <p:animEffect transition="in" filter="wheel(4)">
                                      <p:cBhvr>
                                        <p:cTn id="32" dur="2000"/>
                                        <p:tgtEl>
                                          <p:spTgt spid="3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80" grpId="0" animBg="1"/>
      <p:bldP spid="3081" grpId="0" animBg="1"/>
      <p:bldP spid="3082" grpId="0" animBg="1"/>
      <p:bldP spid="3083" grpId="0" animBg="1"/>
      <p:bldP spid="3084" grpId="0" animBg="1"/>
      <p:bldP spid="3085" grpId="0" animBg="1"/>
      <p:bldP spid="308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2"/>
          <p:cNvGrpSpPr>
            <a:grpSpLocks/>
          </p:cNvGrpSpPr>
          <p:nvPr/>
        </p:nvGrpSpPr>
        <p:grpSpPr bwMode="auto">
          <a:xfrm>
            <a:off x="0" y="0"/>
            <a:ext cx="9144000" cy="6948488"/>
            <a:chOff x="0" y="0"/>
            <a:chExt cx="5760" cy="4377"/>
          </a:xfrm>
        </p:grpSpPr>
        <p:pic>
          <p:nvPicPr>
            <p:cNvPr id="11268" name="Picture 3"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4"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5"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6" descr="flower[1][1][1][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7"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8"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9"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5" name="Picture 10" descr="012"/>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7" name="Text Box 14"/>
          <p:cNvSpPr txBox="1">
            <a:spLocks noChangeArrowheads="1"/>
          </p:cNvSpPr>
          <p:nvPr/>
        </p:nvSpPr>
        <p:spPr bwMode="auto">
          <a:xfrm>
            <a:off x="917575" y="1689100"/>
            <a:ext cx="8001000"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r>
              <a:rPr lang="en-US" altLang="en-US" sz="4000" b="1" dirty="0" err="1" smtClean="0">
                <a:solidFill>
                  <a:srgbClr val="C00000"/>
                </a:solidFill>
                <a:latin typeface="Times New Roman" pitchFamily="18" charset="0"/>
              </a:rPr>
              <a:t>Trò</a:t>
            </a:r>
            <a:r>
              <a:rPr lang="en-US" altLang="en-US" sz="4000" b="1" dirty="0" smtClean="0">
                <a:solidFill>
                  <a:srgbClr val="C00000"/>
                </a:solidFill>
                <a:latin typeface="Times New Roman" pitchFamily="18" charset="0"/>
              </a:rPr>
              <a:t> </a:t>
            </a:r>
            <a:r>
              <a:rPr lang="en-US" altLang="en-US" sz="4000" b="1" dirty="0" err="1" smtClean="0">
                <a:solidFill>
                  <a:srgbClr val="C00000"/>
                </a:solidFill>
                <a:latin typeface="Times New Roman" pitchFamily="18" charset="0"/>
              </a:rPr>
              <a:t>chuyện</a:t>
            </a:r>
            <a:r>
              <a:rPr lang="en-US" altLang="en-US" sz="4000" b="1" dirty="0" smtClean="0">
                <a:solidFill>
                  <a:srgbClr val="C00000"/>
                </a:solidFill>
                <a:latin typeface="Times New Roman" pitchFamily="18" charset="0"/>
              </a:rPr>
              <a:t> </a:t>
            </a:r>
            <a:r>
              <a:rPr lang="en-US" altLang="en-US" sz="4000" b="1" dirty="0" err="1" smtClean="0">
                <a:solidFill>
                  <a:srgbClr val="C00000"/>
                </a:solidFill>
                <a:latin typeface="Times New Roman" pitchFamily="18" charset="0"/>
              </a:rPr>
              <a:t>về</a:t>
            </a:r>
            <a:r>
              <a:rPr lang="en-US" altLang="en-US" sz="4000" b="1" dirty="0" smtClean="0">
                <a:solidFill>
                  <a:srgbClr val="C00000"/>
                </a:solidFill>
                <a:latin typeface="Times New Roman" pitchFamily="18" charset="0"/>
              </a:rPr>
              <a:t> </a:t>
            </a:r>
            <a:r>
              <a:rPr lang="en-US" altLang="en-US" sz="4000" b="1" dirty="0" err="1" smtClean="0">
                <a:solidFill>
                  <a:srgbClr val="C00000"/>
                </a:solidFill>
                <a:latin typeface="Times New Roman" pitchFamily="18" charset="0"/>
              </a:rPr>
              <a:t>ngày</a:t>
            </a:r>
            <a:r>
              <a:rPr lang="en-US" altLang="en-US" sz="4000" b="1" dirty="0" smtClean="0">
                <a:solidFill>
                  <a:srgbClr val="C00000"/>
                </a:solidFill>
                <a:latin typeface="Times New Roman" pitchFamily="18" charset="0"/>
              </a:rPr>
              <a:t> </a:t>
            </a:r>
            <a:r>
              <a:rPr lang="en-US" altLang="en-US" sz="4000" b="1" dirty="0" err="1" smtClean="0">
                <a:solidFill>
                  <a:srgbClr val="C00000"/>
                </a:solidFill>
                <a:latin typeface="Times New Roman" pitchFamily="18" charset="0"/>
              </a:rPr>
              <a:t>tết</a:t>
            </a:r>
            <a:r>
              <a:rPr lang="en-US" altLang="en-US" sz="4000" b="1" dirty="0" smtClean="0">
                <a:solidFill>
                  <a:srgbClr val="C00000"/>
                </a:solidFill>
                <a:latin typeface="Times New Roman" pitchFamily="18" charset="0"/>
              </a:rPr>
              <a:t> </a:t>
            </a:r>
            <a:r>
              <a:rPr lang="en-US" altLang="en-US" sz="4000" b="1" dirty="0" err="1" smtClean="0">
                <a:solidFill>
                  <a:srgbClr val="C00000"/>
                </a:solidFill>
                <a:latin typeface="Times New Roman" pitchFamily="18" charset="0"/>
              </a:rPr>
              <a:t>trung</a:t>
            </a:r>
            <a:r>
              <a:rPr lang="en-US" altLang="en-US" sz="4000" b="1" dirty="0" smtClean="0">
                <a:solidFill>
                  <a:srgbClr val="C00000"/>
                </a:solidFill>
                <a:latin typeface="Times New Roman" pitchFamily="18" charset="0"/>
              </a:rPr>
              <a:t> </a:t>
            </a:r>
            <a:r>
              <a:rPr lang="en-US" altLang="en-US" sz="4000" b="1" dirty="0" err="1" smtClean="0">
                <a:solidFill>
                  <a:srgbClr val="C00000"/>
                </a:solidFill>
                <a:latin typeface="Times New Roman" pitchFamily="18" charset="0"/>
              </a:rPr>
              <a:t>thu</a:t>
            </a:r>
            <a:endParaRPr lang="en-US" altLang="en-US" sz="4000" b="1" dirty="0">
              <a:solidFill>
                <a:srgbClr val="FF3300"/>
              </a:solidFill>
              <a:latin typeface="Times New Roman" pitchFamily="18" charset="0"/>
            </a:endParaRPr>
          </a:p>
          <a:p>
            <a:pPr algn="ctr" eaLnBrk="1" fontAlgn="base" hangingPunct="1">
              <a:spcBef>
                <a:spcPct val="50000"/>
              </a:spcBef>
              <a:spcAft>
                <a:spcPct val="0"/>
              </a:spcAft>
              <a:buFontTx/>
              <a:buNone/>
            </a:pPr>
            <a:r>
              <a:rPr lang="en-US" altLang="en-US" sz="3600" dirty="0" err="1">
                <a:solidFill>
                  <a:srgbClr val="0000FF"/>
                </a:solidFill>
                <a:latin typeface="Times New Roman" pitchFamily="18" charset="0"/>
              </a:rPr>
              <a:t>Tết</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trung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thu</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diễn</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ra</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vào</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thời</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gian</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nào</a:t>
            </a:r>
            <a:r>
              <a:rPr lang="en-US" altLang="en-US" sz="3600" dirty="0">
                <a:solidFill>
                  <a:srgbClr val="0000FF"/>
                </a:solidFill>
                <a:latin typeface="Times New Roman" pitchFamily="18" charset="0"/>
              </a:rPr>
              <a:t>?</a:t>
            </a:r>
          </a:p>
          <a:p>
            <a:pPr algn="ctr" eaLnBrk="1" fontAlgn="base" hangingPunct="1">
              <a:spcBef>
                <a:spcPct val="50000"/>
              </a:spcBef>
              <a:spcAft>
                <a:spcPct val="0"/>
              </a:spcAft>
              <a:buFontTx/>
              <a:buNone/>
            </a:pPr>
            <a:r>
              <a:rPr lang="en-US" altLang="en-US" sz="3600" dirty="0" err="1" smtClean="0">
                <a:solidFill>
                  <a:srgbClr val="0000FF"/>
                </a:solidFill>
                <a:latin typeface="Times New Roman" pitchFamily="18" charset="0"/>
              </a:rPr>
              <a:t>Tết</a:t>
            </a:r>
            <a:r>
              <a:rPr lang="en-US" altLang="en-US" sz="3600" dirty="0" smtClean="0">
                <a:solidFill>
                  <a:srgbClr val="0000FF"/>
                </a:solidFill>
                <a:latin typeface="Times New Roman" pitchFamily="18" charset="0"/>
              </a:rPr>
              <a:t> </a:t>
            </a:r>
            <a:r>
              <a:rPr lang="en-US" altLang="en-US" sz="3600" dirty="0" err="1">
                <a:solidFill>
                  <a:srgbClr val="0000FF"/>
                </a:solidFill>
                <a:latin typeface="Times New Roman" pitchFamily="18" charset="0"/>
              </a:rPr>
              <a:t>trung</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thu</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diễn</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ra</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vào</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mùa</a:t>
            </a:r>
            <a:r>
              <a:rPr lang="en-US" altLang="en-US" sz="3600" dirty="0">
                <a:solidFill>
                  <a:srgbClr val="0000FF"/>
                </a:solidFill>
                <a:latin typeface="Times New Roman" pitchFamily="18" charset="0"/>
              </a:rPr>
              <a:t> </a:t>
            </a:r>
            <a:r>
              <a:rPr lang="en-US" altLang="en-US" sz="3600" dirty="0" err="1">
                <a:solidFill>
                  <a:srgbClr val="0000FF"/>
                </a:solidFill>
                <a:latin typeface="Times New Roman" pitchFamily="18" charset="0"/>
              </a:rPr>
              <a:t>nào</a:t>
            </a:r>
            <a:r>
              <a:rPr lang="en-US" altLang="en-US" sz="3600" dirty="0">
                <a:solidFill>
                  <a:srgbClr val="0000FF"/>
                </a:solidFill>
                <a:latin typeface="Times New Roman" pitchFamily="18" charset="0"/>
              </a:rPr>
              <a:t>?</a:t>
            </a:r>
          </a:p>
          <a:p>
            <a:pPr algn="ctr" eaLnBrk="1" fontAlgn="base" hangingPunct="1">
              <a:spcBef>
                <a:spcPct val="50000"/>
              </a:spcBef>
              <a:spcAft>
                <a:spcPct val="0"/>
              </a:spcAft>
              <a:buFontTx/>
              <a:buNone/>
            </a:pPr>
            <a:endParaRPr lang="en-US" altLang="en-US" sz="4800" dirty="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048952686"/>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00px-Autumn_colors"/>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60674632"/>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44000" cy="6948488"/>
            <a:chOff x="0" y="0"/>
            <a:chExt cx="5760" cy="4377"/>
          </a:xfrm>
        </p:grpSpPr>
        <p:pic>
          <p:nvPicPr>
            <p:cNvPr id="13316"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là ngày lễ dành cho ai?</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562724350"/>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descr="trang14-15-1.jpg"/>
          <p:cNvPicPr>
            <a:picLocks noChangeAspect="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p:cNvSpPr txBox="1">
            <a:spLocks noChangeArrowheads="1"/>
          </p:cNvSpPr>
          <p:nvPr/>
        </p:nvSpPr>
        <p:spPr bwMode="auto">
          <a:xfrm>
            <a:off x="5410200" y="914400"/>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fontAlgn="base" hangingPunct="1">
              <a:spcBef>
                <a:spcPct val="50000"/>
              </a:spcBef>
              <a:spcAft>
                <a:spcPct val="0"/>
              </a:spcAft>
              <a:buFontTx/>
              <a:buNone/>
            </a:pPr>
            <a:endParaRPr lang="en-US" altLang="en-US" sz="1800">
              <a:solidFill>
                <a:srgbClr val="000000"/>
              </a:solidFill>
              <a:cs typeface="Arial" charset="0"/>
            </a:endParaRPr>
          </a:p>
        </p:txBody>
      </p:sp>
    </p:spTree>
    <p:custDataLst>
      <p:tags r:id="rId1"/>
    </p:custDataLst>
    <p:extLst>
      <p:ext uri="{BB962C8B-B14F-4D97-AF65-F5344CB8AC3E}">
        <p14:creationId xmlns:p14="http://schemas.microsoft.com/office/powerpoint/2010/main" val="1473895108"/>
      </p:ext>
    </p:extLst>
  </p:cSld>
  <p:clrMapOvr>
    <a:masterClrMapping/>
  </p:clrMapOvr>
  <p:transition>
    <p:wheel spokes="3"/>
    <p:sndAc>
      <p:stSnd>
        <p:snd r:embed="rId4" name="chimes.wav"/>
      </p:stSnd>
    </p:sndAc>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0"/>
            <a:ext cx="9144000" cy="6948488"/>
            <a:chOff x="0" y="0"/>
            <a:chExt cx="5760" cy="4377"/>
          </a:xfrm>
        </p:grpSpPr>
        <p:pic>
          <p:nvPicPr>
            <p:cNvPr id="15364" name="Picture 3"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3458"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4"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6" y="2037"/>
              <a:ext cx="4320"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5"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3998"/>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6" descr="flower[1][1][1][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760" cy="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Picture 7"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8"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0"/>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9"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1" name="Picture 10" descr="012"/>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4944" y="3597"/>
              <a:ext cx="816" cy="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63" name="Text Box 14"/>
          <p:cNvSpPr txBox="1">
            <a:spLocks noChangeArrowheads="1"/>
          </p:cNvSpPr>
          <p:nvPr/>
        </p:nvSpPr>
        <p:spPr bwMode="auto">
          <a:xfrm>
            <a:off x="692150" y="762000"/>
            <a:ext cx="8001000" cy="378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a:p>
            <a:pPr algn="ctr" eaLnBrk="1" fontAlgn="base" hangingPunct="1">
              <a:spcBef>
                <a:spcPct val="50000"/>
              </a:spcBef>
              <a:spcAft>
                <a:spcPct val="0"/>
              </a:spcAft>
              <a:buFontTx/>
              <a:buNone/>
            </a:pPr>
            <a:r>
              <a:rPr lang="en-US" altLang="en-US" sz="4800">
                <a:solidFill>
                  <a:srgbClr val="0000FF"/>
                </a:solidFill>
                <a:latin typeface="Times New Roman" pitchFamily="18" charset="0"/>
              </a:rPr>
              <a:t>Tết trung thu thường có những đồ chơi nào?</a:t>
            </a:r>
          </a:p>
          <a:p>
            <a:pPr algn="ctr" eaLnBrk="1" fontAlgn="base" hangingPunct="1">
              <a:spcBef>
                <a:spcPct val="50000"/>
              </a:spcBef>
              <a:spcAft>
                <a:spcPct val="0"/>
              </a:spcAft>
              <a:buFontTx/>
              <a:buNone/>
            </a:pPr>
            <a:endParaRPr lang="en-US" altLang="en-US" sz="4800">
              <a:solidFill>
                <a:srgbClr val="0000FF"/>
              </a:solidFill>
              <a:latin typeface="Times New Roman" pitchFamily="18" charset="0"/>
            </a:endParaRPr>
          </a:p>
        </p:txBody>
      </p:sp>
    </p:spTree>
    <p:custDataLst>
      <p:tags r:id="rId1"/>
    </p:custDataLst>
    <p:extLst>
      <p:ext uri="{BB962C8B-B14F-4D97-AF65-F5344CB8AC3E}">
        <p14:creationId xmlns:p14="http://schemas.microsoft.com/office/powerpoint/2010/main" val="2963396457"/>
      </p:ext>
    </p:extLst>
  </p:cSld>
  <p:clrMapOvr>
    <a:masterClrMapping/>
  </p:clrMapOvr>
  <p:transition>
    <p:wheel spokes="3"/>
    <p:sndAc>
      <p:stSnd>
        <p:snd r:embed="rId3" name="chimes.wav"/>
      </p:stSnd>
    </p:sndAc>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20" name="Picture 8" descr="D:\GA dien tu hien\anh day hoc\trung thu\untitled1.bm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36513"/>
            <a:ext cx="91440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91440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82265957"/>
      </p:ext>
    </p:extLst>
  </p:cSld>
  <p:clrMapOvr>
    <a:masterClrMapping/>
  </p:clrMapOvr>
  <p:transition>
    <p:wheel spokes="3"/>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38920"/>
                                        </p:tgtEl>
                                        <p:attrNameLst>
                                          <p:attrName>style.visibility</p:attrName>
                                        </p:attrNameLst>
                                      </p:cBhvr>
                                      <p:to>
                                        <p:strVal val="visible"/>
                                      </p:to>
                                    </p:set>
                                    <p:anim calcmode="lin" valueType="num">
                                      <p:cBhvr additive="base">
                                        <p:cTn id="7" dur="1500" fill="hold"/>
                                        <p:tgtEl>
                                          <p:spTgt spid="38920"/>
                                        </p:tgtEl>
                                        <p:attrNameLst>
                                          <p:attrName>ppt_x</p:attrName>
                                        </p:attrNameLst>
                                      </p:cBhvr>
                                      <p:tavLst>
                                        <p:tav tm="0">
                                          <p:val>
                                            <p:strVal val="#ppt_x"/>
                                          </p:val>
                                        </p:tav>
                                        <p:tav tm="100000">
                                          <p:val>
                                            <p:strVal val="#ppt_x"/>
                                          </p:val>
                                        </p:tav>
                                      </p:tavLst>
                                    </p:anim>
                                    <p:anim calcmode="lin" valueType="num">
                                      <p:cBhvr additive="base">
                                        <p:cTn id="8" dur="1500" fill="hold"/>
                                        <p:tgtEl>
                                          <p:spTgt spid="389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endParaRPr lang="en-US" altLang="en-US"/>
          </a:p>
        </p:txBody>
      </p:sp>
      <p:sp>
        <p:nvSpPr>
          <p:cNvPr id="17411" name="Rectangle 3"/>
          <p:cNvSpPr>
            <a:spLocks noGrp="1" noChangeArrowheads="1"/>
          </p:cNvSpPr>
          <p:nvPr>
            <p:ph type="body" idx="1"/>
          </p:nvPr>
        </p:nvSpPr>
        <p:spPr/>
        <p:txBody>
          <a:bodyPr/>
          <a:lstStyle/>
          <a:p>
            <a:pPr eaLnBrk="1" hangingPunct="1"/>
            <a:endParaRPr lang="en-US" altLang="en-US"/>
          </a:p>
        </p:txBody>
      </p:sp>
      <p:pic>
        <p:nvPicPr>
          <p:cNvPr id="17412" name="Picture 4" descr="D:\GA dien tu hien\anh day hoc\trung thu\16.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46619644"/>
      </p:ext>
    </p:extLst>
  </p:cSld>
  <p:clrMapOvr>
    <a:masterClrMapping/>
  </p:clrMapOvr>
  <p:transition>
    <p:wheel spokes="3"/>
    <p:sndAc>
      <p:stSnd>
        <p:snd r:embed="rId4" name="chimes.wav"/>
      </p:stSnd>
    </p:sndAc>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63f0b0b98d1bc1abce63774a51814c48322abcc"/>
</p:tagLst>
</file>

<file path=ppt/tags/tag10.xml><?xml version="1.0" encoding="utf-8"?>
<p:tagLst xmlns:a="http://schemas.openxmlformats.org/drawingml/2006/main" xmlns:r="http://schemas.openxmlformats.org/officeDocument/2006/relationships" xmlns:p="http://schemas.openxmlformats.org/presentationml/2006/main">
  <p:tag name="PPSNARRATION" val="12,152039269,D:\tro truyen tet trung thu, thuy tien c5\Media.ppcx"/>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4BDE52DA-A274-41F8-94FE-CA0B86DD1E95}"/>
</p:tagLst>
</file>

<file path=ppt/tags/tag12.xml><?xml version="1.0" encoding="utf-8"?>
<p:tagLst xmlns:a="http://schemas.openxmlformats.org/drawingml/2006/main" xmlns:r="http://schemas.openxmlformats.org/officeDocument/2006/relationships" xmlns:p="http://schemas.openxmlformats.org/presentationml/2006/main">
  <p:tag name="PPSNARRATION" val="13,152039269,D:\tro truyen tet trung thu, thuy tien c5\Media.ppcx"/>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7EECFD90-9F31-41CB-8E45-3D660449335E}"/>
</p:tagLst>
</file>

<file path=ppt/tags/tag14.xml><?xml version="1.0" encoding="utf-8"?>
<p:tagLst xmlns:a="http://schemas.openxmlformats.org/drawingml/2006/main" xmlns:r="http://schemas.openxmlformats.org/officeDocument/2006/relationships" xmlns:p="http://schemas.openxmlformats.org/presentationml/2006/main">
  <p:tag name="PPSNARRATION" val="14,152039269,D:\tro truyen tet trung thu, thuy tien c5\Media.ppcx"/>
</p:tagLst>
</file>

<file path=ppt/tags/tag15.xml><?xml version="1.0" encoding="utf-8"?>
<p:tagLst xmlns:a="http://schemas.openxmlformats.org/drawingml/2006/main" xmlns:r="http://schemas.openxmlformats.org/officeDocument/2006/relationships" xmlns:p="http://schemas.openxmlformats.org/presentationml/2006/main">
  <p:tag name="PPSNARRATION" val="15,152039269,D:\tro truyen tet trung thu, thuy tien c5\Media.ppcx"/>
</p:tagLst>
</file>

<file path=ppt/tags/tag16.xml><?xml version="1.0" encoding="utf-8"?>
<p:tagLst xmlns:a="http://schemas.openxmlformats.org/drawingml/2006/main" xmlns:r="http://schemas.openxmlformats.org/officeDocument/2006/relationships" xmlns:p="http://schemas.openxmlformats.org/presentationml/2006/main">
  <p:tag name="PPSNARRATION" val="16,152039269,D:\tro truyen tet trung thu, thuy tien c5\Media.ppcx"/>
</p:tagLst>
</file>

<file path=ppt/tags/tag17.xml><?xml version="1.0" encoding="utf-8"?>
<p:tagLst xmlns:a="http://schemas.openxmlformats.org/drawingml/2006/main" xmlns:r="http://schemas.openxmlformats.org/officeDocument/2006/relationships" xmlns:p="http://schemas.openxmlformats.org/presentationml/2006/main">
  <p:tag name="PPSNARRATION" val="17,152039269,D:\tro truyen tet trung thu, thuy tien c5\Media.ppcx"/>
</p:tagLst>
</file>

<file path=ppt/tags/tag18.xml><?xml version="1.0" encoding="utf-8"?>
<p:tagLst xmlns:a="http://schemas.openxmlformats.org/drawingml/2006/main" xmlns:r="http://schemas.openxmlformats.org/officeDocument/2006/relationships" xmlns:p="http://schemas.openxmlformats.org/presentationml/2006/main">
  <p:tag name="PPSNARRATION" val="22,152039269,D:\tro truyen tet trung thu, thuy tien c5\Media.ppcx"/>
</p:tagLst>
</file>

<file path=ppt/tags/tag19.xml><?xml version="1.0" encoding="utf-8"?>
<p:tagLst xmlns:a="http://schemas.openxmlformats.org/drawingml/2006/main" xmlns:r="http://schemas.openxmlformats.org/officeDocument/2006/relationships" xmlns:p="http://schemas.openxmlformats.org/presentationml/2006/main">
  <p:tag name="PPSNARRATION" val="18,152039269,D:\tro truyen tet trung thu, thuy tien c5\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52039269,D:\tro truyen tet trung thu, thuy tien c5\Media.ppcx"/>
</p:tagLst>
</file>

<file path=ppt/tags/tag20.xml><?xml version="1.0" encoding="utf-8"?>
<p:tagLst xmlns:a="http://schemas.openxmlformats.org/drawingml/2006/main" xmlns:r="http://schemas.openxmlformats.org/officeDocument/2006/relationships" xmlns:p="http://schemas.openxmlformats.org/presentationml/2006/main">
  <p:tag name="PPSNARRATION" val="19,152039269,D:\tro truyen tet trung thu, thuy tien c5\Media.ppcx"/>
</p:tagLst>
</file>

<file path=ppt/tags/tag21.xml><?xml version="1.0" encoding="utf-8"?>
<p:tagLst xmlns:a="http://schemas.openxmlformats.org/drawingml/2006/main" xmlns:r="http://schemas.openxmlformats.org/officeDocument/2006/relationships" xmlns:p="http://schemas.openxmlformats.org/presentationml/2006/main">
  <p:tag name="PPSNARRATION" val="20,152039269,D:\tro truyen tet trung thu, thuy tien c5\Media.ppcx"/>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CDFF5672-CFE0-457A-99D0-F1A4331A3F3F}"/>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927C17EC-E883-4E18-8271-0050F1DFE30D}"/>
</p:tagLst>
</file>

<file path=ppt/tags/tag24.xml><?xml version="1.0" encoding="utf-8"?>
<p:tagLst xmlns:a="http://schemas.openxmlformats.org/drawingml/2006/main" xmlns:r="http://schemas.openxmlformats.org/officeDocument/2006/relationships" xmlns:p="http://schemas.openxmlformats.org/presentationml/2006/main">
  <p:tag name="MMPROD_SUBSTITUTION_ID" val="{FAE52B7B-E871-4A32-967D-858D4EEFAF2B}"/>
</p:tagLst>
</file>

<file path=ppt/tags/tag25.xml><?xml version="1.0" encoding="utf-8"?>
<p:tagLst xmlns:a="http://schemas.openxmlformats.org/drawingml/2006/main" xmlns:r="http://schemas.openxmlformats.org/officeDocument/2006/relationships" xmlns:p="http://schemas.openxmlformats.org/presentationml/2006/main">
  <p:tag name="PPSNARRATION" val="21,152039269,D:\tro truyen tet trung thu, thuy tien c5\Media.ppcx"/>
</p:tagLst>
</file>

<file path=ppt/tags/tag26.xml><?xml version="1.0" encoding="utf-8"?>
<p:tagLst xmlns:a="http://schemas.openxmlformats.org/drawingml/2006/main" xmlns:r="http://schemas.openxmlformats.org/officeDocument/2006/relationships" xmlns:p="http://schemas.openxmlformats.org/presentationml/2006/main">
  <p:tag name="PPSNARRATION" val="41,152039269,D:\tro truyen tet trung thu, thuy tien c5\Media.ppcx"/>
</p:tagLst>
</file>

<file path=ppt/tags/tag27.xml><?xml version="1.0" encoding="utf-8"?>
<p:tagLst xmlns:a="http://schemas.openxmlformats.org/drawingml/2006/main" xmlns:r="http://schemas.openxmlformats.org/officeDocument/2006/relationships" xmlns:p="http://schemas.openxmlformats.org/presentationml/2006/main">
  <p:tag name="PPSNARRATION" val="27,152039269,D:\tro truyen tet trung thu, thuy tien c5\Media.ppcx"/>
</p:tagLst>
</file>

<file path=ppt/tags/tag28.xml><?xml version="1.0" encoding="utf-8"?>
<p:tagLst xmlns:a="http://schemas.openxmlformats.org/drawingml/2006/main" xmlns:r="http://schemas.openxmlformats.org/officeDocument/2006/relationships" xmlns:p="http://schemas.openxmlformats.org/presentationml/2006/main">
  <p:tag name="PPSNARRATION" val="29,152039269,D:\tro truyen tet trung thu, thuy tien c5\Media.ppcx"/>
</p:tagLst>
</file>

<file path=ppt/tags/tag29.xml><?xml version="1.0" encoding="utf-8"?>
<p:tagLst xmlns:a="http://schemas.openxmlformats.org/drawingml/2006/main" xmlns:r="http://schemas.openxmlformats.org/officeDocument/2006/relationships" xmlns:p="http://schemas.openxmlformats.org/presentationml/2006/main">
  <p:tag name="MMPROD_SUBSTITUTION_ID" val="{F7EF2117-2100-4543-B2D5-A45F67571735}"/>
</p:tagLst>
</file>

<file path=ppt/tags/tag3.xml><?xml version="1.0" encoding="utf-8"?>
<p:tagLst xmlns:a="http://schemas.openxmlformats.org/drawingml/2006/main" xmlns:r="http://schemas.openxmlformats.org/officeDocument/2006/relationships" xmlns:p="http://schemas.openxmlformats.org/presentationml/2006/main">
  <p:tag name="PPSNARRATION" val="7,152039269,D:\tro truyen tet trung thu, thuy tien c5\Media.ppcx"/>
</p:tagLst>
</file>

<file path=ppt/tags/tag30.xml><?xml version="1.0" encoding="utf-8"?>
<p:tagLst xmlns:a="http://schemas.openxmlformats.org/drawingml/2006/main" xmlns:r="http://schemas.openxmlformats.org/officeDocument/2006/relationships" xmlns:p="http://schemas.openxmlformats.org/presentationml/2006/main">
  <p:tag name="MMPROD_SUBSTITUTION_ID" val="{FA7E31D7-55C9-4D83-BCC3-028295E74006}"/>
</p:tagLst>
</file>

<file path=ppt/tags/tag31.xml><?xml version="1.0" encoding="utf-8"?>
<p:tagLst xmlns:a="http://schemas.openxmlformats.org/drawingml/2006/main" xmlns:r="http://schemas.openxmlformats.org/officeDocument/2006/relationships" xmlns:p="http://schemas.openxmlformats.org/presentationml/2006/main">
  <p:tag name="MMPROD_SUBSTITUTION_ID" val="{2AFECBB6-4617-4F77-855F-31472A16CE29}"/>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370A2C1F-069A-4614-991D-9C59A04D205B}"/>
</p:tagLst>
</file>

<file path=ppt/tags/tag33.xml><?xml version="1.0" encoding="utf-8"?>
<p:tagLst xmlns:a="http://schemas.openxmlformats.org/drawingml/2006/main" xmlns:r="http://schemas.openxmlformats.org/officeDocument/2006/relationships" xmlns:p="http://schemas.openxmlformats.org/presentationml/2006/main">
  <p:tag name="MMPROD_SUBSTITUTION_ID" val="{C9CE1A34-0193-4E99-BF79-D732E55C9353}"/>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C3C8ABAC-3406-4C05-9C7A-2143C8CB017E}"/>
</p:tagLst>
</file>

<file path=ppt/tags/tag35.xml><?xml version="1.0" encoding="utf-8"?>
<p:tagLst xmlns:a="http://schemas.openxmlformats.org/drawingml/2006/main" xmlns:r="http://schemas.openxmlformats.org/officeDocument/2006/relationships" xmlns:p="http://schemas.openxmlformats.org/presentationml/2006/main">
  <p:tag name="MMPROD_SUBSTITUTION_ID" val="{5ADB6E52-5C48-4C58-880F-757531B4C8E5}"/>
</p:tagLst>
</file>

<file path=ppt/tags/tag36.xml><?xml version="1.0" encoding="utf-8"?>
<p:tagLst xmlns:a="http://schemas.openxmlformats.org/drawingml/2006/main" xmlns:r="http://schemas.openxmlformats.org/officeDocument/2006/relationships" xmlns:p="http://schemas.openxmlformats.org/presentationml/2006/main">
  <p:tag name="MMPROD_SUBSTITUTION_ID" val="{2488F667-AD95-44FA-9F78-5EF22CD84440}"/>
</p:tagLst>
</file>

<file path=ppt/tags/tag37.xml><?xml version="1.0" encoding="utf-8"?>
<p:tagLst xmlns:a="http://schemas.openxmlformats.org/drawingml/2006/main" xmlns:r="http://schemas.openxmlformats.org/officeDocument/2006/relationships" xmlns:p="http://schemas.openxmlformats.org/presentationml/2006/main">
  <p:tag name="MMPROD_SUBSTITUTION_ID" val="{D06A2C08-3956-44CD-90EB-40AEEECA1134}"/>
</p:tagLst>
</file>

<file path=ppt/tags/tag38.xml><?xml version="1.0" encoding="utf-8"?>
<p:tagLst xmlns:a="http://schemas.openxmlformats.org/drawingml/2006/main" xmlns:r="http://schemas.openxmlformats.org/officeDocument/2006/relationships" xmlns:p="http://schemas.openxmlformats.org/presentationml/2006/main">
  <p:tag name="MMPROD_SUBSTITUTION_ID" val="{E99AE156-6257-455C-9389-8412591D83E2}"/>
</p:tagLst>
</file>

<file path=ppt/tags/tag39.xml><?xml version="1.0" encoding="utf-8"?>
<p:tagLst xmlns:a="http://schemas.openxmlformats.org/drawingml/2006/main" xmlns:r="http://schemas.openxmlformats.org/officeDocument/2006/relationships" xmlns:p="http://schemas.openxmlformats.org/presentationml/2006/main">
  <p:tag name="MMPROD_SUBSTITUTION_ID" val="{FEB803BB-80F7-4034-9AF5-3CB8ED84AC24}"/>
</p:tagLst>
</file>

<file path=ppt/tags/tag4.xml><?xml version="1.0" encoding="utf-8"?>
<p:tagLst xmlns:a="http://schemas.openxmlformats.org/drawingml/2006/main" xmlns:r="http://schemas.openxmlformats.org/officeDocument/2006/relationships" xmlns:p="http://schemas.openxmlformats.org/presentationml/2006/main">
  <p:tag name="PPSNARRATION" val="8,152039269,D:\tro truyen tet trung thu, thuy tien c5\Media.ppcx"/>
</p:tagLst>
</file>

<file path=ppt/tags/tag5.xml><?xml version="1.0" encoding="utf-8"?>
<p:tagLst xmlns:a="http://schemas.openxmlformats.org/drawingml/2006/main" xmlns:r="http://schemas.openxmlformats.org/officeDocument/2006/relationships" xmlns:p="http://schemas.openxmlformats.org/presentationml/2006/main">
  <p:tag name="MMPROD_SUBSTITUTION_ID" val="{55B3F75B-2B71-4530-A071-11CDF9B9D087}"/>
</p:tagLst>
</file>

<file path=ppt/tags/tag6.xml><?xml version="1.0" encoding="utf-8"?>
<p:tagLst xmlns:a="http://schemas.openxmlformats.org/drawingml/2006/main" xmlns:r="http://schemas.openxmlformats.org/officeDocument/2006/relationships" xmlns:p="http://schemas.openxmlformats.org/presentationml/2006/main">
  <p:tag name="PPSNARRATION" val="9,152039269,D:\tro truyen tet trung thu, thuy tien c5\Media.ppcx"/>
</p:tagLst>
</file>

<file path=ppt/tags/tag7.xml><?xml version="1.0" encoding="utf-8"?>
<p:tagLst xmlns:a="http://schemas.openxmlformats.org/drawingml/2006/main" xmlns:r="http://schemas.openxmlformats.org/officeDocument/2006/relationships" xmlns:p="http://schemas.openxmlformats.org/presentationml/2006/main">
  <p:tag name="PPSNARRATION" val="10,152039269,D:\tro truyen tet trung thu, thuy tien c5\Media.ppcx"/>
</p:tagLst>
</file>

<file path=ppt/tags/tag8.xml><?xml version="1.0" encoding="utf-8"?>
<p:tagLst xmlns:a="http://schemas.openxmlformats.org/drawingml/2006/main" xmlns:r="http://schemas.openxmlformats.org/officeDocument/2006/relationships" xmlns:p="http://schemas.openxmlformats.org/presentationml/2006/main">
  <p:tag name="MMPROD_SUBSTITUTION_ID" val="{C518D2A8-387E-4BBA-B4EA-6FF65E9CB6A5}"/>
</p:tagLst>
</file>

<file path=ppt/tags/tag9.xml><?xml version="1.0" encoding="utf-8"?>
<p:tagLst xmlns:a="http://schemas.openxmlformats.org/drawingml/2006/main" xmlns:r="http://schemas.openxmlformats.org/officeDocument/2006/relationships" xmlns:p="http://schemas.openxmlformats.org/presentationml/2006/main">
  <p:tag name="PPSNARRATION" val="11,152039269,D:\tro truyen tet trung thu, thuy tien c5\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499</Words>
  <Application>Microsoft Office PowerPoint</Application>
  <PresentationFormat>On-screen Show (4:3)</PresentationFormat>
  <Paragraphs>75</Paragraphs>
  <Slides>27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.VnArial NarrowH</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Windows User</cp:lastModifiedBy>
  <cp:revision>22</cp:revision>
  <dcterms:created xsi:type="dcterms:W3CDTF">2018-09-10T12:35:01Z</dcterms:created>
  <dcterms:modified xsi:type="dcterms:W3CDTF">2024-09-09T23:11:24Z</dcterms:modified>
</cp:coreProperties>
</file>