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1" r:id="rId2"/>
    <p:sldId id="257" r:id="rId3"/>
    <p:sldId id="272" r:id="rId4"/>
    <p:sldId id="273" r:id="rId5"/>
    <p:sldId id="256" r:id="rId6"/>
    <p:sldId id="258" r:id="rId7"/>
    <p:sldId id="259" r:id="rId8"/>
    <p:sldId id="261" r:id="rId9"/>
    <p:sldId id="262" r:id="rId10"/>
    <p:sldId id="263" r:id="rId11"/>
    <p:sldId id="264" r:id="rId12"/>
    <p:sldId id="265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FF"/>
    <a:srgbClr val="CC3300"/>
    <a:srgbClr val="FFCC00"/>
    <a:srgbClr val="FFFF66"/>
    <a:srgbClr val="008000"/>
    <a:srgbClr val="0066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01" autoAdjust="0"/>
    <p:restoredTop sz="94660"/>
  </p:normalViewPr>
  <p:slideViewPr>
    <p:cSldViewPr>
      <p:cViewPr varScale="1">
        <p:scale>
          <a:sx n="76" d="100"/>
          <a:sy n="76" d="100"/>
        </p:scale>
        <p:origin x="1522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254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8861765D-ECF4-74B3-DFD6-59E597D5F6E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r>
              <a:rPr lang="en-US" altLang="en-US"/>
              <a:t>Sáng kiến kinh nghiệm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E20C3FCB-F2AF-25DA-05EA-5B81F13138E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r>
              <a:rPr lang="en-US" altLang="en-US"/>
              <a:t>Trường MN Đại Kim</a:t>
            </a:r>
          </a:p>
        </p:txBody>
      </p:sp>
      <p:sp>
        <p:nvSpPr>
          <p:cNvPr id="50180" name="Rectangle 4">
            <a:extLst>
              <a:ext uri="{FF2B5EF4-FFF2-40B4-BE49-F238E27FC236}">
                <a16:creationId xmlns:a16="http://schemas.microsoft.com/office/drawing/2014/main" id="{CB08A417-2248-6626-CF48-47CB746083E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r>
              <a:rPr lang="en-US" altLang="en-US"/>
              <a:t>Trường MN Đại Kim</a:t>
            </a:r>
          </a:p>
          <a:p>
            <a:pPr>
              <a:defRPr/>
            </a:pPr>
            <a:r>
              <a:rPr lang="en-US" altLang="en-US"/>
              <a:t>- GV: Trịnh Hoang fHương</a:t>
            </a:r>
          </a:p>
        </p:txBody>
      </p:sp>
      <p:sp>
        <p:nvSpPr>
          <p:cNvPr id="50181" name="Rectangle 5">
            <a:extLst>
              <a:ext uri="{FF2B5EF4-FFF2-40B4-BE49-F238E27FC236}">
                <a16:creationId xmlns:a16="http://schemas.microsoft.com/office/drawing/2014/main" id="{F7E62894-F283-8C3C-7B91-83D75D7406A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FED7AF5-5DF2-4C1A-BCB4-DF442D5D04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D16D86A8-FF8B-B17A-8E40-793AC57C980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44224D34-2DA4-95BB-3321-C427C7B8DA5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r>
              <a:rPr lang="en-US" altLang="en-US"/>
              <a:t>Trường MN Đại Kim</a:t>
            </a: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21006652-04ED-A69F-F7E1-1EA8D6536C9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8133" name="Rectangle 5">
            <a:extLst>
              <a:ext uri="{FF2B5EF4-FFF2-40B4-BE49-F238E27FC236}">
                <a16:creationId xmlns:a16="http://schemas.microsoft.com/office/drawing/2014/main" id="{B066E751-B2F6-F498-A88F-A23A32DBB46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48134" name="Rectangle 6">
            <a:extLst>
              <a:ext uri="{FF2B5EF4-FFF2-40B4-BE49-F238E27FC236}">
                <a16:creationId xmlns:a16="http://schemas.microsoft.com/office/drawing/2014/main" id="{B7C0FA60-4FA9-7C16-8EA9-CC66E061CA4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r>
              <a:rPr lang="en-US" altLang="en-US"/>
              <a:t>GV: Trịnh Hoàng Hương</a:t>
            </a:r>
          </a:p>
        </p:txBody>
      </p:sp>
      <p:sp>
        <p:nvSpPr>
          <p:cNvPr id="48135" name="Rectangle 7">
            <a:extLst>
              <a:ext uri="{FF2B5EF4-FFF2-40B4-BE49-F238E27FC236}">
                <a16:creationId xmlns:a16="http://schemas.microsoft.com/office/drawing/2014/main" id="{F1BECA9B-A691-4381-4CEC-47E859C7A3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FE72D0C-9070-445E-BFE1-897568FC39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>
            <a:extLst>
              <a:ext uri="{FF2B5EF4-FFF2-40B4-BE49-F238E27FC236}">
                <a16:creationId xmlns:a16="http://schemas.microsoft.com/office/drawing/2014/main" id="{5BEFBE9C-BE0B-99F9-C7BF-F0D5FAB5FC4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Trường MN Đại Kim</a:t>
            </a:r>
          </a:p>
        </p:txBody>
      </p:sp>
      <p:sp>
        <p:nvSpPr>
          <p:cNvPr id="5123" name="Rectangle 6">
            <a:extLst>
              <a:ext uri="{FF2B5EF4-FFF2-40B4-BE49-F238E27FC236}">
                <a16:creationId xmlns:a16="http://schemas.microsoft.com/office/drawing/2014/main" id="{788EE24C-D50B-6C9F-1EC2-A83691CB933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GV: Trịnh Hoàng Hương</a:t>
            </a:r>
          </a:p>
        </p:txBody>
      </p:sp>
      <p:sp>
        <p:nvSpPr>
          <p:cNvPr id="5124" name="Rectangle 7">
            <a:extLst>
              <a:ext uri="{FF2B5EF4-FFF2-40B4-BE49-F238E27FC236}">
                <a16:creationId xmlns:a16="http://schemas.microsoft.com/office/drawing/2014/main" id="{8FDCA575-5385-938D-4D41-666B4DA9F4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3C5B0E7-30AD-4939-8A66-48A3CA490FE1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5125" name="Rectangle 2">
            <a:extLst>
              <a:ext uri="{FF2B5EF4-FFF2-40B4-BE49-F238E27FC236}">
                <a16:creationId xmlns:a16="http://schemas.microsoft.com/office/drawing/2014/main" id="{4285E7D6-84FB-B19A-B7AA-20BBF04959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6800" y="4648200"/>
            <a:ext cx="4572000" cy="3429000"/>
          </a:xfrm>
          <a:ln/>
        </p:spPr>
      </p:sp>
      <p:sp>
        <p:nvSpPr>
          <p:cNvPr id="5126" name="Rectangle 3">
            <a:extLst>
              <a:ext uri="{FF2B5EF4-FFF2-40B4-BE49-F238E27FC236}">
                <a16:creationId xmlns:a16="http://schemas.microsoft.com/office/drawing/2014/main" id="{779B8E2B-1591-E7F7-8D88-EDE56C74E7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>
            <a:extLst>
              <a:ext uri="{FF2B5EF4-FFF2-40B4-BE49-F238E27FC236}">
                <a16:creationId xmlns:a16="http://schemas.microsoft.com/office/drawing/2014/main" id="{0264635A-1E87-21B6-2160-206A9A2145F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Trường MN Đại Kim</a:t>
            </a:r>
          </a:p>
        </p:txBody>
      </p:sp>
      <p:sp>
        <p:nvSpPr>
          <p:cNvPr id="7171" name="Rectangle 6">
            <a:extLst>
              <a:ext uri="{FF2B5EF4-FFF2-40B4-BE49-F238E27FC236}">
                <a16:creationId xmlns:a16="http://schemas.microsoft.com/office/drawing/2014/main" id="{232CDBF5-EC07-620F-C40E-95040EB3ECE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GV: Trịnh Hoàng Hương</a:t>
            </a:r>
          </a:p>
        </p:txBody>
      </p:sp>
      <p:sp>
        <p:nvSpPr>
          <p:cNvPr id="7172" name="Rectangle 7">
            <a:extLst>
              <a:ext uri="{FF2B5EF4-FFF2-40B4-BE49-F238E27FC236}">
                <a16:creationId xmlns:a16="http://schemas.microsoft.com/office/drawing/2014/main" id="{8D58BE05-AC7D-5565-4821-4B74395ECA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9979EB5-ADAB-4BF8-A02E-EDB67DB3B4AE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98C88BA4-1CA3-7F61-C73B-AC020E11B0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4" name="Rectangle 3">
            <a:extLst>
              <a:ext uri="{FF2B5EF4-FFF2-40B4-BE49-F238E27FC236}">
                <a16:creationId xmlns:a16="http://schemas.microsoft.com/office/drawing/2014/main" id="{143995F1-1F07-226B-8A28-892ED2AA97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>
            <a:extLst>
              <a:ext uri="{FF2B5EF4-FFF2-40B4-BE49-F238E27FC236}">
                <a16:creationId xmlns:a16="http://schemas.microsoft.com/office/drawing/2014/main" id="{22AEB431-2597-B2B7-7357-03EDFBBEBD5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Trường MN Đại Kim</a:t>
            </a:r>
          </a:p>
        </p:txBody>
      </p:sp>
      <p:sp>
        <p:nvSpPr>
          <p:cNvPr id="20483" name="Rectangle 6">
            <a:extLst>
              <a:ext uri="{FF2B5EF4-FFF2-40B4-BE49-F238E27FC236}">
                <a16:creationId xmlns:a16="http://schemas.microsoft.com/office/drawing/2014/main" id="{FF6E59B5-FB8B-ED10-4F03-4970916A953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GV: Trịnh Hoàng Hương</a:t>
            </a:r>
          </a:p>
        </p:txBody>
      </p:sp>
      <p:sp>
        <p:nvSpPr>
          <p:cNvPr id="20484" name="Rectangle 7">
            <a:extLst>
              <a:ext uri="{FF2B5EF4-FFF2-40B4-BE49-F238E27FC236}">
                <a16:creationId xmlns:a16="http://schemas.microsoft.com/office/drawing/2014/main" id="{DC832476-11ED-97A1-FA4B-0E519E0AD9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4555E4-816A-473E-A8C0-8C7846A116CB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20485" name="Rectangle 2">
            <a:extLst>
              <a:ext uri="{FF2B5EF4-FFF2-40B4-BE49-F238E27FC236}">
                <a16:creationId xmlns:a16="http://schemas.microsoft.com/office/drawing/2014/main" id="{64153283-EA9E-F3E0-108E-263D99816C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>
            <a:extLst>
              <a:ext uri="{FF2B5EF4-FFF2-40B4-BE49-F238E27FC236}">
                <a16:creationId xmlns:a16="http://schemas.microsoft.com/office/drawing/2014/main" id="{C2826AD8-19C9-D101-297B-224CC31B22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9ECA3F4-A0ED-B434-0C4C-84DEE98DA0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Trường MN Đại Kim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5F705F-9EA4-F599-42D2-8EBD22E8E1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GV: Trịnh Hoàng Hương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425A49C-186F-29D7-2493-FB4A56D970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DD52F-70C8-49EE-9BC0-64906E6C83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7287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47D505F-E788-7227-C527-76E619030A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Trường MN Đại Kim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73B6FD5-494E-73DF-B3DC-983F83B3DA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GV: Trịnh Hoàng Hương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D74B48B-A915-2286-F89E-D78C4798EE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B57B3-2786-4E04-8F0D-65D9125756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8567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6D4FC1-E825-DE9F-A178-2739F784BB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Trường MN Đại Kim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B68DAB6-E2A1-C5EA-5DF5-9E6C03F8F4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GV: Trịnh Hoàng Hương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6585F3-4346-7F0B-0F9D-4D80E356D4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291A4-4A7C-4DFF-B30E-F2F5DFB988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2943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8903AF8-40FD-FC41-8830-AB09548280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Trường MN Đại Kim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360F9B2-485E-EFFD-6850-85D652120C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GV: Trịnh Hoàng Hương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90A013A-6044-AFDB-4114-62AD590A43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2DD68-BAC1-4BDC-8C6A-BBCC1F1B16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7998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0270CF-361A-E7CE-F8B3-1145BDDF85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Trường MN Đại Kim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9A4F45-8363-7B12-FB66-8FB9CCEA11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GV: Trịnh Hoàng Hương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D211B1-D206-1884-3F1E-2016E9F713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C32A2-F935-4CFF-8F13-F57D914328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2666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A43582D-744E-FCCB-6569-C1DBCD58BB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Trường MN Đại Kim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64E205-2FE0-1449-EF3B-C9952E000A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GV: Trịnh Hoàng Hương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5F2B8B0-DFDA-AF10-F4C8-A5AF9FE15B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1423D-AEC3-47E7-9B39-CFB0E4CCBB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9578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80A77A0-4A33-476C-199A-CD58CF2F1E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Trường MN Đại Kim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C4EBC21-B25E-1FDA-7DBA-6204054E0B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GV: Trịnh Hoàng Hương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FDEFCA0-7CB5-4782-0157-7AD8668B83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2FE46-0BD7-4A73-BC62-9C1B194A92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5043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E53F55-CF38-319E-3970-D002FCB9F9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Trường MN Đại Kim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ECF61D-AEEC-E8FC-835C-7FD2CDA4E2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GV: Trịnh Hoàng Hương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7E9F91-F896-DEC2-9E06-9EC46C1472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FFC71-8439-47E8-89A5-56400C9B7E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8490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AE8E220-606B-C42F-5A2C-868F444DD1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Trường MN Đại Kim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A43F151-D4F5-8CDF-A4D0-E2AC2C357E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GV: Trịnh Hoàng Hương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D679415-BBD3-C749-3CD0-57DDA91570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A8676-3DD4-41AC-B64B-D177C3976B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1747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7BBF3D8-EDCA-6114-46F8-F5F64DA968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Trường MN Đại Kim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CA5A014-1B7D-5079-F3AF-5C11697E49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GV: Trịnh Hoàng Hương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C227635-99DB-3A94-9438-B8576EF834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71CF7-808C-4EA4-9058-3FAFB974CF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5614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F4041DF-0641-7461-64F4-EBFB6134C4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Trường MN Đại Kim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0E7A45F-7398-16CC-2AF7-ED4584903C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GV: Trịnh Hoàng Hương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7661A94-9783-8BC0-C07A-3BCE41E189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3F13D-C58D-4B6E-8004-7EE634AEF7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7018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CF6754-F456-EE40-48C9-EEFAFAFB65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Trường MN Đại Kim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155875-19D9-10ED-B1BD-1EDEF03E12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GV: Trịnh Hoàng Hương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8289DF-6FF4-32A1-9E73-17B2BBEC32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D70EE-BBA4-4DB7-A8D0-908EE9B81E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1903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D21453-88F5-B0CD-3C90-D4B559E5DF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Trường MN Đại Kim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B5DC5E-7C1C-A4B3-13BE-0FF8D80A20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GV: Trịnh Hoàng Hương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30CC97-CDF8-0C1F-DD00-9D545FFF68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6DC4E-15C4-4F5B-B888-8B86E32BD6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6215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945E85A-8B95-605F-30CA-7E41435168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5EB94C7-1E5A-B604-9796-2E422A4AA5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EA860F7-B3B2-8CF9-A766-34D6FC588BE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r>
              <a:rPr lang="en-US" altLang="en-US"/>
              <a:t>Trường MN Đại Kim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9F870CF-8E6D-3BCF-F42C-0E72D453D90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en-US" altLang="en-US"/>
              <a:t>GV: Trịnh Hoàng Hương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79EABD9-BD46-5191-0E43-498F6AFF875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AEDD56B6-AA80-4618-840F-E33CC988B1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Luu%20tuan\tai%20lieu%20lam%20SKKN\giao%20an\giao%20an%20chuan%201\chuan%202\MGN\C&#272;%20B&#7843;n%20th&#226;n\P_T\M2U00808.wav" TargetMode="Externa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E:\Luu%20tuan\tai%20lieu%20lam%20SKKN\giao%20an\giao%20an%20chuan%201\chuan%202\MGN\C&#272;%20B&#7843;n%20th&#226;n\P_T\L&#253;%20K&#233;o%20Ch&#224;i.mp3" TargetMode="External"/><Relationship Id="rId1" Type="http://schemas.openxmlformats.org/officeDocument/2006/relationships/audio" Target="file:///E:\Luu%20tuan\tai%20lieu%20lam%20SKKN\giao%20an\giao%20an%20chuan%201\chuan%202\MGN\C&#272;%20B&#7843;n%20th&#226;n\P_T\M2U00809.wav" TargetMode="External"/><Relationship Id="rId5" Type="http://schemas.openxmlformats.org/officeDocument/2006/relationships/image" Target="../media/image16.jpe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Luu%20tuan\tai%20lieu%20lam%20SKKN\giao%20an\giao%20an%20chuan%201\chuan%202\MGN\C&#272;%20B&#7843;n%20th&#226;n\P_T\M2U00810.wav" TargetMode="Externa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Luu%20tuan\tai%20lieu%20lam%20SKKN\giao%20an\giao%20an%20chuan%201\chuan%202\MGN\C&#272;%20B&#7843;n%20th&#226;n\P_T\M2U00811.wav" TargetMode="External"/><Relationship Id="rId5" Type="http://schemas.openxmlformats.org/officeDocument/2006/relationships/image" Target="../media/image17.jpe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1.bin"/><Relationship Id="rId2" Type="http://schemas.openxmlformats.org/officeDocument/2006/relationships/audio" Target="file:///E:\Luu%20tuan\tai%20lieu%20lam%20SKKN\giao%20an\giao%20an%20chuan%201\chuan%202\MGN\C&#272;%20B&#7843;n%20th&#226;n\P_T\em%20tap%20mua.mp3" TargetMode="External"/><Relationship Id="rId1" Type="http://schemas.openxmlformats.org/officeDocument/2006/relationships/audio" Target="file:///E:\Luu%20tuan\tai%20lieu%20lam%20SKKN\giao%20an\giao%20an%20chuan%201\chuan%202\MGN\C&#272;%20B&#7843;n%20th&#226;n\P_T\M2U00814.wav" TargetMode="External"/><Relationship Id="rId6" Type="http://schemas.openxmlformats.org/officeDocument/2006/relationships/image" Target="../media/image12.jpeg"/><Relationship Id="rId5" Type="http://schemas.openxmlformats.org/officeDocument/2006/relationships/image" Target="../media/image14.gif"/><Relationship Id="rId4" Type="http://schemas.openxmlformats.org/officeDocument/2006/relationships/image" Target="../media/image5.png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Luu%20tuan\tai%20lieu%20lam%20SKKN\giao%20an\giao%20an%20chuan%201\chuan%202\MGN\C&#272;%20B&#7843;n%20th&#226;n\P_T\M2U00792.wav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Luu%20tuan\tai%20lieu%20lam%20SKKN\giao%20an\giao%20an%20chuan%201\chuan%202\MGN\C&#272;%20B&#7843;n%20th&#226;n\P_T\M2U00794.wav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istrator\Desktop\Toan-%20XDPPPT%20cua%20BT\nhac\Tay%20tho&#795;m%20tay%20ngoan.mp4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Luu%20tuan\tai%20lieu%20lam%20SKKN\giao%20an\giao%20an%20chuan%201\chuan%202\MGN\C&#272;%20B&#7843;n%20th&#226;n\P_T\M2U00795.wav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E:\Luu%20tuan\tai%20lieu%20lam%20SKKN\giao%20an\giao%20an%20chuan%201\chuan%202\MGN\C&#272;%20B&#7843;n%20th&#226;n\P_T\M2U00800.wav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Luu%20tuan\tai%20lieu%20lam%20SKKN\giao%20an\giao%20an%20chuan%201\chuan%202\MGN\C&#272;%20B&#7843;n%20th&#226;n\P_T\M2U00802.wav" TargetMode="Externa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Luu%20tuan\tai%20lieu%20lam%20SKKN\giao%20an\giao%20an%20chuan%201\chuan%202\MGN\C&#272;%20B&#7843;n%20th&#226;n\P_T\M2U00803.wav" TargetMode="Externa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Luu%20tuan\tai%20lieu%20lam%20SKKN\giao%20an\giao%20an%20chuan%201\chuan%202\MGN\C&#272;%20B&#7843;n%20th&#226;n\P_T\M2U00804.wav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A white rectangular sign with green and blue dots&#10;&#10;Description automatically generated">
            <a:extLst>
              <a:ext uri="{FF2B5EF4-FFF2-40B4-BE49-F238E27FC236}">
                <a16:creationId xmlns:a16="http://schemas.microsoft.com/office/drawing/2014/main" id="{E6F5D52F-4F4D-AFC8-E0AC-675058C8F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>
            <a:extLst>
              <a:ext uri="{FF2B5EF4-FFF2-40B4-BE49-F238E27FC236}">
                <a16:creationId xmlns:a16="http://schemas.microsoft.com/office/drawing/2014/main" id="{AA6DD3C8-7F26-5740-E1B4-5BB10B8191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790825"/>
            <a:ext cx="83820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 Làm quen với toán</a:t>
            </a:r>
          </a:p>
        </p:txBody>
      </p:sp>
      <p:sp>
        <p:nvSpPr>
          <p:cNvPr id="23559" name="Rectangle 7">
            <a:extLst>
              <a:ext uri="{FF2B5EF4-FFF2-40B4-BE49-F238E27FC236}">
                <a16:creationId xmlns:a16="http://schemas.microsoft.com/office/drawing/2014/main" id="{C5F1FAF9-F96E-82A3-ED08-CEEC1704C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478213"/>
            <a:ext cx="8382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990000"/>
                </a:solidFill>
              </a:rPr>
              <a:t>Xác định phía phải – phía trái của bản thân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A72484EC-9C3E-CA4D-E430-E03F3EE87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6388"/>
            <a:ext cx="9144000" cy="63023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vi-VN" sz="1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UBND </a:t>
            </a:r>
            <a:r>
              <a:rPr lang="en-US" sz="1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QUẬN </a:t>
            </a:r>
            <a:r>
              <a:rPr lang="en-US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LONG BIÊN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MẦM NON GIA </a:t>
            </a:r>
            <a:r>
              <a:rPr lang="vi-VN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QUẤT</a:t>
            </a:r>
            <a:endParaRPr lang="en-US" sz="1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A9907D6-8472-FA6B-DC4B-A897A9D81393}"/>
              </a:ext>
            </a:extLst>
          </p:cNvPr>
          <p:cNvSpPr/>
          <p:nvPr/>
        </p:nvSpPr>
        <p:spPr>
          <a:xfrm>
            <a:off x="685800" y="5003800"/>
            <a:ext cx="76962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Lứa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tuổi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Mẫu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giáo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nhỡ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4-5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tuổi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Giáo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viên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vi-VN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Lưu Thị Hoa Chinh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103" name="Picture 6" descr="A blue and black logo&#10;&#10;Description automatically generated">
            <a:extLst>
              <a:ext uri="{FF2B5EF4-FFF2-40B4-BE49-F238E27FC236}">
                <a16:creationId xmlns:a16="http://schemas.microsoft.com/office/drawing/2014/main" id="{EC4E796D-D001-DCEA-4700-2D4414E4E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382713"/>
            <a:ext cx="990600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/>
      <p:bldP spid="2355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F94B8ED-57A8-07F7-1977-4EE86A0F33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Trẻ làm vận động theo cô</a:t>
            </a:r>
          </a:p>
        </p:txBody>
      </p:sp>
      <p:graphicFrame>
        <p:nvGraphicFramePr>
          <p:cNvPr id="13334" name="Group 22">
            <a:extLst>
              <a:ext uri="{FF2B5EF4-FFF2-40B4-BE49-F238E27FC236}">
                <a16:creationId xmlns:a16="http://schemas.microsoft.com/office/drawing/2014/main" id="{622FCB5B-A27E-A151-1A74-47C7FB56F374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1676400" y="1905000"/>
          <a:ext cx="7010400" cy="4221163"/>
        </p:xfrm>
        <a:graphic>
          <a:graphicData uri="http://schemas.openxmlformats.org/drawingml/2006/table">
            <a:tbl>
              <a:tblPr/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21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Vẫy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tai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phải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Vẫy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tai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trái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Dậm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chân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trái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Dậm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chân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phải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Bịt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mắt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phải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Bịt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mắt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trái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Nghiêng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người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sang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phải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Nghiêng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ngươi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sang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trái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Quay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đầu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sang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phải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Quay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đầu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sang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trái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Vẫy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vẫy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Vẫy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vẫy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Thình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thịch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Thình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thịch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Mắt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phải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Mắt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trái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Sang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phải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Sang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trái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Quay sang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phải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Quay sang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trái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5366" name="Picture 23" descr="user297071_pic42726_1213589560">
            <a:extLst>
              <a:ext uri="{FF2B5EF4-FFF2-40B4-BE49-F238E27FC236}">
                <a16:creationId xmlns:a16="http://schemas.microsoft.com/office/drawing/2014/main" id="{F55A75A7-9034-85F4-BD2D-B3FD9392E46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2979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M2U00808.wav">
            <a:hlinkClick r:id="" action="ppaction://media"/>
            <a:extLst>
              <a:ext uri="{FF2B5EF4-FFF2-40B4-BE49-F238E27FC236}">
                <a16:creationId xmlns:a16="http://schemas.microsoft.com/office/drawing/2014/main" id="{A9B070F2-2D64-B34A-1D6D-108DB6388C52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777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7" descr="1054623-Royalty-Free-Vector-Clip-Art-Illustration-Of-A-St-Patricks-Day-Leprechaun-Girl-Jumping-With-A-Hat-Of-Shamrocks">
            <a:extLst>
              <a:ext uri="{FF2B5EF4-FFF2-40B4-BE49-F238E27FC236}">
                <a16:creationId xmlns:a16="http://schemas.microsoft.com/office/drawing/2014/main" id="{3A9DDBF3-F20D-16C1-E9F7-8A2D2B56F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2"/>
          <a:stretch>
            <a:fillRect/>
          </a:stretch>
        </p:blipFill>
        <p:spPr bwMode="auto">
          <a:xfrm>
            <a:off x="-11113" y="0"/>
            <a:ext cx="27543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>
            <a:extLst>
              <a:ext uri="{FF2B5EF4-FFF2-40B4-BE49-F238E27FC236}">
                <a16:creationId xmlns:a16="http://schemas.microsoft.com/office/drawing/2014/main" id="{37F0BCA8-1886-1832-E1DB-D3E13F1371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00400" y="533400"/>
            <a:ext cx="5715000" cy="5943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solidFill>
                  <a:srgbClr val="0000FF"/>
                </a:solidFill>
              </a:rPr>
              <a:t>Nào các ban ơi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solidFill>
                  <a:srgbClr val="0000FF"/>
                </a:solidFill>
              </a:rPr>
              <a:t>Lại đây cùng chơi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solidFill>
                  <a:srgbClr val="0000FF"/>
                </a:solidFill>
              </a:rPr>
              <a:t>Lại đây cùng học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solidFill>
                  <a:srgbClr val="0000FF"/>
                </a:solidFill>
              </a:rPr>
              <a:t>Bạn dùng tay phải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solidFill>
                  <a:srgbClr val="0000FF"/>
                </a:solidFill>
              </a:rPr>
              <a:t>Giơ mũ lên nào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</a:rPr>
              <a:t>Các bạn hãy nói xem mũ ở phía nào của bạn?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b="1">
              <a:solidFill>
                <a:srgbClr val="0000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solidFill>
                  <a:srgbClr val="0000FF"/>
                </a:solidFill>
              </a:rPr>
              <a:t>Bạn dùng tay trái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solidFill>
                  <a:srgbClr val="0000FF"/>
                </a:solidFill>
              </a:rPr>
              <a:t>Giơ mũ cùng chơi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</a:rPr>
              <a:t>Các bạn hãy nói xem mũ ở phía nào của bạn?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solidFill>
                  <a:srgbClr val="0000FF"/>
                </a:solidFill>
              </a:rPr>
              <a:t>Bạn hãy nhìn xem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solidFill>
                  <a:srgbClr val="0000FF"/>
                </a:solidFill>
              </a:rPr>
              <a:t>Ai ở bên phải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solidFill>
                  <a:srgbClr val="0000FF"/>
                </a:solidFill>
              </a:rPr>
              <a:t>Ai ở bên trái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solidFill>
                  <a:srgbClr val="0000FF"/>
                </a:solidFill>
              </a:rPr>
              <a:t>Của bản thân mình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</a:rPr>
              <a:t>Tất cả những thứ ở phía tay trái của bạn là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</a:rPr>
              <a:t>ở phía trái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</a:rPr>
              <a:t>Tất cả những thứ ở phía tay phải của bạn là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</a:rPr>
              <a:t>ở phía phải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3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4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4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4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43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43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43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43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43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43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43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43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43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433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433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433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433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433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433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4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>
            <a:extLst>
              <a:ext uri="{FF2B5EF4-FFF2-40B4-BE49-F238E27FC236}">
                <a16:creationId xmlns:a16="http://schemas.microsoft.com/office/drawing/2014/main" id="{3B991416-D424-1F18-91AB-A5532DA3455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Trường MN Đại Kim</a:t>
            </a:r>
          </a:p>
        </p:txBody>
      </p:sp>
      <p:sp>
        <p:nvSpPr>
          <p:cNvPr id="17411" name="Footer Placeholder 4">
            <a:extLst>
              <a:ext uri="{FF2B5EF4-FFF2-40B4-BE49-F238E27FC236}">
                <a16:creationId xmlns:a16="http://schemas.microsoft.com/office/drawing/2014/main" id="{86B9A751-96C1-8AB1-019B-197728AB0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GV: Trịnh Hoàng Hương</a:t>
            </a:r>
          </a:p>
        </p:txBody>
      </p:sp>
      <p:pic>
        <p:nvPicPr>
          <p:cNvPr id="16390" name="M2U00809.wav">
            <a:hlinkClick r:id="" action="ppaction://media"/>
            <a:extLst>
              <a:ext uri="{FF2B5EF4-FFF2-40B4-BE49-F238E27FC236}">
                <a16:creationId xmlns:a16="http://schemas.microsoft.com/office/drawing/2014/main" id="{22B5A6FA-8E62-4C4D-1F5A-C5767E19498E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Lý Kéo Chài.mp3">
            <a:hlinkClick r:id="" action="ppaction://media"/>
            <a:extLst>
              <a:ext uri="{FF2B5EF4-FFF2-40B4-BE49-F238E27FC236}">
                <a16:creationId xmlns:a16="http://schemas.microsoft.com/office/drawing/2014/main" id="{3E19EF8F-1107-FEEC-8859-A66FE2B06324}"/>
              </a:ext>
            </a:extLst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4" descr="113">
            <a:extLst>
              <a:ext uri="{FF2B5EF4-FFF2-40B4-BE49-F238E27FC236}">
                <a16:creationId xmlns:a16="http://schemas.microsoft.com/office/drawing/2014/main" id="{5FEE4901-731D-71FA-9472-F6B05CC53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CC554646-C7F1-197A-75F6-D2424D81D4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62400" y="1143000"/>
            <a:ext cx="5181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>
                <a:solidFill>
                  <a:srgbClr val="000099"/>
                </a:solidFill>
              </a:rPr>
              <a:t>- Làm sóng xô bên trái, sóng xô bên phải</a:t>
            </a:r>
          </a:p>
          <a:p>
            <a:pPr eaLnBrk="1" hangingPunct="1">
              <a:buFontTx/>
              <a:buNone/>
            </a:pPr>
            <a:r>
              <a:rPr lang="en-US" altLang="en-US" sz="2800">
                <a:solidFill>
                  <a:srgbClr val="000099"/>
                </a:solidFill>
              </a:rPr>
              <a:t>- Chèo thuyền bên trái, chèo thuyền bên phải </a:t>
            </a:r>
          </a:p>
          <a:p>
            <a:pPr eaLnBrk="1" hangingPunct="1">
              <a:buFontTx/>
              <a:buNone/>
            </a:pPr>
            <a:r>
              <a:rPr lang="en-US" altLang="en-US" sz="2800">
                <a:solidFill>
                  <a:srgbClr val="000099"/>
                </a:solidFill>
              </a:rPr>
              <a:t>(nhạc: lý kéo chài)</a:t>
            </a:r>
          </a:p>
          <a:p>
            <a:pPr eaLnBrk="1" hangingPunct="1">
              <a:buFontTx/>
              <a:buNone/>
            </a:pPr>
            <a:r>
              <a:rPr lang="en-US" altLang="en-US" sz="2800">
                <a:solidFill>
                  <a:srgbClr val="000099"/>
                </a:solidFill>
              </a:rPr>
              <a:t>- Cho trẻ xác định đồ vật ở bên trái, đồ vật ở bên phải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3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63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89"/>
                </p:tgtEl>
              </p:cMediaNode>
            </p:audio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90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>
            <a:extLst>
              <a:ext uri="{FF2B5EF4-FFF2-40B4-BE49-F238E27FC236}">
                <a16:creationId xmlns:a16="http://schemas.microsoft.com/office/drawing/2014/main" id="{B603497F-2C5C-0262-6FFD-661178F6FD6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Trường MN Đại Kim</a:t>
            </a:r>
          </a:p>
        </p:txBody>
      </p:sp>
      <p:sp>
        <p:nvSpPr>
          <p:cNvPr id="18435" name="Footer Placeholder 4">
            <a:extLst>
              <a:ext uri="{FF2B5EF4-FFF2-40B4-BE49-F238E27FC236}">
                <a16:creationId xmlns:a16="http://schemas.microsoft.com/office/drawing/2014/main" id="{052B2153-8ADC-F619-8937-360F63A56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GV: Trịnh Hoàng Hương</a:t>
            </a:r>
          </a:p>
        </p:txBody>
      </p:sp>
      <p:pic>
        <p:nvPicPr>
          <p:cNvPr id="18438" name="M2U00810.wav">
            <a:hlinkClick r:id="" action="ppaction://media"/>
            <a:extLst>
              <a:ext uri="{FF2B5EF4-FFF2-40B4-BE49-F238E27FC236}">
                <a16:creationId xmlns:a16="http://schemas.microsoft.com/office/drawing/2014/main" id="{46D2D2B6-A45A-2B56-6227-A4D4190532FB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2" descr="db680eb3035ft">
            <a:extLst>
              <a:ext uri="{FF2B5EF4-FFF2-40B4-BE49-F238E27FC236}">
                <a16:creationId xmlns:a16="http://schemas.microsoft.com/office/drawing/2014/main" id="{2DB68DF4-3F23-BEE1-003B-AB0048377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63AD145E-ECD8-4007-652B-0303BC05C6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CC3300"/>
                </a:solidFill>
              </a:rPr>
              <a:t>Hoạt động 3</a:t>
            </a:r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3FA08CD2-6C3D-0D28-C215-B2A20A75DE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76400" y="1828800"/>
            <a:ext cx="5181600" cy="35353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3600">
                <a:solidFill>
                  <a:srgbClr val="0000FF"/>
                </a:solidFill>
              </a:rPr>
              <a:t>Ôn luyện</a:t>
            </a:r>
          </a:p>
          <a:p>
            <a:pPr algn="ctr" eaLnBrk="1" hangingPunct="1">
              <a:buFontTx/>
              <a:buNone/>
            </a:pPr>
            <a:endParaRPr lang="en-US" altLang="en-US" sz="360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4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38"/>
                </p:tgtEl>
              </p:cMediaNode>
            </p:audio>
          </p:childTnLst>
        </p:cTn>
      </p:par>
    </p:tnLst>
    <p:bldLst>
      <p:bldP spid="2" grpId="0"/>
      <p:bldP spid="1843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>
            <a:extLst>
              <a:ext uri="{FF2B5EF4-FFF2-40B4-BE49-F238E27FC236}">
                <a16:creationId xmlns:a16="http://schemas.microsoft.com/office/drawing/2014/main" id="{D50EA910-D4A8-461D-0FE8-D4B41C8FB48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Trường MN Đại Kim</a:t>
            </a:r>
          </a:p>
        </p:txBody>
      </p:sp>
      <p:sp>
        <p:nvSpPr>
          <p:cNvPr id="19459" name="Footer Placeholder 4">
            <a:extLst>
              <a:ext uri="{FF2B5EF4-FFF2-40B4-BE49-F238E27FC236}">
                <a16:creationId xmlns:a16="http://schemas.microsoft.com/office/drawing/2014/main" id="{07D9D26B-1C30-BC30-AA43-04EBF2342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GV: Trịnh Hoàng Hương</a:t>
            </a:r>
          </a:p>
        </p:txBody>
      </p:sp>
      <p:pic>
        <p:nvPicPr>
          <p:cNvPr id="19462" name="M2U00811.wav">
            <a:hlinkClick r:id="" action="ppaction://media"/>
            <a:extLst>
              <a:ext uri="{FF2B5EF4-FFF2-40B4-BE49-F238E27FC236}">
                <a16:creationId xmlns:a16="http://schemas.microsoft.com/office/drawing/2014/main" id="{E2639F29-7FB8-1DDB-4279-0339132C0460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" descr="x60935">
            <a:extLst>
              <a:ext uri="{FF2B5EF4-FFF2-40B4-BE49-F238E27FC236}">
                <a16:creationId xmlns:a16="http://schemas.microsoft.com/office/drawing/2014/main" id="{09C1C69B-F6F1-0A30-6DE0-2249DB89574E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E561C635-7E8C-5626-0B3B-8CDDC43848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7600" y="2667000"/>
            <a:ext cx="4724400" cy="1828800"/>
          </a:xfrm>
        </p:spPr>
        <p:txBody>
          <a:bodyPr/>
          <a:lstStyle/>
          <a:p>
            <a:pPr eaLnBrk="1" hangingPunct="1"/>
            <a:r>
              <a:rPr lang="en-US" altLang="en-US" sz="3200">
                <a:solidFill>
                  <a:srgbClr val="0000FF"/>
                </a:solidFill>
              </a:rPr>
              <a:t>Trẻ cầm đồ chơi mình chọn và đặt vào vị trí theo yêu cầu của cô</a:t>
            </a:r>
          </a:p>
        </p:txBody>
      </p:sp>
      <p:sp>
        <p:nvSpPr>
          <p:cNvPr id="3" name="WordArt 5">
            <a:extLst>
              <a:ext uri="{FF2B5EF4-FFF2-40B4-BE49-F238E27FC236}">
                <a16:creationId xmlns:a16="http://schemas.microsoft.com/office/drawing/2014/main" id="{C9569035-D114-E07E-B28C-51338DADCC6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448175" y="1143000"/>
            <a:ext cx="2867025" cy="1066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gradFill rotWithShape="1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Trò chơi</a:t>
            </a:r>
          </a:p>
          <a:p>
            <a:pPr algn="ctr"/>
            <a:r>
              <a:rPr lang="vi-VN" sz="3600" b="1" kern="10">
                <a:gradFill rotWithShape="1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Bé nhanh tay</a:t>
            </a:r>
            <a:endParaRPr lang="en-US" sz="3600" b="1" kern="10">
              <a:gradFill rotWithShape="1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4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62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35" name="M2U00814.wav">
            <a:hlinkClick r:id="" action="ppaction://media"/>
            <a:extLst>
              <a:ext uri="{FF2B5EF4-FFF2-40B4-BE49-F238E27FC236}">
                <a16:creationId xmlns:a16="http://schemas.microsoft.com/office/drawing/2014/main" id="{13DC93D2-A073-4FC4-C223-A5ED2D090BFF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0" descr="user297071_pic42726_1213589560">
            <a:extLst>
              <a:ext uri="{FF2B5EF4-FFF2-40B4-BE49-F238E27FC236}">
                <a16:creationId xmlns:a16="http://schemas.microsoft.com/office/drawing/2014/main" id="{29FD1989-02E0-8A97-DAC2-E6A0EE5671E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-228600"/>
            <a:ext cx="101346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9" name="Picture 25" descr="snoopy">
            <a:extLst>
              <a:ext uri="{FF2B5EF4-FFF2-40B4-BE49-F238E27FC236}">
                <a16:creationId xmlns:a16="http://schemas.microsoft.com/office/drawing/2014/main" id="{E2633020-F76D-278B-72E2-4DD419EFC067}"/>
              </a:ext>
            </a:extLst>
          </p:cNvPr>
          <p:cNvPicPr>
            <a:picLocks noGrp="1" noChangeAspect="1" noChangeArrowheads="1"/>
          </p:cNvPicPr>
          <p:nvPr>
            <p:ph type="title"/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0"/>
            <a:ext cx="3733800" cy="2728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1509" name="Group 15">
            <a:extLst>
              <a:ext uri="{FF2B5EF4-FFF2-40B4-BE49-F238E27FC236}">
                <a16:creationId xmlns:a16="http://schemas.microsoft.com/office/drawing/2014/main" id="{8656CF62-A311-BDC1-CE97-B7371197D04E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2362200"/>
            <a:ext cx="6553200" cy="2895600"/>
            <a:chOff x="288" y="720"/>
            <a:chExt cx="4224" cy="3408"/>
          </a:xfrm>
        </p:grpSpPr>
        <p:sp>
          <p:nvSpPr>
            <p:cNvPr id="21516" name="Freeform 5">
              <a:extLst>
                <a:ext uri="{FF2B5EF4-FFF2-40B4-BE49-F238E27FC236}">
                  <a16:creationId xmlns:a16="http://schemas.microsoft.com/office/drawing/2014/main" id="{34C2A69C-9788-217B-80F4-49710FFB6B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" y="720"/>
              <a:ext cx="4176" cy="3080"/>
            </a:xfrm>
            <a:custGeom>
              <a:avLst/>
              <a:gdLst>
                <a:gd name="T0" fmla="*/ 0 w 4176"/>
                <a:gd name="T1" fmla="*/ 3080 h 3080"/>
                <a:gd name="T2" fmla="*/ 288 w 4176"/>
                <a:gd name="T3" fmla="*/ 2168 h 3080"/>
                <a:gd name="T4" fmla="*/ 144 w 4176"/>
                <a:gd name="T5" fmla="*/ 1736 h 3080"/>
                <a:gd name="T6" fmla="*/ 432 w 4176"/>
                <a:gd name="T7" fmla="*/ 1304 h 3080"/>
                <a:gd name="T8" fmla="*/ 816 w 4176"/>
                <a:gd name="T9" fmla="*/ 872 h 3080"/>
                <a:gd name="T10" fmla="*/ 1392 w 4176"/>
                <a:gd name="T11" fmla="*/ 920 h 3080"/>
                <a:gd name="T12" fmla="*/ 1728 w 4176"/>
                <a:gd name="T13" fmla="*/ 584 h 3080"/>
                <a:gd name="T14" fmla="*/ 2160 w 4176"/>
                <a:gd name="T15" fmla="*/ 56 h 3080"/>
                <a:gd name="T16" fmla="*/ 2928 w 4176"/>
                <a:gd name="T17" fmla="*/ 248 h 3080"/>
                <a:gd name="T18" fmla="*/ 3360 w 4176"/>
                <a:gd name="T19" fmla="*/ 824 h 3080"/>
                <a:gd name="T20" fmla="*/ 3168 w 4176"/>
                <a:gd name="T21" fmla="*/ 1496 h 3080"/>
                <a:gd name="T22" fmla="*/ 3744 w 4176"/>
                <a:gd name="T23" fmla="*/ 2168 h 3080"/>
                <a:gd name="T24" fmla="*/ 3456 w 4176"/>
                <a:gd name="T25" fmla="*/ 2792 h 3080"/>
                <a:gd name="T26" fmla="*/ 4176 w 4176"/>
                <a:gd name="T27" fmla="*/ 3080 h 30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176" h="3080">
                  <a:moveTo>
                    <a:pt x="0" y="3080"/>
                  </a:moveTo>
                  <a:cubicBezTo>
                    <a:pt x="132" y="2736"/>
                    <a:pt x="264" y="2392"/>
                    <a:pt x="288" y="2168"/>
                  </a:cubicBezTo>
                  <a:cubicBezTo>
                    <a:pt x="312" y="1944"/>
                    <a:pt x="120" y="1880"/>
                    <a:pt x="144" y="1736"/>
                  </a:cubicBezTo>
                  <a:cubicBezTo>
                    <a:pt x="168" y="1592"/>
                    <a:pt x="320" y="1448"/>
                    <a:pt x="432" y="1304"/>
                  </a:cubicBezTo>
                  <a:cubicBezTo>
                    <a:pt x="544" y="1160"/>
                    <a:pt x="656" y="936"/>
                    <a:pt x="816" y="872"/>
                  </a:cubicBezTo>
                  <a:cubicBezTo>
                    <a:pt x="976" y="808"/>
                    <a:pt x="1240" y="968"/>
                    <a:pt x="1392" y="920"/>
                  </a:cubicBezTo>
                  <a:cubicBezTo>
                    <a:pt x="1544" y="872"/>
                    <a:pt x="1600" y="728"/>
                    <a:pt x="1728" y="584"/>
                  </a:cubicBezTo>
                  <a:cubicBezTo>
                    <a:pt x="1856" y="440"/>
                    <a:pt x="1960" y="112"/>
                    <a:pt x="2160" y="56"/>
                  </a:cubicBezTo>
                  <a:cubicBezTo>
                    <a:pt x="2360" y="0"/>
                    <a:pt x="2728" y="120"/>
                    <a:pt x="2928" y="248"/>
                  </a:cubicBezTo>
                  <a:cubicBezTo>
                    <a:pt x="3128" y="376"/>
                    <a:pt x="3320" y="616"/>
                    <a:pt x="3360" y="824"/>
                  </a:cubicBezTo>
                  <a:cubicBezTo>
                    <a:pt x="3400" y="1032"/>
                    <a:pt x="3104" y="1272"/>
                    <a:pt x="3168" y="1496"/>
                  </a:cubicBezTo>
                  <a:cubicBezTo>
                    <a:pt x="3232" y="1720"/>
                    <a:pt x="3696" y="1952"/>
                    <a:pt x="3744" y="2168"/>
                  </a:cubicBezTo>
                  <a:cubicBezTo>
                    <a:pt x="3792" y="2384"/>
                    <a:pt x="3384" y="2640"/>
                    <a:pt x="3456" y="2792"/>
                  </a:cubicBezTo>
                  <a:cubicBezTo>
                    <a:pt x="3528" y="2944"/>
                    <a:pt x="3852" y="3012"/>
                    <a:pt x="4176" y="3080"/>
                  </a:cubicBezTo>
                </a:path>
              </a:pathLst>
            </a:custGeom>
            <a:noFill/>
            <a:ln w="57150" cap="flat" cmpd="sng">
              <a:solidFill>
                <a:srgbClr val="0033CC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517" name="Group 14">
              <a:extLst>
                <a:ext uri="{FF2B5EF4-FFF2-40B4-BE49-F238E27FC236}">
                  <a16:creationId xmlns:a16="http://schemas.microsoft.com/office/drawing/2014/main" id="{A7510753-BD15-3389-2BC8-6D53C04FCA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" y="1032"/>
              <a:ext cx="3984" cy="3096"/>
              <a:chOff x="528" y="1032"/>
              <a:chExt cx="3984" cy="3096"/>
            </a:xfrm>
          </p:grpSpPr>
          <p:sp>
            <p:nvSpPr>
              <p:cNvPr id="21518" name="Freeform 6">
                <a:extLst>
                  <a:ext uri="{FF2B5EF4-FFF2-40B4-BE49-F238E27FC236}">
                    <a16:creationId xmlns:a16="http://schemas.microsoft.com/office/drawing/2014/main" id="{F8DB618A-C65F-6824-C569-C98BAA3044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" y="1632"/>
                <a:ext cx="3984" cy="2496"/>
              </a:xfrm>
              <a:custGeom>
                <a:avLst/>
                <a:gdLst>
                  <a:gd name="T0" fmla="*/ 0 w 3984"/>
                  <a:gd name="T1" fmla="*/ 2256 h 2496"/>
                  <a:gd name="T2" fmla="*/ 288 w 3984"/>
                  <a:gd name="T3" fmla="*/ 1296 h 2496"/>
                  <a:gd name="T4" fmla="*/ 816 w 3984"/>
                  <a:gd name="T5" fmla="*/ 864 h 2496"/>
                  <a:gd name="T6" fmla="*/ 912 w 3984"/>
                  <a:gd name="T7" fmla="*/ 384 h 2496"/>
                  <a:gd name="T8" fmla="*/ 1392 w 3984"/>
                  <a:gd name="T9" fmla="*/ 192 h 2496"/>
                  <a:gd name="T10" fmla="*/ 1584 w 3984"/>
                  <a:gd name="T11" fmla="*/ 0 h 2496"/>
                  <a:gd name="T12" fmla="*/ 2016 w 3984"/>
                  <a:gd name="T13" fmla="*/ 192 h 2496"/>
                  <a:gd name="T14" fmla="*/ 2640 w 3984"/>
                  <a:gd name="T15" fmla="*/ 288 h 2496"/>
                  <a:gd name="T16" fmla="*/ 2640 w 3984"/>
                  <a:gd name="T17" fmla="*/ 624 h 2496"/>
                  <a:gd name="T18" fmla="*/ 2400 w 3984"/>
                  <a:gd name="T19" fmla="*/ 1152 h 2496"/>
                  <a:gd name="T20" fmla="*/ 2784 w 3984"/>
                  <a:gd name="T21" fmla="*/ 1728 h 2496"/>
                  <a:gd name="T22" fmla="*/ 2832 w 3984"/>
                  <a:gd name="T23" fmla="*/ 1872 h 2496"/>
                  <a:gd name="T24" fmla="*/ 3312 w 3984"/>
                  <a:gd name="T25" fmla="*/ 2400 h 2496"/>
                  <a:gd name="T26" fmla="*/ 3984 w 3984"/>
                  <a:gd name="T27" fmla="*/ 2448 h 249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984" h="2496">
                    <a:moveTo>
                      <a:pt x="0" y="2256"/>
                    </a:moveTo>
                    <a:cubicBezTo>
                      <a:pt x="76" y="1892"/>
                      <a:pt x="152" y="1528"/>
                      <a:pt x="288" y="1296"/>
                    </a:cubicBezTo>
                    <a:cubicBezTo>
                      <a:pt x="424" y="1064"/>
                      <a:pt x="712" y="1016"/>
                      <a:pt x="816" y="864"/>
                    </a:cubicBezTo>
                    <a:cubicBezTo>
                      <a:pt x="920" y="712"/>
                      <a:pt x="816" y="496"/>
                      <a:pt x="912" y="384"/>
                    </a:cubicBezTo>
                    <a:cubicBezTo>
                      <a:pt x="1008" y="272"/>
                      <a:pt x="1280" y="256"/>
                      <a:pt x="1392" y="192"/>
                    </a:cubicBezTo>
                    <a:cubicBezTo>
                      <a:pt x="1504" y="128"/>
                      <a:pt x="1480" y="0"/>
                      <a:pt x="1584" y="0"/>
                    </a:cubicBezTo>
                    <a:cubicBezTo>
                      <a:pt x="1688" y="0"/>
                      <a:pt x="1840" y="144"/>
                      <a:pt x="2016" y="192"/>
                    </a:cubicBezTo>
                    <a:cubicBezTo>
                      <a:pt x="2192" y="240"/>
                      <a:pt x="2536" y="216"/>
                      <a:pt x="2640" y="288"/>
                    </a:cubicBezTo>
                    <a:cubicBezTo>
                      <a:pt x="2744" y="360"/>
                      <a:pt x="2680" y="480"/>
                      <a:pt x="2640" y="624"/>
                    </a:cubicBezTo>
                    <a:cubicBezTo>
                      <a:pt x="2600" y="768"/>
                      <a:pt x="2376" y="968"/>
                      <a:pt x="2400" y="1152"/>
                    </a:cubicBezTo>
                    <a:cubicBezTo>
                      <a:pt x="2424" y="1336"/>
                      <a:pt x="2712" y="1608"/>
                      <a:pt x="2784" y="1728"/>
                    </a:cubicBezTo>
                    <a:cubicBezTo>
                      <a:pt x="2856" y="1848"/>
                      <a:pt x="2744" y="1760"/>
                      <a:pt x="2832" y="1872"/>
                    </a:cubicBezTo>
                    <a:cubicBezTo>
                      <a:pt x="2920" y="1984"/>
                      <a:pt x="3120" y="2304"/>
                      <a:pt x="3312" y="2400"/>
                    </a:cubicBezTo>
                    <a:cubicBezTo>
                      <a:pt x="3504" y="2496"/>
                      <a:pt x="3744" y="2472"/>
                      <a:pt x="3984" y="2448"/>
                    </a:cubicBezTo>
                  </a:path>
                </a:pathLst>
              </a:custGeom>
              <a:noFill/>
              <a:ln w="57150" cap="flat" cmpd="sng">
                <a:solidFill>
                  <a:srgbClr val="0033CC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9" name="Freeform 7">
                <a:extLst>
                  <a:ext uri="{FF2B5EF4-FFF2-40B4-BE49-F238E27FC236}">
                    <a16:creationId xmlns:a16="http://schemas.microsoft.com/office/drawing/2014/main" id="{28526B4C-E794-4514-AD74-19DFF8B130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" y="1848"/>
                <a:ext cx="552" cy="776"/>
              </a:xfrm>
              <a:custGeom>
                <a:avLst/>
                <a:gdLst>
                  <a:gd name="T0" fmla="*/ 56 w 552"/>
                  <a:gd name="T1" fmla="*/ 744 h 776"/>
                  <a:gd name="T2" fmla="*/ 56 w 552"/>
                  <a:gd name="T3" fmla="*/ 504 h 776"/>
                  <a:gd name="T4" fmla="*/ 392 w 552"/>
                  <a:gd name="T5" fmla="*/ 72 h 776"/>
                  <a:gd name="T6" fmla="*/ 536 w 552"/>
                  <a:gd name="T7" fmla="*/ 72 h 776"/>
                  <a:gd name="T8" fmla="*/ 488 w 552"/>
                  <a:gd name="T9" fmla="*/ 360 h 776"/>
                  <a:gd name="T10" fmla="*/ 296 w 552"/>
                  <a:gd name="T11" fmla="*/ 696 h 776"/>
                  <a:gd name="T12" fmla="*/ 56 w 552"/>
                  <a:gd name="T13" fmla="*/ 744 h 7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52" h="776">
                    <a:moveTo>
                      <a:pt x="56" y="744"/>
                    </a:moveTo>
                    <a:cubicBezTo>
                      <a:pt x="16" y="712"/>
                      <a:pt x="0" y="616"/>
                      <a:pt x="56" y="504"/>
                    </a:cubicBezTo>
                    <a:cubicBezTo>
                      <a:pt x="112" y="392"/>
                      <a:pt x="312" y="144"/>
                      <a:pt x="392" y="72"/>
                    </a:cubicBezTo>
                    <a:cubicBezTo>
                      <a:pt x="472" y="0"/>
                      <a:pt x="520" y="24"/>
                      <a:pt x="536" y="72"/>
                    </a:cubicBezTo>
                    <a:cubicBezTo>
                      <a:pt x="552" y="120"/>
                      <a:pt x="528" y="256"/>
                      <a:pt x="488" y="360"/>
                    </a:cubicBezTo>
                    <a:cubicBezTo>
                      <a:pt x="448" y="464"/>
                      <a:pt x="368" y="624"/>
                      <a:pt x="296" y="696"/>
                    </a:cubicBezTo>
                    <a:cubicBezTo>
                      <a:pt x="224" y="768"/>
                      <a:pt x="96" y="776"/>
                      <a:pt x="56" y="74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7150" cap="flat" cmpd="sng">
                <a:solidFill>
                  <a:srgbClr val="0033CC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0" name="Freeform 9">
                <a:extLst>
                  <a:ext uri="{FF2B5EF4-FFF2-40B4-BE49-F238E27FC236}">
                    <a16:creationId xmlns:a16="http://schemas.microsoft.com/office/drawing/2014/main" id="{C764F5F1-4275-7B07-D16B-0B081937E2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0" y="1032"/>
                <a:ext cx="1296" cy="800"/>
              </a:xfrm>
              <a:custGeom>
                <a:avLst/>
                <a:gdLst>
                  <a:gd name="T0" fmla="*/ 8 w 1296"/>
                  <a:gd name="T1" fmla="*/ 408 h 800"/>
                  <a:gd name="T2" fmla="*/ 296 w 1296"/>
                  <a:gd name="T3" fmla="*/ 24 h 800"/>
                  <a:gd name="T4" fmla="*/ 1160 w 1296"/>
                  <a:gd name="T5" fmla="*/ 552 h 800"/>
                  <a:gd name="T6" fmla="*/ 1112 w 1296"/>
                  <a:gd name="T7" fmla="*/ 792 h 800"/>
                  <a:gd name="T8" fmla="*/ 872 w 1296"/>
                  <a:gd name="T9" fmla="*/ 600 h 800"/>
                  <a:gd name="T10" fmla="*/ 248 w 1296"/>
                  <a:gd name="T11" fmla="*/ 504 h 800"/>
                  <a:gd name="T12" fmla="*/ 8 w 1296"/>
                  <a:gd name="T13" fmla="*/ 408 h 8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96" h="800">
                    <a:moveTo>
                      <a:pt x="8" y="408"/>
                    </a:moveTo>
                    <a:cubicBezTo>
                      <a:pt x="16" y="328"/>
                      <a:pt x="104" y="0"/>
                      <a:pt x="296" y="24"/>
                    </a:cubicBezTo>
                    <a:cubicBezTo>
                      <a:pt x="488" y="48"/>
                      <a:pt x="1024" y="424"/>
                      <a:pt x="1160" y="552"/>
                    </a:cubicBezTo>
                    <a:cubicBezTo>
                      <a:pt x="1296" y="680"/>
                      <a:pt x="1160" y="784"/>
                      <a:pt x="1112" y="792"/>
                    </a:cubicBezTo>
                    <a:cubicBezTo>
                      <a:pt x="1064" y="800"/>
                      <a:pt x="1016" y="648"/>
                      <a:pt x="872" y="600"/>
                    </a:cubicBezTo>
                    <a:cubicBezTo>
                      <a:pt x="728" y="552"/>
                      <a:pt x="392" y="536"/>
                      <a:pt x="248" y="504"/>
                    </a:cubicBezTo>
                    <a:cubicBezTo>
                      <a:pt x="104" y="472"/>
                      <a:pt x="0" y="488"/>
                      <a:pt x="8" y="40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7150" cap="flat" cmpd="sng">
                <a:solidFill>
                  <a:srgbClr val="0033CC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1" name="Freeform 10">
                <a:extLst>
                  <a:ext uri="{FF2B5EF4-FFF2-40B4-BE49-F238E27FC236}">
                    <a16:creationId xmlns:a16="http://schemas.microsoft.com/office/drawing/2014/main" id="{60CCB4B7-C7BE-D4A3-6BB6-94D3C22E86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2" y="2448"/>
                <a:ext cx="584" cy="768"/>
              </a:xfrm>
              <a:custGeom>
                <a:avLst/>
                <a:gdLst>
                  <a:gd name="T0" fmla="*/ 216 w 584"/>
                  <a:gd name="T1" fmla="*/ 48 h 768"/>
                  <a:gd name="T2" fmla="*/ 552 w 584"/>
                  <a:gd name="T3" fmla="*/ 384 h 768"/>
                  <a:gd name="T4" fmla="*/ 408 w 584"/>
                  <a:gd name="T5" fmla="*/ 768 h 768"/>
                  <a:gd name="T6" fmla="*/ 72 w 584"/>
                  <a:gd name="T7" fmla="*/ 384 h 768"/>
                  <a:gd name="T8" fmla="*/ 24 w 584"/>
                  <a:gd name="T9" fmla="*/ 96 h 768"/>
                  <a:gd name="T10" fmla="*/ 216 w 584"/>
                  <a:gd name="T11" fmla="*/ 48 h 76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84" h="768">
                    <a:moveTo>
                      <a:pt x="216" y="48"/>
                    </a:moveTo>
                    <a:cubicBezTo>
                      <a:pt x="304" y="96"/>
                      <a:pt x="520" y="264"/>
                      <a:pt x="552" y="384"/>
                    </a:cubicBezTo>
                    <a:cubicBezTo>
                      <a:pt x="584" y="504"/>
                      <a:pt x="488" y="768"/>
                      <a:pt x="408" y="768"/>
                    </a:cubicBezTo>
                    <a:cubicBezTo>
                      <a:pt x="328" y="768"/>
                      <a:pt x="136" y="496"/>
                      <a:pt x="72" y="384"/>
                    </a:cubicBezTo>
                    <a:cubicBezTo>
                      <a:pt x="8" y="272"/>
                      <a:pt x="0" y="152"/>
                      <a:pt x="24" y="96"/>
                    </a:cubicBezTo>
                    <a:cubicBezTo>
                      <a:pt x="48" y="40"/>
                      <a:pt x="128" y="0"/>
                      <a:pt x="216" y="4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7150" cap="flat" cmpd="sng">
                <a:solidFill>
                  <a:srgbClr val="0033CC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aphicFrame>
        <p:nvGraphicFramePr>
          <p:cNvPr id="21510" name="Object 18">
            <a:extLst>
              <a:ext uri="{FF2B5EF4-FFF2-40B4-BE49-F238E27FC236}">
                <a16:creationId xmlns:a16="http://schemas.microsoft.com/office/drawing/2014/main" id="{C9124227-93EE-7BBB-F0E7-C59470925249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228600" y="4648200"/>
          <a:ext cx="114300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7" imgW="40000000" imgH="29993651" progId="Photoshop.Image.7">
                  <p:embed/>
                </p:oleObj>
              </mc:Choice>
              <mc:Fallback>
                <p:oleObj name="Image" r:id="rId7" imgW="40000000" imgH="29993651" progId="Photoshop.Image.7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7475" t="30305" r="33588" b="24237"/>
                      <a:stretch>
                        <a:fillRect/>
                      </a:stretch>
                    </p:blipFill>
                    <p:spPr bwMode="auto">
                      <a:xfrm>
                        <a:off x="228600" y="4648200"/>
                        <a:ext cx="1143000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11" name="Picture 21" descr="hop qua">
            <a:extLst>
              <a:ext uri="{FF2B5EF4-FFF2-40B4-BE49-F238E27FC236}">
                <a16:creationId xmlns:a16="http://schemas.microsoft.com/office/drawing/2014/main" id="{999C5F8C-87F0-4F93-38D2-EB28475CF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724400"/>
            <a:ext cx="982663" cy="10128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7" name="WordArt 23">
            <a:extLst>
              <a:ext uri="{FF2B5EF4-FFF2-40B4-BE49-F238E27FC236}">
                <a16:creationId xmlns:a16="http://schemas.microsoft.com/office/drawing/2014/main" id="{E267B6F3-744A-CE51-94DA-623B0A93ED1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791200" y="685800"/>
            <a:ext cx="2286000" cy="952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SlantUp">
              <a:avLst>
                <a:gd name="adj" fmla="val 4699"/>
              </a:avLst>
            </a:prstTxWarp>
          </a:bodyPr>
          <a:lstStyle/>
          <a:p>
            <a:pPr algn="ctr"/>
            <a:r>
              <a:rPr lang="vi-VN" sz="3600" b="1" kern="10">
                <a:solidFill>
                  <a:srgbClr val="008000">
                    <a:alpha val="89018"/>
                  </a:srgb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Trò chơi</a:t>
            </a:r>
          </a:p>
          <a:p>
            <a:pPr algn="ctr"/>
            <a:r>
              <a:rPr lang="vi-VN" sz="3600" b="1" kern="10">
                <a:solidFill>
                  <a:srgbClr val="008000">
                    <a:alpha val="89018"/>
                  </a:srgb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Bé chọn đường nào?</a:t>
            </a:r>
            <a:endParaRPr lang="en-US" sz="3600" b="1" kern="10">
              <a:solidFill>
                <a:srgbClr val="008000">
                  <a:alpha val="89018"/>
                </a:srgbClr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1531" name="AutoShape 27">
            <a:extLst>
              <a:ext uri="{FF2B5EF4-FFF2-40B4-BE49-F238E27FC236}">
                <a16:creationId xmlns:a16="http://schemas.microsoft.com/office/drawing/2014/main" id="{16D48387-BF90-86F9-A35E-CD0F69F18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029200"/>
            <a:ext cx="3200400" cy="1295400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Luật chơi: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Bạn nào đi không đúng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đường sẽ bị mất lượt</a:t>
            </a:r>
          </a:p>
        </p:txBody>
      </p:sp>
      <p:sp>
        <p:nvSpPr>
          <p:cNvPr id="21532" name="AutoShape 28">
            <a:extLst>
              <a:ext uri="{FF2B5EF4-FFF2-40B4-BE49-F238E27FC236}">
                <a16:creationId xmlns:a16="http://schemas.microsoft.com/office/drawing/2014/main" id="{55E1D822-73FC-4E5B-1485-1FC096F7D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04800"/>
            <a:ext cx="4267200" cy="1981200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Cách chơi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800">
                <a:solidFill>
                  <a:srgbClr val="0000FF"/>
                </a:solidFill>
              </a:rPr>
              <a:t>Trẻ chia làm 2 đội, các đội phải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 đi đúng đường để lấy được hộp quà,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đội1 đi theo con đường rẽ phải,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đội 2 đi theo con đường rẽ trái.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 Sau 1 bản nhạc đội nào lấy được nhiều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1536" name="em tap mua.mp3">
            <a:hlinkClick r:id="" action="ppaction://media"/>
            <a:extLst>
              <a:ext uri="{FF2B5EF4-FFF2-40B4-BE49-F238E27FC236}">
                <a16:creationId xmlns:a16="http://schemas.microsoft.com/office/drawing/2014/main" id="{C5767F11-54F1-94C6-022B-EB11D759C6B3}"/>
              </a:ext>
            </a:extLst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9067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5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215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35"/>
                </p:tgtEl>
              </p:cMediaNode>
            </p:audio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36"/>
                </p:tgtEl>
              </p:cMediaNode>
            </p:audio>
          </p:childTnLst>
        </p:cTn>
      </p:par>
    </p:tnLst>
    <p:bldLst>
      <p:bldP spid="21531" grpId="0" animBg="1"/>
      <p:bldP spid="215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M2U00792.wav">
            <a:hlinkClick r:id="" action="ppaction://media"/>
            <a:extLst>
              <a:ext uri="{FF2B5EF4-FFF2-40B4-BE49-F238E27FC236}">
                <a16:creationId xmlns:a16="http://schemas.microsoft.com/office/drawing/2014/main" id="{19ADE68D-4489-1482-5F3D-AF9B24197715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>
            <a:extLst>
              <a:ext uri="{FF2B5EF4-FFF2-40B4-BE49-F238E27FC236}">
                <a16:creationId xmlns:a16="http://schemas.microsoft.com/office/drawing/2014/main" id="{D369C054-5B81-7D56-6FCE-0CB3AFC903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533400"/>
            <a:ext cx="4343400" cy="731838"/>
          </a:xfrm>
        </p:spPr>
        <p:txBody>
          <a:bodyPr/>
          <a:lstStyle/>
          <a:p>
            <a:pPr eaLnBrk="1" hangingPunct="1"/>
            <a:r>
              <a:rPr lang="en-US" altLang="en-US" sz="2800" b="1">
                <a:solidFill>
                  <a:srgbClr val="990000"/>
                </a:solidFill>
              </a:rPr>
              <a:t>I. Mục đích – Yêu cầu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FC803371-5043-86F5-C9A6-8E76B403C9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268413"/>
            <a:ext cx="3962400" cy="4800600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endParaRPr lang="en-US" altLang="en-US" sz="1600" b="1">
              <a:solidFill>
                <a:srgbClr val="0000FF"/>
              </a:solidFill>
            </a:endParaRPr>
          </a:p>
          <a:p>
            <a:pPr marL="457200" indent="-457200" eaLnBrk="1" hangingPunct="1">
              <a:lnSpc>
                <a:spcPct val="95000"/>
              </a:lnSpc>
              <a:buFontTx/>
              <a:buAutoNum type="arabicPeriod"/>
            </a:pPr>
            <a:r>
              <a:rPr lang="en-US" altLang="en-US" sz="2000" b="1">
                <a:solidFill>
                  <a:srgbClr val="0000FF"/>
                </a:solidFill>
              </a:rPr>
              <a:t>Kiến thức:</a:t>
            </a:r>
          </a:p>
          <a:p>
            <a:pPr marL="457200" indent="-457200" eaLnBrk="1" hangingPunct="1">
              <a:lnSpc>
                <a:spcPct val="95000"/>
              </a:lnSpc>
              <a:buFontTx/>
              <a:buNone/>
            </a:pPr>
            <a:r>
              <a:rPr lang="en-US" altLang="en-US" sz="2000">
                <a:solidFill>
                  <a:srgbClr val="0000FF"/>
                </a:solidFill>
              </a:rPr>
              <a:t>         - Trẻ biết xác định phía phải phía trái của bản thân</a:t>
            </a:r>
          </a:p>
          <a:p>
            <a:pPr marL="457200" indent="-457200" eaLnBrk="1" hangingPunct="1">
              <a:lnSpc>
                <a:spcPct val="95000"/>
              </a:lnSpc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</a:rPr>
              <a:t>2. Kỹ năng:</a:t>
            </a:r>
          </a:p>
          <a:p>
            <a:pPr marL="457200" indent="-457200" eaLnBrk="1" hangingPunct="1">
              <a:lnSpc>
                <a:spcPct val="95000"/>
              </a:lnSpc>
              <a:buFontTx/>
              <a:buNone/>
            </a:pPr>
            <a:r>
              <a:rPr lang="en-US" altLang="en-US" sz="2000">
                <a:solidFill>
                  <a:srgbClr val="0000FF"/>
                </a:solidFill>
              </a:rPr>
              <a:t>          - Rèn kỹ năng nhận ra phía phải - trái của bản thân qua một số trò chơi</a:t>
            </a:r>
          </a:p>
          <a:p>
            <a:pPr marL="457200" indent="-457200" eaLnBrk="1" hangingPunct="1">
              <a:lnSpc>
                <a:spcPct val="95000"/>
              </a:lnSpc>
              <a:buFontTx/>
              <a:buNone/>
            </a:pPr>
            <a:r>
              <a:rPr lang="en-US" altLang="en-US" sz="2000">
                <a:solidFill>
                  <a:srgbClr val="0000FF"/>
                </a:solidFill>
              </a:rPr>
              <a:t>          - Phát triển khả năng nhanh nhẹn, khéo léo</a:t>
            </a:r>
          </a:p>
          <a:p>
            <a:pPr marL="457200" indent="-457200" eaLnBrk="1" hangingPunct="1">
              <a:lnSpc>
                <a:spcPct val="95000"/>
              </a:lnSpc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</a:rPr>
              <a:t>3. Thái độ:</a:t>
            </a:r>
          </a:p>
          <a:p>
            <a:pPr marL="457200" indent="-457200" eaLnBrk="1" hangingPunct="1">
              <a:lnSpc>
                <a:spcPct val="95000"/>
              </a:lnSpc>
              <a:buFontTx/>
              <a:buNone/>
            </a:pPr>
            <a:r>
              <a:rPr lang="en-US" altLang="en-US" sz="2000">
                <a:solidFill>
                  <a:srgbClr val="0000FF"/>
                </a:solidFill>
              </a:rPr>
              <a:t>          - Trẻ hứng thú tham gia các hoạt động</a:t>
            </a:r>
          </a:p>
          <a:p>
            <a:pPr marL="457200" indent="-457200" eaLnBrk="1" hangingPunct="1">
              <a:lnSpc>
                <a:spcPct val="95000"/>
              </a:lnSpc>
              <a:buFontTx/>
              <a:buChar char="-"/>
            </a:pPr>
            <a:endParaRPr lang="en-US" altLang="en-US" sz="2000"/>
          </a:p>
          <a:p>
            <a:pPr marL="457200" indent="-457200" algn="ctr" eaLnBrk="1" hangingPunct="1">
              <a:lnSpc>
                <a:spcPct val="95000"/>
              </a:lnSpc>
              <a:buFontTx/>
              <a:buNone/>
            </a:pPr>
            <a:endParaRPr lang="en-US" altLang="en-US" sz="2400" b="1">
              <a:solidFill>
                <a:srgbClr val="990000"/>
              </a:solidFill>
            </a:endParaRPr>
          </a:p>
        </p:txBody>
      </p:sp>
      <p:sp>
        <p:nvSpPr>
          <p:cNvPr id="6149" name="Rectangle 6">
            <a:extLst>
              <a:ext uri="{FF2B5EF4-FFF2-40B4-BE49-F238E27FC236}">
                <a16:creationId xmlns:a16="http://schemas.microsoft.com/office/drawing/2014/main" id="{4969319F-B658-E5FC-45A4-767E79434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5334000"/>
            <a:ext cx="3352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1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51"/>
                </p:tgtEl>
              </p:cMediaNode>
            </p:audio>
          </p:childTnLst>
        </p:cTn>
      </p:par>
    </p:tnLst>
    <p:bldLst>
      <p:bldP spid="6146" grpId="0"/>
      <p:bldP spid="614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M2U00794.wav">
            <a:hlinkClick r:id="" action="ppaction://media"/>
            <a:extLst>
              <a:ext uri="{FF2B5EF4-FFF2-40B4-BE49-F238E27FC236}">
                <a16:creationId xmlns:a16="http://schemas.microsoft.com/office/drawing/2014/main" id="{C8E93401-11ED-738F-69EC-D6AF73F43C35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6705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3">
            <a:extLst>
              <a:ext uri="{FF2B5EF4-FFF2-40B4-BE49-F238E27FC236}">
                <a16:creationId xmlns:a16="http://schemas.microsoft.com/office/drawing/2014/main" id="{1944F516-43B3-AEA7-B33A-BE3115A9A4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533400"/>
            <a:ext cx="4343400" cy="731838"/>
          </a:xfrm>
        </p:spPr>
        <p:txBody>
          <a:bodyPr/>
          <a:lstStyle/>
          <a:p>
            <a:pPr eaLnBrk="1" hangingPunct="1"/>
            <a:r>
              <a:rPr lang="en-US" altLang="en-US" sz="3200" b="1">
                <a:solidFill>
                  <a:srgbClr val="990000"/>
                </a:solidFill>
              </a:rPr>
              <a:t>II. Chuẩn bị</a:t>
            </a:r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15887F2B-84A8-5F35-3E3D-500352B93E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066800"/>
            <a:ext cx="3962400" cy="4953000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endParaRPr lang="en-US" altLang="en-US" sz="1400" b="1">
              <a:solidFill>
                <a:srgbClr val="0000FF"/>
              </a:solidFill>
            </a:endParaRPr>
          </a:p>
          <a:p>
            <a:pPr marL="457200" indent="-457200" eaLnBrk="1" hangingPunct="1">
              <a:lnSpc>
                <a:spcPct val="95000"/>
              </a:lnSpc>
              <a:buFontTx/>
              <a:buAutoNum type="arabicPeriod"/>
            </a:pPr>
            <a:r>
              <a:rPr lang="en-US" altLang="en-US" sz="2400" b="1">
                <a:solidFill>
                  <a:srgbClr val="0000FF"/>
                </a:solidFill>
              </a:rPr>
              <a:t>Đồ dùng của cô:</a:t>
            </a:r>
          </a:p>
          <a:p>
            <a:pPr marL="457200" indent="-457200" eaLnBrk="1" hangingPunct="1">
              <a:lnSpc>
                <a:spcPct val="95000"/>
              </a:lnSpc>
              <a:buFontTx/>
              <a:buChar char="-"/>
            </a:pPr>
            <a:r>
              <a:rPr lang="en-US" altLang="en-US" sz="2400">
                <a:solidFill>
                  <a:srgbClr val="0000FF"/>
                </a:solidFill>
              </a:rPr>
              <a:t>Giáo án điện tử</a:t>
            </a:r>
          </a:p>
          <a:p>
            <a:pPr marL="457200" indent="-457200" eaLnBrk="1" hangingPunct="1">
              <a:lnSpc>
                <a:spcPct val="95000"/>
              </a:lnSpc>
              <a:buFontTx/>
              <a:buChar char="-"/>
            </a:pPr>
            <a:r>
              <a:rPr lang="en-US" altLang="en-US" sz="2400">
                <a:solidFill>
                  <a:srgbClr val="0000FF"/>
                </a:solidFill>
              </a:rPr>
              <a:t>Mô hình vườn rau có rau bắp cải, su hào</a:t>
            </a:r>
          </a:p>
          <a:p>
            <a:pPr marL="457200" indent="-457200" eaLnBrk="1" hangingPunct="1">
              <a:lnSpc>
                <a:spcPct val="95000"/>
              </a:lnSpc>
              <a:buFontTx/>
              <a:buChar char="-"/>
            </a:pPr>
            <a:r>
              <a:rPr lang="en-US" altLang="en-US" sz="2400">
                <a:solidFill>
                  <a:srgbClr val="0000FF"/>
                </a:solidFill>
              </a:rPr>
              <a:t>Mô hình đường đi trên mặt đất</a:t>
            </a:r>
          </a:p>
          <a:p>
            <a:pPr marL="457200" indent="-457200" eaLnBrk="1" hangingPunct="1">
              <a:lnSpc>
                <a:spcPct val="95000"/>
              </a:lnSpc>
              <a:buFontTx/>
              <a:buChar char="-"/>
            </a:pPr>
            <a:r>
              <a:rPr lang="en-US" altLang="en-US" sz="2400">
                <a:solidFill>
                  <a:srgbClr val="0000FF"/>
                </a:solidFill>
              </a:rPr>
              <a:t>20 hộp quà</a:t>
            </a:r>
          </a:p>
          <a:p>
            <a:pPr marL="457200" indent="-457200" eaLnBrk="1" hangingPunct="1">
              <a:lnSpc>
                <a:spcPct val="95000"/>
              </a:lnSpc>
              <a:buFontTx/>
              <a:buChar char="-"/>
            </a:pPr>
            <a:r>
              <a:rPr lang="en-US" altLang="en-US" sz="2400">
                <a:solidFill>
                  <a:srgbClr val="0000FF"/>
                </a:solidFill>
              </a:rPr>
              <a:t>Nhạc bài hát: Gánh gánh gồng, gồng; Lý kéo chài.</a:t>
            </a:r>
          </a:p>
          <a:p>
            <a:pPr marL="457200" indent="-457200" eaLnBrk="1" hangingPunct="1">
              <a:lnSpc>
                <a:spcPct val="95000"/>
              </a:lnSpc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</a:rPr>
              <a:t>2. Đồ dùng của trẻ:</a:t>
            </a:r>
          </a:p>
          <a:p>
            <a:pPr marL="457200" indent="-457200" eaLnBrk="1" hangingPunct="1">
              <a:lnSpc>
                <a:spcPct val="95000"/>
              </a:lnSpc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</a:rPr>
              <a:t>-     </a:t>
            </a:r>
            <a:r>
              <a:rPr lang="en-US" altLang="en-US" sz="2400">
                <a:solidFill>
                  <a:srgbClr val="0000FF"/>
                </a:solidFill>
              </a:rPr>
              <a:t>Mỗi trẻ một chiếc mũ</a:t>
            </a:r>
          </a:p>
          <a:p>
            <a:pPr marL="457200" indent="-457200" eaLnBrk="1" hangingPunct="1">
              <a:lnSpc>
                <a:spcPct val="95000"/>
              </a:lnSpc>
              <a:buFontTx/>
              <a:buChar char="-"/>
            </a:pPr>
            <a:endParaRPr lang="en-US" altLang="en-US" sz="2400">
              <a:solidFill>
                <a:srgbClr val="0000FF"/>
              </a:solidFill>
            </a:endParaRPr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47141EEA-2F91-8A92-93D2-501860A3F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5334000"/>
            <a:ext cx="3352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5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3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245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2000"/>
                                        <p:tgtEl>
                                          <p:spTgt spid="245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82"/>
                </p:tgtEl>
              </p:cMediaNode>
            </p:audio>
          </p:childTnLst>
        </p:cTn>
      </p:par>
    </p:tnLst>
    <p:bldLst>
      <p:bldP spid="24579" grpId="0"/>
      <p:bldP spid="2458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25.jpg">
            <a:extLst>
              <a:ext uri="{FF2B5EF4-FFF2-40B4-BE49-F238E27FC236}">
                <a16:creationId xmlns:a16="http://schemas.microsoft.com/office/drawing/2014/main" id="{6D3A5D3D-1350-0188-8746-95AC4C8773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D7EF776-995B-B42C-52F0-E195F38E2A7C}"/>
              </a:ext>
            </a:extLst>
          </p:cNvPr>
          <p:cNvSpPr txBox="1"/>
          <p:nvPr/>
        </p:nvSpPr>
        <p:spPr>
          <a:xfrm>
            <a:off x="671513" y="228600"/>
            <a:ext cx="7874000" cy="1323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en-US" sz="2000" dirty="0" err="1">
                <a:solidFill>
                  <a:srgbClr val="000099"/>
                </a:solidFill>
              </a:rPr>
              <a:t>Ổn</a:t>
            </a:r>
            <a:r>
              <a:rPr lang="en-US" sz="2000" dirty="0">
                <a:solidFill>
                  <a:srgbClr val="000099"/>
                </a:solidFill>
              </a:rPr>
              <a:t> </a:t>
            </a:r>
            <a:r>
              <a:rPr lang="en-US" sz="2000" dirty="0" err="1">
                <a:solidFill>
                  <a:srgbClr val="000099"/>
                </a:solidFill>
              </a:rPr>
              <a:t>định</a:t>
            </a:r>
            <a:r>
              <a:rPr lang="en-US" sz="2000" dirty="0">
                <a:solidFill>
                  <a:srgbClr val="000099"/>
                </a:solidFill>
              </a:rPr>
              <a:t> </a:t>
            </a:r>
            <a:r>
              <a:rPr lang="en-US" sz="2000" dirty="0" err="1">
                <a:solidFill>
                  <a:srgbClr val="000099"/>
                </a:solidFill>
              </a:rPr>
              <a:t>tổ</a:t>
            </a:r>
            <a:r>
              <a:rPr lang="en-US" sz="2000" dirty="0">
                <a:solidFill>
                  <a:srgbClr val="000099"/>
                </a:solidFill>
              </a:rPr>
              <a:t> </a:t>
            </a:r>
            <a:r>
              <a:rPr lang="en-US" sz="2000" dirty="0" err="1">
                <a:solidFill>
                  <a:srgbClr val="000099"/>
                </a:solidFill>
              </a:rPr>
              <a:t>chức</a:t>
            </a:r>
            <a:endParaRPr lang="en-US" sz="2000" dirty="0">
              <a:solidFill>
                <a:srgbClr val="000099"/>
              </a:solidFill>
            </a:endParaRPr>
          </a:p>
          <a:p>
            <a:pPr marL="285750" indent="-285750">
              <a:buFontTx/>
              <a:buChar char="-"/>
              <a:defRPr/>
            </a:pPr>
            <a:r>
              <a:rPr lang="en-US" sz="2000" dirty="0" err="1">
                <a:solidFill>
                  <a:srgbClr val="CC3300"/>
                </a:solidFill>
              </a:rPr>
              <a:t>Cô</a:t>
            </a:r>
            <a:r>
              <a:rPr lang="en-US" sz="2000" dirty="0">
                <a:solidFill>
                  <a:srgbClr val="CC3300"/>
                </a:solidFill>
              </a:rPr>
              <a:t> </a:t>
            </a:r>
            <a:r>
              <a:rPr lang="en-US" sz="2000" dirty="0" err="1">
                <a:solidFill>
                  <a:srgbClr val="CC3300"/>
                </a:solidFill>
              </a:rPr>
              <a:t>cho</a:t>
            </a:r>
            <a:r>
              <a:rPr lang="en-US" sz="2000" dirty="0">
                <a:solidFill>
                  <a:srgbClr val="CC3300"/>
                </a:solidFill>
              </a:rPr>
              <a:t> </a:t>
            </a:r>
            <a:r>
              <a:rPr lang="en-US" sz="2000" dirty="0" err="1">
                <a:solidFill>
                  <a:srgbClr val="CC3300"/>
                </a:solidFill>
              </a:rPr>
              <a:t>trẻ</a:t>
            </a:r>
            <a:r>
              <a:rPr lang="en-US" sz="2000" dirty="0">
                <a:solidFill>
                  <a:srgbClr val="CC3300"/>
                </a:solidFill>
              </a:rPr>
              <a:t> </a:t>
            </a:r>
            <a:r>
              <a:rPr lang="en-US" sz="2000" dirty="0" err="1">
                <a:solidFill>
                  <a:srgbClr val="CC3300"/>
                </a:solidFill>
              </a:rPr>
              <a:t>hát</a:t>
            </a:r>
            <a:r>
              <a:rPr lang="en-US" sz="2000" dirty="0">
                <a:solidFill>
                  <a:srgbClr val="CC3300"/>
                </a:solidFill>
              </a:rPr>
              <a:t> </a:t>
            </a:r>
            <a:r>
              <a:rPr lang="en-US" sz="2000" dirty="0" err="1">
                <a:solidFill>
                  <a:srgbClr val="CC3300"/>
                </a:solidFill>
              </a:rPr>
              <a:t>bài</a:t>
            </a:r>
            <a:r>
              <a:rPr lang="en-US" sz="2000" dirty="0">
                <a:solidFill>
                  <a:srgbClr val="CC3300"/>
                </a:solidFill>
              </a:rPr>
              <a:t>: “ </a:t>
            </a:r>
            <a:r>
              <a:rPr lang="en-US" sz="2000" i="1" dirty="0" err="1">
                <a:solidFill>
                  <a:srgbClr val="CC3300"/>
                </a:solidFill>
              </a:rPr>
              <a:t>Tay</a:t>
            </a:r>
            <a:r>
              <a:rPr lang="en-US" sz="2000" i="1" dirty="0">
                <a:solidFill>
                  <a:srgbClr val="CC3300"/>
                </a:solidFill>
              </a:rPr>
              <a:t> </a:t>
            </a:r>
            <a:r>
              <a:rPr lang="en-US" sz="2000" i="1" dirty="0" err="1">
                <a:solidFill>
                  <a:srgbClr val="CC3300"/>
                </a:solidFill>
              </a:rPr>
              <a:t>thơm</a:t>
            </a:r>
            <a:r>
              <a:rPr lang="en-US" sz="2000" i="1" dirty="0">
                <a:solidFill>
                  <a:srgbClr val="CC3300"/>
                </a:solidFill>
              </a:rPr>
              <a:t> </a:t>
            </a:r>
            <a:r>
              <a:rPr lang="en-US" sz="2000" i="1" dirty="0" err="1">
                <a:solidFill>
                  <a:srgbClr val="CC3300"/>
                </a:solidFill>
              </a:rPr>
              <a:t>tay</a:t>
            </a:r>
            <a:r>
              <a:rPr lang="en-US" sz="2000" i="1" dirty="0">
                <a:solidFill>
                  <a:srgbClr val="CC3300"/>
                </a:solidFill>
              </a:rPr>
              <a:t> </a:t>
            </a:r>
            <a:r>
              <a:rPr lang="en-US" sz="2000" i="1" dirty="0" err="1">
                <a:solidFill>
                  <a:srgbClr val="CC3300"/>
                </a:solidFill>
              </a:rPr>
              <a:t>ngoan</a:t>
            </a:r>
            <a:r>
              <a:rPr lang="en-US" sz="2000" dirty="0">
                <a:solidFill>
                  <a:srgbClr val="CC3300"/>
                </a:solidFill>
              </a:rPr>
              <a:t>” </a:t>
            </a:r>
          </a:p>
          <a:p>
            <a:pPr marL="285750" indent="-285750">
              <a:buFontTx/>
              <a:buChar char="-"/>
              <a:defRPr/>
            </a:pPr>
            <a:r>
              <a:rPr lang="en-US" sz="2000" dirty="0" err="1">
                <a:solidFill>
                  <a:srgbClr val="CC3300"/>
                </a:solidFill>
              </a:rPr>
              <a:t>Cùng</a:t>
            </a:r>
            <a:r>
              <a:rPr lang="en-US" sz="2000" dirty="0">
                <a:solidFill>
                  <a:srgbClr val="CC3300"/>
                </a:solidFill>
              </a:rPr>
              <a:t> </a:t>
            </a:r>
            <a:r>
              <a:rPr lang="en-US" sz="2000" dirty="0" err="1">
                <a:solidFill>
                  <a:srgbClr val="CC3300"/>
                </a:solidFill>
              </a:rPr>
              <a:t>trò</a:t>
            </a:r>
            <a:r>
              <a:rPr lang="en-US" sz="2000" dirty="0">
                <a:solidFill>
                  <a:srgbClr val="CC3300"/>
                </a:solidFill>
              </a:rPr>
              <a:t> </a:t>
            </a:r>
            <a:r>
              <a:rPr lang="en-US" sz="2000" dirty="0" err="1">
                <a:solidFill>
                  <a:srgbClr val="CC3300"/>
                </a:solidFill>
              </a:rPr>
              <a:t>chuyện</a:t>
            </a:r>
            <a:r>
              <a:rPr lang="en-US" sz="2000" dirty="0">
                <a:solidFill>
                  <a:srgbClr val="CC3300"/>
                </a:solidFill>
              </a:rPr>
              <a:t> </a:t>
            </a:r>
            <a:r>
              <a:rPr lang="en-US" sz="2000" dirty="0" err="1">
                <a:solidFill>
                  <a:srgbClr val="CC3300"/>
                </a:solidFill>
              </a:rPr>
              <a:t>xem</a:t>
            </a:r>
            <a:r>
              <a:rPr lang="en-US" sz="2000" dirty="0">
                <a:solidFill>
                  <a:srgbClr val="CC3300"/>
                </a:solidFill>
              </a:rPr>
              <a:t> </a:t>
            </a:r>
            <a:r>
              <a:rPr lang="en-US" sz="2000" dirty="0" err="1">
                <a:solidFill>
                  <a:srgbClr val="CC3300"/>
                </a:solidFill>
              </a:rPr>
              <a:t>bàn</a:t>
            </a:r>
            <a:r>
              <a:rPr lang="en-US" sz="2000" dirty="0">
                <a:solidFill>
                  <a:srgbClr val="CC3300"/>
                </a:solidFill>
              </a:rPr>
              <a:t> </a:t>
            </a:r>
            <a:r>
              <a:rPr lang="en-US" sz="2000" dirty="0" err="1">
                <a:solidFill>
                  <a:srgbClr val="CC3300"/>
                </a:solidFill>
              </a:rPr>
              <a:t>tay</a:t>
            </a:r>
            <a:r>
              <a:rPr lang="en-US" sz="2000" dirty="0">
                <a:solidFill>
                  <a:srgbClr val="CC3300"/>
                </a:solidFill>
              </a:rPr>
              <a:t> </a:t>
            </a:r>
            <a:r>
              <a:rPr lang="en-US" sz="2000" dirty="0" err="1">
                <a:solidFill>
                  <a:srgbClr val="CC3300"/>
                </a:solidFill>
              </a:rPr>
              <a:t>của</a:t>
            </a:r>
            <a:r>
              <a:rPr lang="en-US" sz="2000" dirty="0">
                <a:solidFill>
                  <a:srgbClr val="CC3300"/>
                </a:solidFill>
              </a:rPr>
              <a:t> </a:t>
            </a:r>
            <a:r>
              <a:rPr lang="en-US" sz="2000" dirty="0" err="1">
                <a:solidFill>
                  <a:srgbClr val="CC3300"/>
                </a:solidFill>
              </a:rPr>
              <a:t>mình</a:t>
            </a:r>
            <a:r>
              <a:rPr lang="en-US" sz="2000" dirty="0">
                <a:solidFill>
                  <a:srgbClr val="CC3300"/>
                </a:solidFill>
              </a:rPr>
              <a:t> </a:t>
            </a:r>
            <a:r>
              <a:rPr lang="en-US" sz="2000" dirty="0" err="1">
                <a:solidFill>
                  <a:srgbClr val="CC3300"/>
                </a:solidFill>
              </a:rPr>
              <a:t>làm</a:t>
            </a:r>
            <a:r>
              <a:rPr lang="en-US" sz="2000" dirty="0">
                <a:solidFill>
                  <a:srgbClr val="CC3300"/>
                </a:solidFill>
              </a:rPr>
              <a:t> </a:t>
            </a:r>
            <a:r>
              <a:rPr lang="en-US" sz="2000" dirty="0" err="1">
                <a:solidFill>
                  <a:srgbClr val="CC3300"/>
                </a:solidFill>
              </a:rPr>
              <a:t>được</a:t>
            </a:r>
            <a:r>
              <a:rPr lang="en-US" sz="2000" dirty="0">
                <a:solidFill>
                  <a:srgbClr val="CC3300"/>
                </a:solidFill>
              </a:rPr>
              <a:t> </a:t>
            </a:r>
            <a:r>
              <a:rPr lang="en-US" sz="2000" dirty="0" err="1">
                <a:solidFill>
                  <a:srgbClr val="CC3300"/>
                </a:solidFill>
              </a:rPr>
              <a:t>những</a:t>
            </a:r>
            <a:r>
              <a:rPr lang="en-US" sz="2000" dirty="0">
                <a:solidFill>
                  <a:srgbClr val="CC3300"/>
                </a:solidFill>
              </a:rPr>
              <a:t> </a:t>
            </a:r>
            <a:r>
              <a:rPr lang="en-US" sz="2000" dirty="0" err="1">
                <a:solidFill>
                  <a:srgbClr val="CC3300"/>
                </a:solidFill>
              </a:rPr>
              <a:t>việc</a:t>
            </a:r>
            <a:r>
              <a:rPr lang="en-US" sz="2000" dirty="0">
                <a:solidFill>
                  <a:srgbClr val="CC3300"/>
                </a:solidFill>
              </a:rPr>
              <a:t> </a:t>
            </a:r>
            <a:r>
              <a:rPr lang="en-US" sz="2000" dirty="0" err="1">
                <a:solidFill>
                  <a:srgbClr val="CC3300"/>
                </a:solidFill>
              </a:rPr>
              <a:t>gì</a:t>
            </a:r>
            <a:r>
              <a:rPr lang="en-US" sz="2000" dirty="0">
                <a:solidFill>
                  <a:srgbClr val="CC3300"/>
                </a:solidFill>
              </a:rPr>
              <a:t>?</a:t>
            </a:r>
          </a:p>
          <a:p>
            <a:pPr marL="342900" indent="-342900">
              <a:buFontTx/>
              <a:buAutoNum type="arabicPeriod"/>
              <a:defRPr/>
            </a:pPr>
            <a:endParaRPr lang="en-US" sz="2000" dirty="0">
              <a:solidFill>
                <a:srgbClr val="CC3300"/>
              </a:solidFill>
            </a:endParaRPr>
          </a:p>
        </p:txBody>
      </p:sp>
      <p:pic>
        <p:nvPicPr>
          <p:cNvPr id="2" name="Tay thơm tay ngoan.mp4">
            <a:hlinkClick r:id="" action="ppaction://media"/>
            <a:extLst>
              <a:ext uri="{FF2B5EF4-FFF2-40B4-BE49-F238E27FC236}">
                <a16:creationId xmlns:a16="http://schemas.microsoft.com/office/drawing/2014/main" id="{75EAD4D7-1B79-D615-8B76-64AB510A978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1676400"/>
            <a:ext cx="8355012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M2U00795.wav">
            <a:hlinkClick r:id="" action="ppaction://media"/>
            <a:extLst>
              <a:ext uri="{FF2B5EF4-FFF2-40B4-BE49-F238E27FC236}">
                <a16:creationId xmlns:a16="http://schemas.microsoft.com/office/drawing/2014/main" id="{A50F9469-0339-631E-EE29-44986E2ED3F7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6629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>
            <a:extLst>
              <a:ext uri="{FF2B5EF4-FFF2-40B4-BE49-F238E27FC236}">
                <a16:creationId xmlns:a16="http://schemas.microsoft.com/office/drawing/2014/main" id="{A83F0300-EE30-45AF-CACA-8E368F3D4EC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819400" y="1752600"/>
            <a:ext cx="5486400" cy="1066800"/>
          </a:xfrm>
        </p:spPr>
        <p:txBody>
          <a:bodyPr/>
          <a:lstStyle/>
          <a:p>
            <a:pPr eaLnBrk="1" hangingPunct="1"/>
            <a:r>
              <a:rPr lang="en-US" altLang="en-US" sz="2000">
                <a:solidFill>
                  <a:srgbClr val="990000"/>
                </a:solidFill>
              </a:rPr>
              <a:t>2. Phương pháp và hình thức tổ chức</a:t>
            </a:r>
          </a:p>
          <a:p>
            <a:pPr eaLnBrk="1" hangingPunct="1"/>
            <a:r>
              <a:rPr lang="en-US" altLang="en-US" sz="2000">
                <a:solidFill>
                  <a:srgbClr val="0000FF"/>
                </a:solidFill>
              </a:rPr>
              <a:t>*Ôn xác định tay phải, tay trái của bản thân trẻ</a:t>
            </a:r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2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07" name="M2U00800.wav">
            <a:hlinkClick r:id="" action="ppaction://media"/>
            <a:extLst>
              <a:ext uri="{FF2B5EF4-FFF2-40B4-BE49-F238E27FC236}">
                <a16:creationId xmlns:a16="http://schemas.microsoft.com/office/drawing/2014/main" id="{CA54CD19-9A5E-ED64-637C-A86C6F1F5C31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0" name="AutoShape 32">
            <a:extLst>
              <a:ext uri="{FF2B5EF4-FFF2-40B4-BE49-F238E27FC236}">
                <a16:creationId xmlns:a16="http://schemas.microsoft.com/office/drawing/2014/main" id="{0EF859C2-8727-DCAD-003B-0B92ACFA6D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0"/>
            <a:ext cx="8305800" cy="13716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F99FF"/>
              </a:gs>
              <a:gs pos="50000">
                <a:schemeClr val="bg1"/>
              </a:gs>
              <a:gs pos="100000">
                <a:srgbClr val="FF99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800" b="1">
                <a:solidFill>
                  <a:srgbClr val="0000FF"/>
                </a:solidFill>
              </a:rPr>
              <a:t>Trẻ đọc bài đồng dao và làm động tác minh họa</a:t>
            </a:r>
          </a:p>
        </p:txBody>
      </p:sp>
      <p:graphicFrame>
        <p:nvGraphicFramePr>
          <p:cNvPr id="7209" name="Group 41">
            <a:extLst>
              <a:ext uri="{FF2B5EF4-FFF2-40B4-BE49-F238E27FC236}">
                <a16:creationId xmlns:a16="http://schemas.microsoft.com/office/drawing/2014/main" id="{419AEB20-EA3B-AFAF-DE00-EEB5ACFC5BF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38400" y="1419225"/>
          <a:ext cx="6096000" cy="4724400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24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Một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tay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đẹp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Hai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tay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đẹp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Ba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tay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đẹp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Tay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bên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phải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Là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tay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hái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rau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Tay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cầm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bút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Tay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cầm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thìa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Tay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xúc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cơm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Tay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bên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trái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Tay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buông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câu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Tay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cầm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bát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Tay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cầm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ca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Tay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giữ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vở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Một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tay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đẹp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Hai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tay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đẹp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Ba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tay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đẹp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Vỗ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tay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Vỗ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tay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Vỗ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tay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Giơ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tay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phải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Làm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động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tác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hái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rau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Chụm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3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ngón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tay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trên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không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Đưa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tay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lên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miệng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Đưa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tay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nhiều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lần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lên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miệng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Giơ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tay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trái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Thả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tay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xuống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Tay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giữ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bát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Đưa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tay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uống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nước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Úp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tay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xuống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Vỗ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tay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Vỗ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tay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Vỗ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tay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0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M2U00802.wav">
            <a:hlinkClick r:id="" action="ppaction://media"/>
            <a:extLst>
              <a:ext uri="{FF2B5EF4-FFF2-40B4-BE49-F238E27FC236}">
                <a16:creationId xmlns:a16="http://schemas.microsoft.com/office/drawing/2014/main" id="{43F6CA51-EE47-E300-EAA9-3684D1A088BC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6248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Rectangle 2">
            <a:extLst>
              <a:ext uri="{FF2B5EF4-FFF2-40B4-BE49-F238E27FC236}">
                <a16:creationId xmlns:a16="http://schemas.microsoft.com/office/drawing/2014/main" id="{A6AAB9F0-5FAF-A0F1-3D15-A60BA682AC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914400"/>
            <a:ext cx="6019800" cy="1143000"/>
          </a:xfrm>
        </p:spPr>
        <p:txBody>
          <a:bodyPr/>
          <a:lstStyle/>
          <a:p>
            <a:pPr eaLnBrk="1" hangingPunct="1"/>
            <a:r>
              <a:rPr lang="en-US" altLang="en-US" sz="2400">
                <a:solidFill>
                  <a:srgbClr val="0000FF"/>
                </a:solidFill>
              </a:rPr>
              <a:t>Trẻ hát và dang tay làm động tác gánh đi đến mô hình vườn rau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C2E257B7-7F04-0389-22C7-3642CDC056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124200" y="2179638"/>
            <a:ext cx="5105400" cy="21637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“Thi nhanh thi nhanh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Tay phải hái rau bắp cải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Tay trái hái củ su hào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Bắp cải – Tay phải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Củ su hào – Tay trái”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2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22"/>
                </p:tgtEl>
              </p:cMediaNode>
            </p:audio>
          </p:childTnLst>
        </p:cTn>
      </p:par>
    </p:tnLst>
    <p:bldLst>
      <p:bldP spid="92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3">
            <a:extLst>
              <a:ext uri="{FF2B5EF4-FFF2-40B4-BE49-F238E27FC236}">
                <a16:creationId xmlns:a16="http://schemas.microsoft.com/office/drawing/2014/main" id="{A7F5CF1D-2E00-3E53-D7D4-B4B0C3910D1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Trường MN Đại Kim</a:t>
            </a:r>
          </a:p>
        </p:txBody>
      </p:sp>
      <p:sp>
        <p:nvSpPr>
          <p:cNvPr id="13315" name="Footer Placeholder 4">
            <a:extLst>
              <a:ext uri="{FF2B5EF4-FFF2-40B4-BE49-F238E27FC236}">
                <a16:creationId xmlns:a16="http://schemas.microsoft.com/office/drawing/2014/main" id="{F8B861EC-FDA8-8EE7-1A0B-3607473F2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GV: Trịnh Hoàng Hương</a:t>
            </a:r>
          </a:p>
        </p:txBody>
      </p:sp>
      <p:pic>
        <p:nvPicPr>
          <p:cNvPr id="11269" name="M2U00803.wav">
            <a:hlinkClick r:id="" action="ppaction://media"/>
            <a:extLst>
              <a:ext uri="{FF2B5EF4-FFF2-40B4-BE49-F238E27FC236}">
                <a16:creationId xmlns:a16="http://schemas.microsoft.com/office/drawing/2014/main" id="{FD916680-D691-92D0-40C3-D54F2708CAC2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" descr="db680eb3035ft">
            <a:extLst>
              <a:ext uri="{FF2B5EF4-FFF2-40B4-BE49-F238E27FC236}">
                <a16:creationId xmlns:a16="http://schemas.microsoft.com/office/drawing/2014/main" id="{0ECB419A-7F42-C2A5-553C-A00C8BCC5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>
            <a:extLst>
              <a:ext uri="{FF2B5EF4-FFF2-40B4-BE49-F238E27FC236}">
                <a16:creationId xmlns:a16="http://schemas.microsoft.com/office/drawing/2014/main" id="{1C0DECBC-81D4-1CB0-E943-AD837422A6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28800" y="2049463"/>
            <a:ext cx="5181600" cy="1066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2800">
                <a:solidFill>
                  <a:srgbClr val="0000FF"/>
                </a:solidFill>
              </a:rPr>
              <a:t>* Xác định phía phải – phía trái của bản thân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2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6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6" name="M2U00804.wav">
            <a:hlinkClick r:id="" action="ppaction://media"/>
            <a:extLst>
              <a:ext uri="{FF2B5EF4-FFF2-40B4-BE49-F238E27FC236}">
                <a16:creationId xmlns:a16="http://schemas.microsoft.com/office/drawing/2014/main" id="{6E024779-24F5-8388-641D-00EB89CBFCA7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286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4" descr="snoopy">
            <a:extLst>
              <a:ext uri="{FF2B5EF4-FFF2-40B4-BE49-F238E27FC236}">
                <a16:creationId xmlns:a16="http://schemas.microsoft.com/office/drawing/2014/main" id="{90A915BD-1379-F5F1-4129-3CE7EB4DC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67200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>
            <a:extLst>
              <a:ext uri="{FF2B5EF4-FFF2-40B4-BE49-F238E27FC236}">
                <a16:creationId xmlns:a16="http://schemas.microsoft.com/office/drawing/2014/main" id="{37E60276-9DDF-FB59-F3C9-7B06996FD9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2438400" y="1219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b="1">
                <a:solidFill>
                  <a:srgbClr val="FF3300"/>
                </a:solidFill>
              </a:rPr>
              <a:t>Cơ thể bé</a:t>
            </a:r>
          </a:p>
        </p:txBody>
      </p:sp>
      <p:sp>
        <p:nvSpPr>
          <p:cNvPr id="12293" name="WordArt 5">
            <a:extLst>
              <a:ext uri="{FF2B5EF4-FFF2-40B4-BE49-F238E27FC236}">
                <a16:creationId xmlns:a16="http://schemas.microsoft.com/office/drawing/2014/main" id="{AD792733-C1C7-2C9E-AD59-2E5292A450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685800"/>
            <a:ext cx="1676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Trò chơi</a:t>
            </a:r>
          </a:p>
          <a:p>
            <a:pPr algn="ctr"/>
            <a:endParaRPr lang="en-US" sz="36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14342" name="Picture 6" descr="3816613342_e18a6ff077">
            <a:extLst>
              <a:ext uri="{FF2B5EF4-FFF2-40B4-BE49-F238E27FC236}">
                <a16:creationId xmlns:a16="http://schemas.microsoft.com/office/drawing/2014/main" id="{691D24C9-7B28-6A6A-6452-A749CC5E9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>
            <a:fillRect/>
          </a:stretch>
        </p:blipFill>
        <p:spPr bwMode="auto">
          <a:xfrm>
            <a:off x="3733800" y="2057400"/>
            <a:ext cx="609600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Rectangle 7">
            <a:extLst>
              <a:ext uri="{FF2B5EF4-FFF2-40B4-BE49-F238E27FC236}">
                <a16:creationId xmlns:a16="http://schemas.microsoft.com/office/drawing/2014/main" id="{16D494BE-03D8-D02F-FCDA-17FC86C9F9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895600"/>
            <a:ext cx="22860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3300"/>
                </a:solidFill>
              </a:rPr>
              <a:t>Cách Chơi: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Trẻ đứng làm 3 hàng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dọc, cô cho trẻ chỉ và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làm động tác với các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bộ phận bên phải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và bên trái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2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2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12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122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96"/>
                </p:tgtEl>
              </p:cMediaNode>
            </p:audio>
          </p:childTnLst>
        </p:cTn>
      </p:par>
    </p:tnLst>
    <p:bldLst>
      <p:bldP spid="12290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1014</TotalTime>
  <Words>787</Words>
  <Application>Microsoft Office PowerPoint</Application>
  <PresentationFormat>On-screen Show (4:3)</PresentationFormat>
  <Paragraphs>154</Paragraphs>
  <Slides>15</Slides>
  <Notes>3</Notes>
  <HiddenSlides>0</HiddenSlides>
  <MMClips>15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Times New Roman</vt:lpstr>
      <vt:lpstr>Default Design</vt:lpstr>
      <vt:lpstr>Image</vt:lpstr>
      <vt:lpstr>PowerPoint Presentation</vt:lpstr>
      <vt:lpstr>I. Mục đích – Yêu cầu</vt:lpstr>
      <vt:lpstr>II. Chuẩn bị</vt:lpstr>
      <vt:lpstr>PowerPoint Presentation</vt:lpstr>
      <vt:lpstr>PowerPoint Presentation</vt:lpstr>
      <vt:lpstr>PowerPoint Presentation</vt:lpstr>
      <vt:lpstr>Trẻ hát và dang tay làm động tác gánh đi đến mô hình vườn rau</vt:lpstr>
      <vt:lpstr>PowerPoint Presentation</vt:lpstr>
      <vt:lpstr>Cơ thể bé</vt:lpstr>
      <vt:lpstr>Trẻ làm vận động theo cô</vt:lpstr>
      <vt:lpstr>PowerPoint Presentation</vt:lpstr>
      <vt:lpstr>PowerPoint Presentation</vt:lpstr>
      <vt:lpstr>Hoạt động 3</vt:lpstr>
      <vt:lpstr>Trẻ cầm đồ chơi mình chọn và đặt vào vị trí theo yêu cầu của cô</vt:lpstr>
      <vt:lpstr>PowerPoint Presentation</vt:lpstr>
    </vt:vector>
  </TitlesOfParts>
  <Company>ha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Hoạt động 1</dc:title>
  <dc:creator>MrToan</dc:creator>
  <cp:lastModifiedBy>Hoa Chinh Lưu Thị</cp:lastModifiedBy>
  <cp:revision>70</cp:revision>
  <dcterms:created xsi:type="dcterms:W3CDTF">2011-03-15T02:37:19Z</dcterms:created>
  <dcterms:modified xsi:type="dcterms:W3CDTF">2024-09-18T15:27:43Z</dcterms:modified>
</cp:coreProperties>
</file>