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sldIdLst>
    <p:sldId id="270" r:id="rId6"/>
    <p:sldId id="256" r:id="rId7"/>
    <p:sldId id="266" r:id="rId8"/>
    <p:sldId id="259" r:id="rId9"/>
    <p:sldId id="267" r:id="rId10"/>
    <p:sldId id="268" r:id="rId11"/>
    <p:sldId id="264" r:id="rId12"/>
    <p:sldId id="261" r:id="rId13"/>
    <p:sldId id="263" r:id="rId14"/>
    <p:sldId id="27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98" d="100"/>
          <a:sy n="98" d="100"/>
        </p:scale>
        <p:origin x="-114" y="-96"/>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8/2/2024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8/2/2024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8/2/2024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8/2/2024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8/2/2024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8/2/2024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8/2/2024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8/2/2024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8/2/2024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8/2/2024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8/2/2024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3C62B5-9A07-4129-8F46-2CD312F6D4F7}" type="slidenum">
              <a:rPr lang="en-US" altLang="en-US"/>
              <a:pPr>
                <a:defRPr/>
              </a:pPr>
              <a:t>‹#›</a:t>
            </a:fld>
            <a:endParaRPr lang="en-US" altLang="en-US"/>
          </a:p>
        </p:txBody>
      </p:sp>
    </p:spTree>
    <p:extLst>
      <p:ext uri="{BB962C8B-B14F-4D97-AF65-F5344CB8AC3E}">
        <p14:creationId xmlns:p14="http://schemas.microsoft.com/office/powerpoint/2010/main" val="396508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8E6D17-77E8-42BC-83B7-A0DC6B3C97C4}" type="slidenum">
              <a:rPr lang="en-US" altLang="en-US"/>
              <a:pPr>
                <a:defRPr/>
              </a:pPr>
              <a:t>‹#›</a:t>
            </a:fld>
            <a:endParaRPr lang="en-US" altLang="en-US"/>
          </a:p>
        </p:txBody>
      </p:sp>
    </p:spTree>
    <p:extLst>
      <p:ext uri="{BB962C8B-B14F-4D97-AF65-F5344CB8AC3E}">
        <p14:creationId xmlns:p14="http://schemas.microsoft.com/office/powerpoint/2010/main" val="1148653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053850-E9D7-4C00-8A30-9C99918AB7A3}" type="slidenum">
              <a:rPr lang="en-US" altLang="en-US"/>
              <a:pPr>
                <a:defRPr/>
              </a:pPr>
              <a:t>‹#›</a:t>
            </a:fld>
            <a:endParaRPr lang="en-US" altLang="en-US"/>
          </a:p>
        </p:txBody>
      </p:sp>
    </p:spTree>
    <p:extLst>
      <p:ext uri="{BB962C8B-B14F-4D97-AF65-F5344CB8AC3E}">
        <p14:creationId xmlns:p14="http://schemas.microsoft.com/office/powerpoint/2010/main" val="3586276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C7AE0B-FB5C-40D1-AFC9-554DEFC8CF69}" type="slidenum">
              <a:rPr lang="en-US" altLang="en-US"/>
              <a:pPr>
                <a:defRPr/>
              </a:pPr>
              <a:t>‹#›</a:t>
            </a:fld>
            <a:endParaRPr lang="en-US" altLang="en-US"/>
          </a:p>
        </p:txBody>
      </p:sp>
    </p:spTree>
    <p:extLst>
      <p:ext uri="{BB962C8B-B14F-4D97-AF65-F5344CB8AC3E}">
        <p14:creationId xmlns:p14="http://schemas.microsoft.com/office/powerpoint/2010/main" val="2412138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C2C8EB0-EAFE-4FE2-B794-EA088EAB148F}" type="slidenum">
              <a:rPr lang="en-US" altLang="en-US"/>
              <a:pPr>
                <a:defRPr/>
              </a:pPr>
              <a:t>‹#›</a:t>
            </a:fld>
            <a:endParaRPr lang="en-US" altLang="en-US"/>
          </a:p>
        </p:txBody>
      </p:sp>
    </p:spTree>
    <p:extLst>
      <p:ext uri="{BB962C8B-B14F-4D97-AF65-F5344CB8AC3E}">
        <p14:creationId xmlns:p14="http://schemas.microsoft.com/office/powerpoint/2010/main" val="1845369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D953DF5-A04A-4FC2-89FD-4DB3A93A8DF5}" type="slidenum">
              <a:rPr lang="en-US" altLang="en-US"/>
              <a:pPr>
                <a:defRPr/>
              </a:pPr>
              <a:t>‹#›</a:t>
            </a:fld>
            <a:endParaRPr lang="en-US" altLang="en-US"/>
          </a:p>
        </p:txBody>
      </p:sp>
    </p:spTree>
    <p:extLst>
      <p:ext uri="{BB962C8B-B14F-4D97-AF65-F5344CB8AC3E}">
        <p14:creationId xmlns:p14="http://schemas.microsoft.com/office/powerpoint/2010/main" val="29892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308BA-0833-462E-94DE-0AFA5570EDB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3FFEBB-6509-49FF-9015-023DD740C0BC}" type="slidenum">
              <a:rPr lang="en-US" altLang="en-US"/>
              <a:pPr>
                <a:defRPr/>
              </a:pPr>
              <a:t>‹#›</a:t>
            </a:fld>
            <a:endParaRPr lang="en-US" altLang="en-US"/>
          </a:p>
        </p:txBody>
      </p:sp>
    </p:spTree>
    <p:extLst>
      <p:ext uri="{BB962C8B-B14F-4D97-AF65-F5344CB8AC3E}">
        <p14:creationId xmlns:p14="http://schemas.microsoft.com/office/powerpoint/2010/main" val="3498080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49C49B-35BB-44A6-8A6A-26FA8FFC9324}" type="slidenum">
              <a:rPr lang="en-US" altLang="en-US"/>
              <a:pPr>
                <a:defRPr/>
              </a:pPr>
              <a:t>‹#›</a:t>
            </a:fld>
            <a:endParaRPr lang="en-US" altLang="en-US"/>
          </a:p>
        </p:txBody>
      </p:sp>
    </p:spTree>
    <p:extLst>
      <p:ext uri="{BB962C8B-B14F-4D97-AF65-F5344CB8AC3E}">
        <p14:creationId xmlns:p14="http://schemas.microsoft.com/office/powerpoint/2010/main" val="310402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5BAC8B-F20E-420D-AD1F-6F70729ECDE2}" type="slidenum">
              <a:rPr lang="en-US" altLang="en-US"/>
              <a:pPr>
                <a:defRPr/>
              </a:pPr>
              <a:t>‹#›</a:t>
            </a:fld>
            <a:endParaRPr lang="en-US" altLang="en-US"/>
          </a:p>
        </p:txBody>
      </p:sp>
    </p:spTree>
    <p:extLst>
      <p:ext uri="{BB962C8B-B14F-4D97-AF65-F5344CB8AC3E}">
        <p14:creationId xmlns:p14="http://schemas.microsoft.com/office/powerpoint/2010/main" val="217526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B98741-1ABB-4F3C-8E20-C98B15F083B0}" type="slidenum">
              <a:rPr lang="en-US" altLang="en-US"/>
              <a:pPr>
                <a:defRPr/>
              </a:pPr>
              <a:t>‹#›</a:t>
            </a:fld>
            <a:endParaRPr lang="en-US" altLang="en-US"/>
          </a:p>
        </p:txBody>
      </p:sp>
    </p:spTree>
    <p:extLst>
      <p:ext uri="{BB962C8B-B14F-4D97-AF65-F5344CB8AC3E}">
        <p14:creationId xmlns:p14="http://schemas.microsoft.com/office/powerpoint/2010/main" val="823241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BC7F6D-336C-46EF-9ECC-B6163E88DF03}" type="slidenum">
              <a:rPr lang="en-US" altLang="en-US"/>
              <a:pPr>
                <a:defRPr/>
              </a:pPr>
              <a:t>‹#›</a:t>
            </a:fld>
            <a:endParaRPr lang="en-US" altLang="en-US"/>
          </a:p>
        </p:txBody>
      </p:sp>
    </p:spTree>
    <p:extLst>
      <p:ext uri="{BB962C8B-B14F-4D97-AF65-F5344CB8AC3E}">
        <p14:creationId xmlns:p14="http://schemas.microsoft.com/office/powerpoint/2010/main" val="4147479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27036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00284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3B1949-E9F3-4929-8783-1F9B3547E3F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2193805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3B1949-E9F3-4929-8783-1F9B3547E3F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033409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3B1949-E9F3-4929-8783-1F9B3547E3F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7551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308BA-0833-462E-94DE-0AFA5570EDB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3B1949-E9F3-4929-8783-1F9B3547E3F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341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B1949-E9F3-4929-8783-1F9B3547E3F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486001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699936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95377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3416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66568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308BA-0833-462E-94DE-0AFA5570EDB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8/2/2024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8/2/2024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B4038BD9-6807-4543-BF8D-8B362EA2573A}" type="slidenum">
              <a:rPr lang="en-US" altLang="en-US"/>
              <a:pPr>
                <a:defRPr/>
              </a:pPr>
              <a:t>‹#›</a:t>
            </a:fld>
            <a:endParaRPr lang="en-US" altLang="en-US"/>
          </a:p>
        </p:txBody>
      </p:sp>
    </p:spTree>
    <p:extLst>
      <p:ext uri="{BB962C8B-B14F-4D97-AF65-F5344CB8AC3E}">
        <p14:creationId xmlns:p14="http://schemas.microsoft.com/office/powerpoint/2010/main" val="3472268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3B1949-E9F3-4929-8783-1F9B3547E3F9}" type="datetimeFigureOut">
              <a:rPr lang="en-US" smtClean="0"/>
              <a:pPr/>
              <a:t>8/2/2024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A8DF3C-B8EB-4366-9467-30F02364E6FE}" type="slidenum">
              <a:rPr lang="en-US" smtClean="0"/>
              <a:pPr/>
              <a:t>‹#›</a:t>
            </a:fld>
            <a:endParaRPr lang="en-US"/>
          </a:p>
        </p:txBody>
      </p:sp>
    </p:spTree>
    <p:extLst>
      <p:ext uri="{BB962C8B-B14F-4D97-AF65-F5344CB8AC3E}">
        <p14:creationId xmlns:p14="http://schemas.microsoft.com/office/powerpoint/2010/main" val="34842566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7.wdp"/><Relationship Id="rId4" Type="http://schemas.openxmlformats.org/officeDocument/2006/relationships/image" Target="../media/image22.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0.wdp"/><Relationship Id="rId3" Type="http://schemas.openxmlformats.org/officeDocument/2006/relationships/audio" Target="../media/media1.wav"/><Relationship Id="rId7" Type="http://schemas.microsoft.com/office/2007/relationships/hdphoto" Target="../media/hdphoto8.wdp"/><Relationship Id="rId12" Type="http://schemas.openxmlformats.org/officeDocument/2006/relationships/image" Target="../media/image32.png"/><Relationship Id="rId2" Type="http://schemas.microsoft.com/office/2007/relationships/media" Target="../media/media1.wav"/><Relationship Id="rId16" Type="http://schemas.openxmlformats.org/officeDocument/2006/relationships/image" Target="../media/image34.png"/><Relationship Id="rId1" Type="http://schemas.openxmlformats.org/officeDocument/2006/relationships/tags" Target="../tags/tag7.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microsoft.com/office/2007/relationships/hdphoto" Target="../media/hdphoto11.wdp"/><Relationship Id="rId10" Type="http://schemas.openxmlformats.org/officeDocument/2006/relationships/image" Target="../media/image31.png"/><Relationship Id="rId4" Type="http://schemas.openxmlformats.org/officeDocument/2006/relationships/slideLayout" Target="../slideLayouts/slideLayout29.xml"/><Relationship Id="rId9" Type="http://schemas.openxmlformats.org/officeDocument/2006/relationships/image" Target="../media/image30.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audio" Target="../media/media2.wav"/><Relationship Id="rId7" Type="http://schemas.microsoft.com/office/2007/relationships/hdphoto" Target="../media/hdphoto8.wdp"/><Relationship Id="rId12"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35.png"/><Relationship Id="rId11" Type="http://schemas.microsoft.com/office/2007/relationships/hdphoto" Target="../media/hdphoto12.wdp"/><Relationship Id="rId5" Type="http://schemas.openxmlformats.org/officeDocument/2006/relationships/image" Target="../media/image27.png"/><Relationship Id="rId15" Type="http://schemas.microsoft.com/office/2007/relationships/hdphoto" Target="../media/hdphoto14.wdp"/><Relationship Id="rId10" Type="http://schemas.openxmlformats.org/officeDocument/2006/relationships/image" Target="../media/image37.png"/><Relationship Id="rId4" Type="http://schemas.openxmlformats.org/officeDocument/2006/relationships/slideLayout" Target="../slideLayouts/slideLayout29.xml"/><Relationship Id="rId9" Type="http://schemas.microsoft.com/office/2007/relationships/hdphoto" Target="../media/hdphoto11.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1494235" y="66676"/>
            <a:ext cx="6221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ỦY BAN NHÂN DÂN QUẬN LONG BIÊN    </a:t>
            </a:r>
          </a:p>
          <a:p>
            <a:pPr algn="ctr" defTabSz="685800" fontAlgn="base">
              <a:spcBef>
                <a:spcPct val="0"/>
              </a:spcBef>
              <a:spcAft>
                <a:spcPct val="0"/>
              </a:spcAft>
              <a:buNone/>
            </a:pPr>
            <a:r>
              <a:rPr lang="en-US" altLang="vi-VN" sz="1800" b="1" dirty="0">
                <a:solidFill>
                  <a:srgbClr val="002060"/>
                </a:solidFill>
                <a:latin typeface="Times New Roman" panose="02020603050405020304" pitchFamily="18" charset="0"/>
                <a:cs typeface="Times New Roman" panose="02020603050405020304" pitchFamily="18" charset="0"/>
              </a:rPr>
              <a:t>TRƯỜNG MẦM NON </a:t>
            </a:r>
            <a:r>
              <a:rPr lang="vi-VN" altLang="vi-VN" sz="1800" b="1" dirty="0" smtClean="0">
                <a:solidFill>
                  <a:srgbClr val="002060"/>
                </a:solidFill>
                <a:latin typeface="Times New Roman" panose="02020603050405020304" pitchFamily="18" charset="0"/>
                <a:cs typeface="Times New Roman" panose="02020603050405020304" pitchFamily="18" charset="0"/>
              </a:rPr>
              <a:t>GIA QUẤT</a:t>
            </a:r>
            <a:endParaRPr lang="en-US" altLang="vi-VN" sz="1800" b="1" dirty="0">
              <a:solidFill>
                <a:srgbClr val="002060"/>
              </a:solidFill>
              <a:latin typeface="Times New Roman" panose="02020603050405020304" pitchFamily="18" charset="0"/>
              <a:cs typeface="Times New Roman" panose="02020603050405020304" pitchFamily="18" charset="0"/>
            </a:endParaRPr>
          </a:p>
        </p:txBody>
      </p:sp>
      <p:sp>
        <p:nvSpPr>
          <p:cNvPr id="3078" name="WordArt 6"/>
          <p:cNvSpPr>
            <a:spLocks noChangeArrowheads="1" noChangeShapeType="1" noTextEdit="1"/>
          </p:cNvSpPr>
          <p:nvPr/>
        </p:nvSpPr>
        <p:spPr bwMode="auto">
          <a:xfrm>
            <a:off x="2468166" y="1654969"/>
            <a:ext cx="4371975" cy="916781"/>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vi-VN" sz="27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NHẬN BIẾT TẬP NÓI</a:t>
            </a:r>
          </a:p>
        </p:txBody>
      </p:sp>
      <p:sp>
        <p:nvSpPr>
          <p:cNvPr id="4101" name="Text Box 8"/>
          <p:cNvSpPr txBox="1">
            <a:spLocks noChangeArrowheads="1"/>
          </p:cNvSpPr>
          <p:nvPr/>
        </p:nvSpPr>
        <p:spPr bwMode="auto">
          <a:xfrm>
            <a:off x="2037160" y="2876550"/>
            <a:ext cx="5233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3000" b="1" dirty="0" err="1">
                <a:solidFill>
                  <a:srgbClr val="FF0000"/>
                </a:solidFill>
                <a:latin typeface="Times New Roman" panose="02020603050405020304" pitchFamily="18" charset="0"/>
                <a:cs typeface="Times New Roman" panose="02020603050405020304" pitchFamily="18" charset="0"/>
              </a:rPr>
              <a:t>Đề</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tài</a:t>
            </a:r>
            <a:r>
              <a:rPr lang="en-US" altLang="en-US" sz="3000" b="1" dirty="0">
                <a:solidFill>
                  <a:srgbClr val="FF0000"/>
                </a:solidFill>
                <a:latin typeface="Times New Roman" panose="02020603050405020304" pitchFamily="18" charset="0"/>
                <a:cs typeface="Times New Roman" panose="02020603050405020304" pitchFamily="18" charset="0"/>
              </a:rPr>
              <a:t>:</a:t>
            </a:r>
            <a:r>
              <a:rPr lang="vi-VN" altLang="en-US" sz="3000" b="1" dirty="0">
                <a:solidFill>
                  <a:srgbClr val="FF0000"/>
                </a:solidFill>
                <a:latin typeface="Times New Roman" panose="02020603050405020304" pitchFamily="18" charset="0"/>
                <a:cs typeface="Times New Roman" panose="02020603050405020304" pitchFamily="18" charset="0"/>
              </a:rPr>
              <a:t>nbtn </a:t>
            </a:r>
            <a:r>
              <a:rPr lang="vi-VN" altLang="en-US" sz="3000" b="1" dirty="0" smtClean="0">
                <a:solidFill>
                  <a:srgbClr val="FF0000"/>
                </a:solidFill>
                <a:latin typeface="Times New Roman" panose="02020603050405020304" pitchFamily="18" charset="0"/>
                <a:cs typeface="Times New Roman" panose="02020603050405020304" pitchFamily="18" charset="0"/>
              </a:rPr>
              <a:t>Quả xoài- Quả táo </a:t>
            </a:r>
            <a:endParaRPr lang="vi-VN" altLang="en-US" sz="3000" b="1" dirty="0">
              <a:solidFill>
                <a:srgbClr val="FF0000"/>
              </a:solidFill>
              <a:latin typeface="Times New Roman" panose="02020603050405020304" pitchFamily="18" charset="0"/>
              <a:cs typeface="Times New Roman" panose="02020603050405020304" pitchFamily="18" charset="0"/>
            </a:endParaRPr>
          </a:p>
        </p:txBody>
      </p:sp>
      <p:sp>
        <p:nvSpPr>
          <p:cNvPr id="4102" name="Text Box 10"/>
          <p:cNvSpPr txBox="1">
            <a:spLocks noChangeArrowheads="1"/>
          </p:cNvSpPr>
          <p:nvPr/>
        </p:nvSpPr>
        <p:spPr bwMode="auto">
          <a:xfrm>
            <a:off x="2519362" y="3598069"/>
            <a:ext cx="39957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2100" b="1">
                <a:solidFill>
                  <a:srgbClr val="0000FF"/>
                </a:solidFill>
              </a:rPr>
              <a:t>Lứa tuổi</a:t>
            </a:r>
            <a:r>
              <a:rPr lang="en-US" altLang="en-US" sz="2100" b="1">
                <a:solidFill>
                  <a:srgbClr val="0000FF"/>
                </a:solidFill>
                <a:latin typeface=".VnAvant" pitchFamily="34" charset="0"/>
              </a:rPr>
              <a:t>: </a:t>
            </a:r>
            <a:r>
              <a:rPr lang="en-US" altLang="en-US" sz="2100" b="1">
                <a:solidFill>
                  <a:srgbClr val="0000FF"/>
                </a:solidFill>
                <a:latin typeface="Times New Roman" panose="02020603050405020304" pitchFamily="18" charset="0"/>
              </a:rPr>
              <a:t>24-36 tháng  </a:t>
            </a:r>
            <a:endParaRPr lang="en-US" altLang="en-US" sz="3000" b="1">
              <a:solidFill>
                <a:srgbClr val="3333FF"/>
              </a:solidFill>
            </a:endParaRPr>
          </a:p>
        </p:txBody>
      </p:sp>
      <p:pic>
        <p:nvPicPr>
          <p:cNvPr id="4103" name="Picture 1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842272" y="10596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680347"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356497" y="11680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869531" y="12215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437335"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439466"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948488"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343614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786688" y="240982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380685" y="16002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087166" y="18157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300788"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651897"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569869" y="273367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54355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57200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600450" y="257175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547813" y="21395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868591" y="359806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763316" y="311229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110413" y="14918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731794"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22479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8" name="Text Box 36"/>
          <p:cNvSpPr txBox="1">
            <a:spLocks noChangeArrowheads="1"/>
          </p:cNvSpPr>
          <p:nvPr/>
        </p:nvSpPr>
        <p:spPr bwMode="auto">
          <a:xfrm>
            <a:off x="1656160" y="4137423"/>
            <a:ext cx="5616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1650" b="1" dirty="0" err="1">
                <a:solidFill>
                  <a:srgbClr val="0000CC"/>
                </a:solidFill>
              </a:rPr>
              <a:t>Giáo</a:t>
            </a:r>
            <a:r>
              <a:rPr lang="en-US" altLang="en-US" sz="1650" b="1" dirty="0">
                <a:solidFill>
                  <a:srgbClr val="0000CC"/>
                </a:solidFill>
              </a:rPr>
              <a:t> </a:t>
            </a:r>
            <a:r>
              <a:rPr lang="en-US" altLang="en-US" sz="1650" b="1" dirty="0" err="1">
                <a:solidFill>
                  <a:srgbClr val="0000CC"/>
                </a:solidFill>
              </a:rPr>
              <a:t>viên</a:t>
            </a:r>
            <a:r>
              <a:rPr lang="en-US" altLang="en-US" sz="1650" b="1" dirty="0">
                <a:solidFill>
                  <a:srgbClr val="0000CC"/>
                </a:solidFill>
              </a:rPr>
              <a:t> </a:t>
            </a:r>
            <a:r>
              <a:rPr lang="vi-VN" altLang="en-US" sz="1650" b="1" dirty="0" smtClean="0">
                <a:solidFill>
                  <a:srgbClr val="0000CC"/>
                </a:solidFill>
              </a:rPr>
              <a:t>: Trịnh Thị Hồng Nhung</a:t>
            </a:r>
            <a:endParaRPr lang="vi-VN" altLang="en-US" sz="1650" b="1" dirty="0">
              <a:solidFill>
                <a:srgbClr val="0000CC"/>
              </a:solidFill>
            </a:endParaRPr>
          </a:p>
        </p:txBody>
      </p:sp>
      <p:pic>
        <p:nvPicPr>
          <p:cNvPr id="1026" name="Picture 2" descr="C:\Users\MSTTPC\Desktop\lô gô trườ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4212" y="713008"/>
            <a:ext cx="1788468" cy="8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747426"/>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nodeType="clickEffect">
                                  <p:stCondLst>
                                    <p:cond delay="0"/>
                                  </p:stCondLst>
                                  <p:childTnLst>
                                    <p:animClr clrSpc="hsl" dir="cw">
                                      <p:cBhvr override="childStyle">
                                        <p:cTn id="6" dur="500" fill="hold"/>
                                        <p:tgtEl>
                                          <p:spTgt spid="3078"/>
                                        </p:tgtEl>
                                        <p:attrNameLst>
                                          <p:attrName>style.color</p:attrName>
                                        </p:attrNameLst>
                                      </p:cBhvr>
                                      <p:by>
                                        <p:hsl h="7200000" s="0" l="0"/>
                                      </p:by>
                                    </p:animClr>
                                    <p:animClr clrSpc="hsl" dir="cw">
                                      <p:cBhvr>
                                        <p:cTn id="7" dur="500" fill="hold"/>
                                        <p:tgtEl>
                                          <p:spTgt spid="3078"/>
                                        </p:tgtEl>
                                        <p:attrNameLst>
                                          <p:attrName>fillcolor</p:attrName>
                                        </p:attrNameLst>
                                      </p:cBhvr>
                                      <p:by>
                                        <p:hsl h="7200000" s="0" l="0"/>
                                      </p:by>
                                    </p:animClr>
                                    <p:animClr clrSpc="hsl" dir="cw">
                                      <p:cBhvr>
                                        <p:cTn id="8" dur="500" fill="hold"/>
                                        <p:tgtEl>
                                          <p:spTgt spid="3078"/>
                                        </p:tgtEl>
                                        <p:attrNameLst>
                                          <p:attrName>stroke.color</p:attrName>
                                        </p:attrNameLst>
                                      </p:cBhvr>
                                      <p:by>
                                        <p:hsl h="7200000" s="0" l="0"/>
                                      </p:by>
                                    </p:animClr>
                                    <p:set>
                                      <p:cBhvr>
                                        <p:cTn id="9" dur="500" fill="hold"/>
                                        <p:tgtEl>
                                          <p:spTgt spid="30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anh nen baboy"/>
          <p:cNvPicPr>
            <a:picLocks noChangeAspect="1" noChangeArrowheads="1"/>
          </p:cNvPicPr>
          <p:nvPr/>
        </p:nvPicPr>
        <p:blipFill>
          <a:blip r:embed="rId2" cstate="print"/>
          <a:srcRect/>
          <a:stretch>
            <a:fillRect/>
          </a:stretch>
        </p:blipFill>
        <p:spPr bwMode="auto">
          <a:xfrm>
            <a:off x="1143000" y="0"/>
            <a:ext cx="6858000" cy="5143500"/>
          </a:xfrm>
          <a:prstGeom prst="rect">
            <a:avLst/>
          </a:prstGeom>
          <a:noFill/>
        </p:spPr>
      </p:pic>
      <p:sp>
        <p:nvSpPr>
          <p:cNvPr id="5" name="Title 1"/>
          <p:cNvSpPr>
            <a:spLocks noGrp="1"/>
          </p:cNvSpPr>
          <p:nvPr>
            <p:ph type="title"/>
          </p:nvPr>
        </p:nvSpPr>
        <p:spPr>
          <a:xfrm>
            <a:off x="1485900" y="1771650"/>
            <a:ext cx="6172200" cy="1143000"/>
          </a:xfrm>
        </p:spPr>
        <p:txBody>
          <a:bodyPr>
            <a:normAutofit fontScale="90000"/>
          </a:bodyPr>
          <a:lstStyle/>
          <a:p>
            <a:r>
              <a:rPr lang="vi-VN" sz="4050" b="1" dirty="0">
                <a:solidFill>
                  <a:srgbClr val="FF0000"/>
                </a:solidFill>
              </a:rPr>
              <a:t>Hoạt động </a:t>
            </a:r>
            <a:r>
              <a:rPr lang="en-US" sz="4050" b="1" dirty="0">
                <a:solidFill>
                  <a:srgbClr val="FF0000"/>
                </a:solidFill>
              </a:rPr>
              <a:t>3</a:t>
            </a:r>
            <a:r>
              <a:rPr lang="vi-VN" sz="4050" b="1" dirty="0">
                <a:solidFill>
                  <a:srgbClr val="FF0000"/>
                </a:solidFill>
              </a:rPr>
              <a:t>:</a:t>
            </a:r>
            <a:r>
              <a:rPr lang="en-US" sz="4050" b="1" dirty="0">
                <a:solidFill>
                  <a:srgbClr val="FF0000"/>
                </a:solidFill>
              </a:rPr>
              <a:t> Kết thúc</a:t>
            </a:r>
            <a:r>
              <a:rPr lang="vi-VN" sz="4050" b="1" dirty="0">
                <a:solidFill>
                  <a:srgbClr val="FF0000"/>
                </a:solidFill>
              </a:rPr>
              <a:t> </a:t>
            </a:r>
            <a:r>
              <a:rPr lang="en-US" dirty="0" smtClean="0"/>
              <a:t/>
            </a:r>
            <a:br>
              <a:rPr lang="en-US" dirty="0" smtClean="0"/>
            </a:br>
            <a:r>
              <a:rPr lang="vi-VN" dirty="0" smtClean="0"/>
              <a:t/>
            </a:r>
            <a:br>
              <a:rPr lang="vi-VN" dirty="0" smtClean="0"/>
            </a:br>
            <a:endParaRPr lang="en-US" dirty="0"/>
          </a:p>
        </p:txBody>
      </p:sp>
    </p:spTree>
    <p:extLst>
      <p:ext uri="{BB962C8B-B14F-4D97-AF65-F5344CB8AC3E}">
        <p14:creationId xmlns:p14="http://schemas.microsoft.com/office/powerpoint/2010/main" val="3341103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r>
              <a:rPr lang="en-US" sz="2400" dirty="0" smtClean="0">
                <a:solidFill>
                  <a:srgbClr val="FF0000"/>
                </a:solidFill>
                <a:latin typeface="Times New Roman" pitchFamily="18" charset="0"/>
                <a:ea typeface="+mn-ea"/>
                <a:cs typeface="Times New Roman" pitchFamily="18" charset="0"/>
              </a:rPr>
              <a:t/>
            </a:r>
            <a:br>
              <a:rPr lang="en-US" sz="2400" dirty="0" smtClean="0">
                <a:solidFill>
                  <a:srgbClr val="FF0000"/>
                </a:solidFill>
                <a:latin typeface="Times New Roman" pitchFamily="18" charset="0"/>
                <a:ea typeface="+mn-ea"/>
                <a:cs typeface="Times New Roman" pitchFamily="18" charset="0"/>
              </a:rPr>
            </a:br>
            <a:r>
              <a:rPr lang="vi-VN" sz="2400" dirty="0" smtClean="0">
                <a:solidFill>
                  <a:srgbClr val="FF0000"/>
                </a:solidFill>
                <a:latin typeface="Times New Roman" pitchFamily="18" charset="0"/>
                <a:ea typeface="+mn-ea"/>
                <a:cs typeface="Times New Roman" pitchFamily="18" charset="0"/>
              </a:rPr>
              <a:t>Cô </a:t>
            </a:r>
            <a:r>
              <a:rPr lang="vi-VN" sz="2400" dirty="0">
                <a:solidFill>
                  <a:srgbClr val="FF0000"/>
                </a:solidFill>
                <a:latin typeface="Times New Roman" pitchFamily="18" charset="0"/>
                <a:ea typeface="+mn-ea"/>
                <a:cs typeface="Times New Roman" pitchFamily="18" charset="0"/>
              </a:rPr>
              <a:t>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smtClean="0">
                <a:solidFill>
                  <a:srgbClr val="FF0000"/>
                </a:solidFill>
                <a:latin typeface="Times New Roman" pitchFamily="18" charset="0"/>
                <a:ea typeface="+mn-ea"/>
                <a:cs typeface="Times New Roman" pitchFamily="18" charset="0"/>
              </a:rPr>
              <a:t>thị</a:t>
            </a:r>
            <a:r>
              <a:rPr lang="en-US" sz="2400" dirty="0" smtClean="0">
                <a:solidFill>
                  <a:srgbClr val="FF0000"/>
                </a:solidFill>
                <a:latin typeface="Times New Roman" pitchFamily="18" charset="0"/>
                <a:ea typeface="+mn-ea"/>
                <a:cs typeface="Times New Roman" pitchFamily="18" charset="0"/>
              </a:rPr>
              <a:t>:</a:t>
            </a:r>
            <a:br>
              <a:rPr lang="en-US" sz="2400" dirty="0" smtClean="0">
                <a:solidFill>
                  <a:srgbClr val="FF0000"/>
                </a:solidFill>
                <a:latin typeface="Times New Roman" pitchFamily="18" charset="0"/>
                <a:ea typeface="+mn-ea"/>
                <a:cs typeface="Times New Roman" pitchFamily="18" charset="0"/>
              </a:rPr>
            </a:br>
            <a:r>
              <a:rPr lang="en-US" sz="2400" dirty="0" smtClean="0">
                <a:latin typeface="Times New Roman" pitchFamily="18" charset="0"/>
                <a:ea typeface="+mn-ea"/>
                <a:cs typeface="Times New Roman" pitchFamily="18" charset="0"/>
              </a:rPr>
              <a:t/>
            </a:r>
            <a:br>
              <a:rPr lang="en-US" sz="2400" dirty="0" smtClean="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arn(inVertical)">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smtClean="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rất</a:t>
            </a:r>
            <a:r>
              <a:rPr lang="vi-VN" sz="1600" dirty="0" smtClean="0">
                <a:latin typeface="Times New Roman" pitchFamily="18" charset="0"/>
                <a:cs typeface="Times New Roman" pitchFamily="18" charset="0"/>
              </a:rPr>
              <a:t> nhiều loại quả. Cô đã mua được một số quả đem về.</a:t>
            </a:r>
            <a:endParaRPr lang="en-US" sz="1600" dirty="0" smtClean="0">
              <a:latin typeface="Times New Roman" pitchFamily="18" charset="0"/>
              <a:cs typeface="Times New Roman" pitchFamily="18" charset="0"/>
            </a:endParaRPr>
          </a:p>
          <a:p>
            <a:pPr fontAlgn="base">
              <a:spcBef>
                <a:spcPct val="0"/>
              </a:spcBef>
              <a:spcAft>
                <a:spcPct val="0"/>
              </a:spcAft>
            </a:pP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đĩa</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a:t>
            </a:r>
            <a:r>
              <a:rPr lang="vi-VN" sz="1600" dirty="0" smtClean="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đâu</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câu</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2-3 </a:t>
            </a:r>
            <a:r>
              <a:rPr lang="vi-VN" sz="1600" dirty="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endParaRPr lang="vi-VN" sz="1600" dirty="0" smtClean="0">
              <a:latin typeface="Times New Roman" pitchFamily="18" charset="0"/>
              <a:cs typeface="Times New Roman" pitchFamily="18" charset="0"/>
            </a:endParaRPr>
          </a:p>
          <a:p>
            <a:pPr fontAlgn="base">
              <a:spcBef>
                <a:spcPct val="0"/>
              </a:spcBef>
              <a:spcAft>
                <a:spcPct val="0"/>
              </a:spcAft>
            </a:pP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vi-VN"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smtClean="0">
                <a:solidFill>
                  <a:srgbClr val="000000"/>
                </a:solidFill>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tổ</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nhóm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nhân</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a:t>
            </a:r>
            <a:r>
              <a:rPr lang="vi-VN" sz="1600" dirty="0" smtClean="0">
                <a:solidFill>
                  <a:srgbClr val="000000"/>
                </a:solidFill>
                <a:latin typeface="Times New Roman" pitchFamily="18" charset="0"/>
                <a:cs typeface="Times New Roman" pitchFamily="18" charset="0"/>
              </a:rPr>
              <a:t>vàng</a:t>
            </a:r>
            <a:r>
              <a:rPr lang="en-US" sz="1600" dirty="0" smtClean="0">
                <a:solidFill>
                  <a:srgbClr val="000000"/>
                </a:solidFill>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vi-VN" sz="1600" dirty="0" smtClean="0">
                <a:latin typeface="Times New Roman" pitchFamily="18" charset="0"/>
                <a:cs typeface="Times New Roman" pitchFamily="18" charset="0"/>
              </a:rPr>
              <a:t> 2-3 lần</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dùng để làm gì</a:t>
            </a:r>
            <a:r>
              <a:rPr lang="vi-VN"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dùng</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để</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vi-VN" sz="1600" dirty="0" smtClean="0">
                <a:solidFill>
                  <a:srgbClr val="000000"/>
                </a:solidFill>
                <a:latin typeface="Times New Roman" pitchFamily="18" charset="0"/>
                <a:cs typeface="Times New Roman" pitchFamily="18" charset="0"/>
              </a:rPr>
              <a:t>để </a:t>
            </a:r>
            <a:r>
              <a:rPr lang="vi-VN" sz="1600" dirty="0">
                <a:solidFill>
                  <a:srgbClr val="000000"/>
                </a:solidFill>
                <a:latin typeface="Times New Roman" pitchFamily="18" charset="0"/>
                <a:cs typeface="Times New Roman" pitchFamily="18" charset="0"/>
              </a:rPr>
              <a:t>ăn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5">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683960"/>
            <a:ext cx="4038601" cy="25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5" dur="500"/>
                                        <p:tgtEl>
                                          <p:spTgt spid="12">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0" dur="500"/>
                                        <p:tgtEl>
                                          <p:spTgt spid="1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nữa</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smtClean="0">
                <a:solidFill>
                  <a:srgbClr val="000000"/>
                </a:solidFill>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eaLnBrk="1" fontAlgn="base" hangingPunct="1">
              <a:spcBef>
                <a:spcPct val="0"/>
              </a:spcBef>
              <a:spcAft>
                <a:spcPct val="0"/>
              </a:spcAft>
            </a:pP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Cho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smtClean="0">
                <a:latin typeface="Times New Roman" pitchFamily="18" charset="0"/>
                <a:cs typeface="Times New Roman" pitchFamily="18" charset="0"/>
              </a:rPr>
              <a:t>( cả lớp,cá nhân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này màu gì?</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smtClean="0">
                <a:solidFill>
                  <a:srgbClr val="000000"/>
                </a:solidFill>
                <a:latin typeface="Times New Roman" pitchFamily="18" charset="0"/>
                <a:cs typeface="Times New Roman" pitchFamily="18" charset="0"/>
              </a:rPr>
              <a:t>màu đỏ</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a:t>
            </a:r>
            <a:r>
              <a:rPr lang="en-US" sz="1600" dirty="0" smtClean="0">
                <a:latin typeface="Times New Roman" pitchFamily="18" charset="0"/>
                <a:cs typeface="Times New Roman" pitchFamily="18" charset="0"/>
              </a:rPr>
              <a:t>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vi-VN" sz="1600" dirty="0" smtClean="0">
                <a:latin typeface="Times New Roman" pitchFamily="18" charset="0"/>
                <a:cs typeface="Times New Roman" pitchFamily="18" charset="0"/>
              </a:rPr>
              <a:t> 2-3 lần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smtClean="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6">
            <a:clrChange>
              <a:clrFrom>
                <a:srgbClr val="FFFFFF">
                  <a:alpha val="100000"/>
                </a:srgbClr>
              </a:clrFrom>
              <a:clrTo>
                <a:srgbClr val="FFFFFF">
                  <a:alpha val="100000"/>
                  <a:alpha val="0"/>
                </a:srgbClr>
              </a:clrTo>
            </a:clrChange>
          </a:blip>
          <a:stretch>
            <a:fillRect/>
          </a:stretch>
        </p:blipFill>
        <p:spPr>
          <a:xfrm>
            <a:off x="2172808" y="1378197"/>
            <a:ext cx="4075592" cy="3130056"/>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checkerboard(across)">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barn(inVertical)">
                                      <p:cBhvr>
                                        <p:cTn id="80" dur="500"/>
                                        <p:tgtEl>
                                          <p:spTgt spid="2">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smtClean="0">
                <a:latin typeface="Times New Roman" pitchFamily="18" charset="0"/>
                <a:cs typeface="Times New Roman" pitchFamily="18" charset="0"/>
              </a:rPr>
              <a:t>Trẻ tập nói câu ghép: Đây là quả gì còn đây là quả gì?(cho trẻ nhắc lại 2 lần)</a:t>
            </a:r>
            <a:r>
              <a:rPr lang="vi-VN" sz="2400" dirty="0" smtClean="0">
                <a:latin typeface="Times New Roman" pitchFamily="18" charset="0"/>
                <a:cs typeface="Times New Roman" pitchFamily="18" charset="0"/>
              </a:rPr>
              <a:t> </a:t>
            </a:r>
            <a:br>
              <a:rPr lang="vi-VN" sz="2400" dirty="0" smtClean="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04950"/>
            <a:ext cx="4571999" cy="283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smtClean="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smtClean="0">
                <a:solidFill>
                  <a:schemeClr val="accent1">
                    <a:lumMod val="50000"/>
                  </a:schemeClr>
                </a:solidFill>
                <a:latin typeface="Times New Roman" pitchFamily="18" charset="0"/>
                <a:cs typeface="Times New Roman" pitchFamily="18" charset="0"/>
              </a:rPr>
              <a:t>vị ngọt</a:t>
            </a:r>
            <a:endParaRPr lang="en-US" sz="2000" smtClean="0">
              <a:solidFill>
                <a:schemeClr val="accent1">
                  <a:lumMod val="50000"/>
                </a:schemeClr>
              </a:solidFill>
              <a:latin typeface="Times New Roman" pitchFamily="18" charset="0"/>
              <a:cs typeface="Times New Roman" pitchFamily="18" charset="0"/>
            </a:endParaRPr>
          </a:p>
          <a:p>
            <a:r>
              <a:rPr lang="en-US" sz="2000" smtClean="0">
                <a:solidFill>
                  <a:schemeClr val="accent1">
                    <a:lumMod val="50000"/>
                  </a:schemeClr>
                </a:solidFill>
                <a:latin typeface="Times New Roman" pitchFamily="18" charset="0"/>
                <a:cs typeface="Times New Roman" pitchFamily="18" charset="0"/>
              </a:rPr>
              <a:t>( trẻ tự thử nghiệm về mùi và vị của quả chín)</a:t>
            </a:r>
            <a:r>
              <a:rPr lang="vi-VN" sz="2000" smtClean="0">
                <a:solidFill>
                  <a:schemeClr val="accent1">
                    <a:lumMod val="50000"/>
                  </a:schemeClr>
                </a:solidFill>
                <a:latin typeface="Times New Roman" pitchFamily="18" charset="0"/>
                <a:cs typeface="Times New Roman" pitchFamily="18" charset="0"/>
              </a:rPr>
              <a:t>.</a:t>
            </a:r>
            <a:r>
              <a:rPr lang="vi-VN" sz="2400" smtClean="0">
                <a:solidFill>
                  <a:schemeClr val="accent1">
                    <a:lumMod val="50000"/>
                  </a:schemeClr>
                </a:solidFill>
                <a:latin typeface="Times New Roman" pitchFamily="18" charset="0"/>
                <a:cs typeface="Times New Roman" pitchFamily="18" charset="0"/>
              </a:rPr>
              <a:t> </a:t>
            </a:r>
            <a:endParaRPr lang="en-US" sz="2000" dirty="0"/>
          </a:p>
        </p:txBody>
      </p:sp>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8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8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1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400" fill="hold"/>
                                        <p:tgtEl>
                                          <p:spTgt spid="4"/>
                                        </p:tgtEl>
                                        <p:attrNameLst>
                                          <p:attrName>ppt_w</p:attrName>
                                        </p:attrNameLst>
                                      </p:cBhvr>
                                      <p:tavLst>
                                        <p:tav tm="0">
                                          <p:val>
                                            <p:fltVal val="0"/>
                                          </p:val>
                                        </p:tav>
                                        <p:tav tm="100000">
                                          <p:val>
                                            <p:strVal val="#ppt_w"/>
                                          </p:val>
                                        </p:tav>
                                      </p:tavLst>
                                    </p:anim>
                                    <p:anim calcmode="lin" valueType="num">
                                      <p:cBhvr>
                                        <p:cTn id="49" dur="1400" fill="hold"/>
                                        <p:tgtEl>
                                          <p:spTgt spid="4"/>
                                        </p:tgtEl>
                                        <p:attrNameLst>
                                          <p:attrName>ppt_h</p:attrName>
                                        </p:attrNameLst>
                                      </p:cBhvr>
                                      <p:tavLst>
                                        <p:tav tm="0">
                                          <p:val>
                                            <p:fltVal val="0"/>
                                          </p:val>
                                        </p:tav>
                                        <p:tav tm="100000">
                                          <p:val>
                                            <p:strVal val="#ppt_h"/>
                                          </p:val>
                                        </p:tav>
                                      </p:tavLst>
                                    </p:anim>
                                    <p:animEffect transition="in" filter="fade">
                                      <p:cBhvr>
                                        <p:cTn id="50" dur="14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Effect transition="in" filter="fade">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checkerboard(across)">
                                      <p:cBhvr>
                                        <p:cTn id="81" dur="500"/>
                                        <p:tgtEl>
                                          <p:spTgt spid="6">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checkerboard(across)">
                                      <p:cBhvr>
                                        <p:cTn id="8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vi-VN" sz="2400" dirty="0" smtClean="0">
                <a:latin typeface="Times New Roman" pitchFamily="18" charset="0"/>
                <a:cs typeface="Times New Roman" pitchFamily="18" charset="0"/>
              </a:rPr>
              <a:t> 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par>
                                <p:cTn id="8" presetID="16" presetClass="entr" presetSubtype="2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arn(inVertical)">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64"/>
                                        </p:tgtEl>
                                        <p:attrNameLst>
                                          <p:attrName>style.visibility</p:attrName>
                                        </p:attrNameLst>
                                      </p:cBhvr>
                                      <p:to>
                                        <p:strVal val="visible"/>
                                      </p:to>
                                    </p:set>
                                    <p:animEffect transition="in" filter="barn(inVertical)">
                                      <p:cBhvr>
                                        <p:cTn id="30"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smtClean="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a:t>
            </a:r>
            <a:r>
              <a:rPr lang="vi-VN" sz="2000" dirty="0" smtClean="0">
                <a:latin typeface="Times New Roman" pitchFamily="18" charset="0"/>
                <a:cs typeface="Times New Roman" pitchFamily="18" charset="0"/>
              </a:rPr>
              <a:t>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1" y="1091032"/>
            <a:ext cx="4001530" cy="193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2" y="1091032"/>
            <a:ext cx="5105399" cy="1932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nodeType="with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arn(inVertical)">
                                      <p:cBhvr>
                                        <p:cTn id="2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Thử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bé</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Bé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tên</a:t>
            </a:r>
            <a:r>
              <a:rPr lang="vi-VN" sz="2400" dirty="0" smtClean="0">
                <a:solidFill>
                  <a:prstClr val="black"/>
                </a:solidFill>
                <a:latin typeface="Times New Roman" pitchFamily="18" charset="0"/>
                <a:cs typeface="Times New Roman" pitchFamily="18" charset="0"/>
              </a:rPr>
              <a:t> quả.</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Mắt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tinh</a:t>
            </a:r>
            <a:r>
              <a:rPr lang="en-US" sz="2400" dirty="0" smtClean="0">
                <a:solidFill>
                  <a:prstClr val="black"/>
                </a:solidFill>
                <a:latin typeface="Times New Roman" pitchFamily="18" charset="0"/>
                <a:cs typeface="Times New Roman" pitchFamily="18" charset="0"/>
              </a:rPr>
              <a:t>?</a:t>
            </a:r>
            <a:r>
              <a:rPr lang="vi-VN" sz="2400" dirty="0" smtClean="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4.3|0.9|29.5|0.8"/>
</p:tagLst>
</file>

<file path=ppt/tags/tag2.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3.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4.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5.xml><?xml version="1.0" encoding="utf-8"?>
<p:tagLst xmlns:a="http://schemas.openxmlformats.org/drawingml/2006/main" xmlns:r="http://schemas.openxmlformats.org/officeDocument/2006/relationships" xmlns:p="http://schemas.openxmlformats.org/presentationml/2006/main">
  <p:tag name="TIMING" val="|2.9|7.8|2|2.8|2.8"/>
</p:tagLst>
</file>

<file path=ppt/tags/tag6.xml><?xml version="1.0" encoding="utf-8"?>
<p:tagLst xmlns:a="http://schemas.openxmlformats.org/drawingml/2006/main" xmlns:r="http://schemas.openxmlformats.org/officeDocument/2006/relationships" xmlns:p="http://schemas.openxmlformats.org/presentationml/2006/main">
  <p:tag name="TIMING" val="|1.5|7.7|1.2"/>
</p:tagLst>
</file>

<file path=ppt/tags/tag7.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8.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462</Words>
  <Application>Microsoft Office PowerPoint</Application>
  <PresentationFormat>On-screen Show (16:9)</PresentationFormat>
  <Paragraphs>30</Paragraphs>
  <Slides>10</Slides>
  <Notes>0</Notes>
  <HiddenSlides>0</HiddenSlides>
  <MMClips>2</MMClips>
  <ScaleCrop>false</ScaleCrop>
  <HeadingPairs>
    <vt:vector size="4" baseType="variant">
      <vt:variant>
        <vt:lpstr>Theme</vt:lpstr>
      </vt:variant>
      <vt:variant>
        <vt:i4>5</vt:i4>
      </vt:variant>
      <vt:variant>
        <vt:lpstr>Slide Titles</vt:lpstr>
      </vt:variant>
      <vt:variant>
        <vt:i4>10</vt:i4>
      </vt:variant>
    </vt:vector>
  </HeadingPairs>
  <TitlesOfParts>
    <vt:vector size="15" baseType="lpstr">
      <vt:lpstr>Office Theme</vt:lpstr>
      <vt:lpstr>1_Watermark</vt:lpstr>
      <vt:lpstr>2_Office Theme</vt:lpstr>
      <vt:lpstr>1_Default Design</vt:lpstr>
      <vt:lpstr>1_Office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Hoạt động 3: Kết thúc   </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Windows User</cp:lastModifiedBy>
  <cp:revision>111</cp:revision>
  <dcterms:created xsi:type="dcterms:W3CDTF">2020-04-27T16:35:53Z</dcterms:created>
  <dcterms:modified xsi:type="dcterms:W3CDTF">2024-08-02T08:21:47Z</dcterms:modified>
</cp:coreProperties>
</file>