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332" r:id="rId2"/>
    <p:sldId id="333" r:id="rId3"/>
    <p:sldId id="334" r:id="rId4"/>
    <p:sldId id="335" r:id="rId5"/>
    <p:sldId id="322" r:id="rId6"/>
    <p:sldId id="336" r:id="rId7"/>
    <p:sldId id="324" r:id="rId8"/>
    <p:sldId id="337" r:id="rId9"/>
    <p:sldId id="331" r:id="rId10"/>
    <p:sldId id="325" r:id="rId11"/>
    <p:sldId id="330" r:id="rId12"/>
    <p:sldId id="319" r:id="rId13"/>
    <p:sldId id="328" r:id="rId14"/>
    <p:sldId id="276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00CC"/>
    <a:srgbClr val="FF0066"/>
    <a:srgbClr val="CC99FF"/>
    <a:srgbClr val="CC66FF"/>
    <a:srgbClr val="66FFFF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831514-2DD7-4A31-B896-06EE8CE25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7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F9F8-FD50-4005-9C91-D25CAF476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AF7F7F-C489-4CCC-BACA-3BC9ED3FC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0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C5FA57-05F0-4104-ACD3-FDC000268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6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9A4243-82A8-4C60-9A84-2595B4446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37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B6926-0C00-425C-8839-E78482D2F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0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0DDC1-204B-4B83-A50D-3D44E5DC4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3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DCE9FA-183F-4C08-B53A-056F1A86D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8BEEE0-3346-420C-8687-7D43C0FA1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17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99D94-82A9-419E-A4B1-695426947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0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61D79C-6299-4AD3-BD20-3F10E73B9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38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B381B-5CFB-4303-AA69-4FDDAF8AA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3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A0FBB8BB-3BBB-48B9-AE3D-016C460AF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esktop\chinh%20tri%20th\-nhac%20thi%20dua.wa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esktop\chinh%20tri%20th\-nhac%20thi%20dua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elcome\Desktop\chinh%20tri%20th\Nhac%20nen%20toan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elcome\Desktop\chinh%20tri%20th\Track%201.mp3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jpeg"/><Relationship Id="rId16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gif"/><Relationship Id="rId4" Type="http://schemas.openxmlformats.org/officeDocument/2006/relationships/image" Target="../media/image33.png"/><Relationship Id="rId9" Type="http://schemas.openxmlformats.org/officeDocument/2006/relationships/image" Target="../media/image38.gif"/><Relationship Id="rId1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toan%20hinh%20THANH%202021\NhaCuaToi-QuynhTrang-3676864_hq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oan%20hinh%20THANH%202021\Nhac%20nen%20toan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-nen-powerpoint-thieu-nhi.html | Powerpoint background design,  Background powerpoint, Cool powerpoin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2700"/>
            <a:ext cx="91217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486568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 </a:t>
            </a:r>
            <a:r>
              <a:rPr lang="vi-VN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2913" y="238283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002060"/>
                </a:solidFill>
              </a:rPr>
              <a:t>Làm quen với toán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3179763"/>
            <a:ext cx="69342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990000"/>
                </a:solidFill>
              </a:rPr>
              <a:t>Ôn nhận biết phân biệt hình tròn, vuông, tam giác, chữ nhật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830513" y="3805238"/>
            <a:ext cx="3930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Lứa tuổi: Mẫu giáo nhỡ 4-5 tuổi	</a:t>
            </a:r>
          </a:p>
          <a:p>
            <a:r>
              <a:rPr lang="en-US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 viên: </a:t>
            </a:r>
            <a:r>
              <a:rPr lang="vi-VN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Lưu Thị Hoa Chinh</a:t>
            </a:r>
            <a:endParaRPr lang="en-US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990600"/>
            <a:ext cx="116046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0" y="1600200"/>
            <a:ext cx="4572000" cy="5257800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3555" name="Rectangle 19"/>
          <p:cNvSpPr>
            <a:spLocks noChangeArrowheads="1"/>
          </p:cNvSpPr>
          <p:nvPr/>
        </p:nvSpPr>
        <p:spPr bwMode="auto">
          <a:xfrm>
            <a:off x="4572000" y="1600200"/>
            <a:ext cx="4572000" cy="5257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48" name="-nhac thi du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2362200" y="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chơi: Chọn hình theo ký hiệu</a:t>
            </a:r>
            <a:r>
              <a:rPr lang="en-US" altLang="en-US" sz="2400" b="1">
                <a:solidFill>
                  <a:srgbClr val="FF0066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400" y="1676400"/>
            <a:ext cx="43434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59" name="Rectangle 61"/>
          <p:cNvSpPr>
            <a:spLocks noChangeArrowheads="1"/>
          </p:cNvSpPr>
          <p:nvPr/>
        </p:nvSpPr>
        <p:spPr bwMode="auto">
          <a:xfrm>
            <a:off x="4648200" y="1676400"/>
            <a:ext cx="4343400" cy="11430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152400" y="2971800"/>
            <a:ext cx="4343400" cy="9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561" name="Rectangle 64"/>
          <p:cNvSpPr>
            <a:spLocks noChangeArrowheads="1"/>
          </p:cNvSpPr>
          <p:nvPr/>
        </p:nvSpPr>
        <p:spPr bwMode="auto">
          <a:xfrm>
            <a:off x="4648200" y="2971800"/>
            <a:ext cx="4343400" cy="9906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3562" name="Picture 59" descr="hinh tr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649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60"/>
          <p:cNvSpPr txBox="1">
            <a:spLocks noChangeArrowheads="1"/>
          </p:cNvSpPr>
          <p:nvPr/>
        </p:nvSpPr>
        <p:spPr bwMode="auto">
          <a:xfrm>
            <a:off x="1066800" y="990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 Gia đình 1</a:t>
            </a:r>
          </a:p>
        </p:txBody>
      </p:sp>
      <p:sp>
        <p:nvSpPr>
          <p:cNvPr id="23564" name="TextBox 61"/>
          <p:cNvSpPr txBox="1">
            <a:spLocks noChangeArrowheads="1"/>
          </p:cNvSpPr>
          <p:nvPr/>
        </p:nvSpPr>
        <p:spPr bwMode="auto">
          <a:xfrm>
            <a:off x="5638800" y="990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 Gia đình 2</a:t>
            </a:r>
          </a:p>
        </p:txBody>
      </p:sp>
      <p:pic>
        <p:nvPicPr>
          <p:cNvPr id="23565" name="Picture 60" descr="anh dep avatar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61" descr="hinh-anh-mat-bu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64" descr="anh dep avatar 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66" descr="hinh-anh-mat-bu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9" name="Group 68"/>
          <p:cNvGrpSpPr>
            <a:grpSpLocks/>
          </p:cNvGrpSpPr>
          <p:nvPr/>
        </p:nvGrpSpPr>
        <p:grpSpPr bwMode="auto">
          <a:xfrm>
            <a:off x="7467600" y="914400"/>
            <a:ext cx="592138" cy="533400"/>
            <a:chOff x="6324600" y="914400"/>
            <a:chExt cx="592138" cy="533400"/>
          </a:xfrm>
        </p:grpSpPr>
        <p:sp>
          <p:nvSpPr>
            <p:cNvPr id="23610" name="Line 64"/>
            <p:cNvSpPr>
              <a:spLocks noChangeShapeType="1"/>
            </p:cNvSpPr>
            <p:nvPr/>
          </p:nvSpPr>
          <p:spPr bwMode="auto">
            <a:xfrm>
              <a:off x="6324600" y="1081088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65"/>
            <p:cNvSpPr>
              <a:spLocks noChangeShapeType="1"/>
            </p:cNvSpPr>
            <p:nvPr/>
          </p:nvSpPr>
          <p:spPr bwMode="auto">
            <a:xfrm>
              <a:off x="6324600" y="1281113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66"/>
            <p:cNvSpPr>
              <a:spLocks noChangeShapeType="1"/>
            </p:cNvSpPr>
            <p:nvPr/>
          </p:nvSpPr>
          <p:spPr bwMode="auto">
            <a:xfrm>
              <a:off x="6324600" y="1447800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64"/>
            <p:cNvSpPr>
              <a:spLocks noChangeShapeType="1"/>
            </p:cNvSpPr>
            <p:nvPr/>
          </p:nvSpPr>
          <p:spPr bwMode="auto">
            <a:xfrm>
              <a:off x="6324600" y="914400"/>
              <a:ext cx="59213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0" name="Oval 34"/>
          <p:cNvSpPr>
            <a:spLocks noChangeArrowheads="1"/>
          </p:cNvSpPr>
          <p:nvPr/>
        </p:nvSpPr>
        <p:spPr bwMode="auto">
          <a:xfrm>
            <a:off x="2971800" y="4114800"/>
            <a:ext cx="466725" cy="427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1" name="Regular Pentagon 48"/>
          <p:cNvSpPr>
            <a:spLocks noChangeArrowheads="1"/>
          </p:cNvSpPr>
          <p:nvPr/>
        </p:nvSpPr>
        <p:spPr bwMode="auto">
          <a:xfrm>
            <a:off x="3810000" y="4191000"/>
            <a:ext cx="466725" cy="304800"/>
          </a:xfrm>
          <a:prstGeom prst="pentag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2" name="Rectangle 22"/>
          <p:cNvSpPr>
            <a:spLocks noChangeArrowheads="1"/>
          </p:cNvSpPr>
          <p:nvPr/>
        </p:nvSpPr>
        <p:spPr bwMode="auto">
          <a:xfrm>
            <a:off x="7772400" y="4876800"/>
            <a:ext cx="400050" cy="3651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3" name="Rectangle 23"/>
          <p:cNvSpPr>
            <a:spLocks noChangeArrowheads="1"/>
          </p:cNvSpPr>
          <p:nvPr/>
        </p:nvSpPr>
        <p:spPr bwMode="auto">
          <a:xfrm>
            <a:off x="6477000" y="5486400"/>
            <a:ext cx="400050" cy="365125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4" name="Rectangle 24"/>
          <p:cNvSpPr>
            <a:spLocks noChangeArrowheads="1"/>
          </p:cNvSpPr>
          <p:nvPr/>
        </p:nvSpPr>
        <p:spPr bwMode="auto">
          <a:xfrm>
            <a:off x="8458200" y="4343400"/>
            <a:ext cx="400050" cy="365125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5" name="Rectangle 25"/>
          <p:cNvSpPr>
            <a:spLocks noChangeArrowheads="1"/>
          </p:cNvSpPr>
          <p:nvPr/>
        </p:nvSpPr>
        <p:spPr bwMode="auto">
          <a:xfrm>
            <a:off x="7467600" y="5562600"/>
            <a:ext cx="400050" cy="3651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6" name="Rectangle 26"/>
          <p:cNvSpPr>
            <a:spLocks noChangeArrowheads="1"/>
          </p:cNvSpPr>
          <p:nvPr/>
        </p:nvSpPr>
        <p:spPr bwMode="auto">
          <a:xfrm>
            <a:off x="8534400" y="6096000"/>
            <a:ext cx="400050" cy="365125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7" name="Rectangle 27"/>
          <p:cNvSpPr>
            <a:spLocks noChangeArrowheads="1"/>
          </p:cNvSpPr>
          <p:nvPr/>
        </p:nvSpPr>
        <p:spPr bwMode="auto">
          <a:xfrm>
            <a:off x="6019800" y="6096000"/>
            <a:ext cx="400050" cy="3651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8" name="Oval 28"/>
          <p:cNvSpPr>
            <a:spLocks noChangeArrowheads="1"/>
          </p:cNvSpPr>
          <p:nvPr/>
        </p:nvSpPr>
        <p:spPr bwMode="auto">
          <a:xfrm>
            <a:off x="3048000" y="5486400"/>
            <a:ext cx="466725" cy="427038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59" name="Oval 29"/>
          <p:cNvSpPr>
            <a:spLocks noChangeArrowheads="1"/>
          </p:cNvSpPr>
          <p:nvPr/>
        </p:nvSpPr>
        <p:spPr bwMode="auto">
          <a:xfrm>
            <a:off x="1524000" y="4191000"/>
            <a:ext cx="466725" cy="427038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0" name="Oval 30"/>
          <p:cNvSpPr>
            <a:spLocks noChangeArrowheads="1"/>
          </p:cNvSpPr>
          <p:nvPr/>
        </p:nvSpPr>
        <p:spPr bwMode="auto">
          <a:xfrm>
            <a:off x="3886200" y="5334000"/>
            <a:ext cx="466725" cy="427038"/>
          </a:xfrm>
          <a:prstGeom prst="ellipse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1" name="Oval 31"/>
          <p:cNvSpPr>
            <a:spLocks noChangeArrowheads="1"/>
          </p:cNvSpPr>
          <p:nvPr/>
        </p:nvSpPr>
        <p:spPr bwMode="auto">
          <a:xfrm>
            <a:off x="2590800" y="5029200"/>
            <a:ext cx="466725" cy="4270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2" name="Oval 32"/>
          <p:cNvSpPr>
            <a:spLocks noChangeArrowheads="1"/>
          </p:cNvSpPr>
          <p:nvPr/>
        </p:nvSpPr>
        <p:spPr bwMode="auto">
          <a:xfrm>
            <a:off x="533400" y="5943600"/>
            <a:ext cx="466725" cy="427038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28" name="Oval 33"/>
          <p:cNvSpPr>
            <a:spLocks noChangeArrowheads="1"/>
          </p:cNvSpPr>
          <p:nvPr/>
        </p:nvSpPr>
        <p:spPr bwMode="auto">
          <a:xfrm>
            <a:off x="914400" y="4678363"/>
            <a:ext cx="466725" cy="427037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64" name="Oval 35"/>
          <p:cNvSpPr>
            <a:spLocks noChangeArrowheads="1"/>
          </p:cNvSpPr>
          <p:nvPr/>
        </p:nvSpPr>
        <p:spPr bwMode="auto">
          <a:xfrm>
            <a:off x="3962400" y="6019800"/>
            <a:ext cx="466725" cy="427038"/>
          </a:xfrm>
          <a:prstGeom prst="ellipse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5" name="Oval 36"/>
          <p:cNvSpPr>
            <a:spLocks noChangeArrowheads="1"/>
          </p:cNvSpPr>
          <p:nvPr/>
        </p:nvSpPr>
        <p:spPr bwMode="auto">
          <a:xfrm>
            <a:off x="1143000" y="5410200"/>
            <a:ext cx="466725" cy="427038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6" name="Oval 37"/>
          <p:cNvSpPr>
            <a:spLocks noChangeArrowheads="1"/>
          </p:cNvSpPr>
          <p:nvPr/>
        </p:nvSpPr>
        <p:spPr bwMode="auto">
          <a:xfrm>
            <a:off x="2057400" y="5486400"/>
            <a:ext cx="466725" cy="427038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7" name="Rectangle 38"/>
          <p:cNvSpPr>
            <a:spLocks noChangeArrowheads="1"/>
          </p:cNvSpPr>
          <p:nvPr/>
        </p:nvSpPr>
        <p:spPr bwMode="auto">
          <a:xfrm>
            <a:off x="6172200" y="4800600"/>
            <a:ext cx="400050" cy="365125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8" name="Rectangle 39"/>
          <p:cNvSpPr>
            <a:spLocks noChangeArrowheads="1"/>
          </p:cNvSpPr>
          <p:nvPr/>
        </p:nvSpPr>
        <p:spPr bwMode="auto">
          <a:xfrm>
            <a:off x="5638800" y="5410200"/>
            <a:ext cx="400050" cy="36512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69" name="Rectangle 40"/>
          <p:cNvSpPr>
            <a:spLocks noChangeArrowheads="1"/>
          </p:cNvSpPr>
          <p:nvPr/>
        </p:nvSpPr>
        <p:spPr bwMode="auto">
          <a:xfrm>
            <a:off x="5181600" y="4800600"/>
            <a:ext cx="400050" cy="3651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0" name="Rectangle 41"/>
          <p:cNvSpPr>
            <a:spLocks noChangeArrowheads="1"/>
          </p:cNvSpPr>
          <p:nvPr/>
        </p:nvSpPr>
        <p:spPr bwMode="auto">
          <a:xfrm>
            <a:off x="5029200" y="6096000"/>
            <a:ext cx="400050" cy="3651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1" name="Isosceles Triangle 42"/>
          <p:cNvSpPr>
            <a:spLocks noChangeArrowheads="1"/>
          </p:cNvSpPr>
          <p:nvPr/>
        </p:nvSpPr>
        <p:spPr bwMode="auto">
          <a:xfrm>
            <a:off x="3124200" y="6019800"/>
            <a:ext cx="552450" cy="304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2" name="Isosceles Triangle 44"/>
          <p:cNvSpPr>
            <a:spLocks noChangeArrowheads="1"/>
          </p:cNvSpPr>
          <p:nvPr/>
        </p:nvSpPr>
        <p:spPr bwMode="auto">
          <a:xfrm>
            <a:off x="304800" y="5105400"/>
            <a:ext cx="533400" cy="3810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3" name="Rectangle 45"/>
          <p:cNvSpPr>
            <a:spLocks noChangeArrowheads="1"/>
          </p:cNvSpPr>
          <p:nvPr/>
        </p:nvSpPr>
        <p:spPr bwMode="auto">
          <a:xfrm>
            <a:off x="6858000" y="6172200"/>
            <a:ext cx="533400" cy="24447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4" name="Rectangle 46"/>
          <p:cNvSpPr>
            <a:spLocks noChangeArrowheads="1"/>
          </p:cNvSpPr>
          <p:nvPr/>
        </p:nvSpPr>
        <p:spPr bwMode="auto">
          <a:xfrm>
            <a:off x="1219200" y="6019800"/>
            <a:ext cx="685800" cy="304800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5" name="Rectangle 47"/>
          <p:cNvSpPr>
            <a:spLocks noChangeArrowheads="1"/>
          </p:cNvSpPr>
          <p:nvPr/>
        </p:nvSpPr>
        <p:spPr bwMode="auto">
          <a:xfrm>
            <a:off x="3200400" y="4800600"/>
            <a:ext cx="533400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76" name="Regular Pentagon 49"/>
          <p:cNvSpPr>
            <a:spLocks noChangeArrowheads="1"/>
          </p:cNvSpPr>
          <p:nvPr/>
        </p:nvSpPr>
        <p:spPr bwMode="auto">
          <a:xfrm>
            <a:off x="2362200" y="4343400"/>
            <a:ext cx="400050" cy="365125"/>
          </a:xfrm>
          <a:prstGeom prst="pentagon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43" name="5-Point Star 142"/>
          <p:cNvSpPr/>
          <p:nvPr/>
        </p:nvSpPr>
        <p:spPr bwMode="auto">
          <a:xfrm>
            <a:off x="4038600" y="4648200"/>
            <a:ext cx="466725" cy="427038"/>
          </a:xfrm>
          <a:prstGeom prst="star5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5" name="5-Point Star 144"/>
          <p:cNvSpPr/>
          <p:nvPr/>
        </p:nvSpPr>
        <p:spPr bwMode="auto">
          <a:xfrm>
            <a:off x="304800" y="4267200"/>
            <a:ext cx="466725" cy="42703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6" name="Heart 145"/>
          <p:cNvSpPr/>
          <p:nvPr/>
        </p:nvSpPr>
        <p:spPr bwMode="auto">
          <a:xfrm>
            <a:off x="2286000" y="6019800"/>
            <a:ext cx="466725" cy="427038"/>
          </a:xfrm>
          <a:prstGeom prst="hear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7" name="5-Point Star 146"/>
          <p:cNvSpPr/>
          <p:nvPr/>
        </p:nvSpPr>
        <p:spPr bwMode="auto">
          <a:xfrm>
            <a:off x="8382000" y="4800600"/>
            <a:ext cx="466725" cy="427038"/>
          </a:xfrm>
          <a:prstGeom prst="star5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8" name="5-Point Star 147"/>
          <p:cNvSpPr/>
          <p:nvPr/>
        </p:nvSpPr>
        <p:spPr bwMode="auto">
          <a:xfrm>
            <a:off x="5715000" y="4114800"/>
            <a:ext cx="466725" cy="42703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9" name="Heart 148"/>
          <p:cNvSpPr/>
          <p:nvPr/>
        </p:nvSpPr>
        <p:spPr bwMode="auto">
          <a:xfrm>
            <a:off x="8305800" y="5486400"/>
            <a:ext cx="466725" cy="427038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83" name="Isosceles Triangle 58"/>
          <p:cNvSpPr>
            <a:spLocks noChangeArrowheads="1"/>
          </p:cNvSpPr>
          <p:nvPr/>
        </p:nvSpPr>
        <p:spPr bwMode="auto">
          <a:xfrm>
            <a:off x="7696200" y="6096000"/>
            <a:ext cx="533400" cy="3048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84" name="Isosceles Triangle 59"/>
          <p:cNvSpPr>
            <a:spLocks noChangeArrowheads="1"/>
          </p:cNvSpPr>
          <p:nvPr/>
        </p:nvSpPr>
        <p:spPr bwMode="auto">
          <a:xfrm>
            <a:off x="4876800" y="5410200"/>
            <a:ext cx="476250" cy="304800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485" name="Rectangle 60"/>
          <p:cNvSpPr>
            <a:spLocks noChangeArrowheads="1"/>
          </p:cNvSpPr>
          <p:nvPr/>
        </p:nvSpPr>
        <p:spPr bwMode="auto">
          <a:xfrm>
            <a:off x="7620000" y="4267200"/>
            <a:ext cx="533400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4" name="Chord 153"/>
          <p:cNvSpPr/>
          <p:nvPr/>
        </p:nvSpPr>
        <p:spPr bwMode="auto">
          <a:xfrm>
            <a:off x="1676400" y="4876800"/>
            <a:ext cx="600075" cy="304800"/>
          </a:xfrm>
          <a:prstGeom prst="chord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5" name="Pie 154"/>
          <p:cNvSpPr/>
          <p:nvPr/>
        </p:nvSpPr>
        <p:spPr bwMode="auto">
          <a:xfrm>
            <a:off x="4876800" y="4191000"/>
            <a:ext cx="466725" cy="304800"/>
          </a:xfrm>
          <a:prstGeom prst="pie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7" name="Heart 156"/>
          <p:cNvSpPr/>
          <p:nvPr/>
        </p:nvSpPr>
        <p:spPr bwMode="auto">
          <a:xfrm>
            <a:off x="7010400" y="4800600"/>
            <a:ext cx="466725" cy="427038"/>
          </a:xfrm>
          <a:prstGeom prst="hear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89" name="Regular Pentagon 49"/>
          <p:cNvSpPr>
            <a:spLocks noChangeArrowheads="1"/>
          </p:cNvSpPr>
          <p:nvPr/>
        </p:nvSpPr>
        <p:spPr bwMode="auto">
          <a:xfrm>
            <a:off x="6781800" y="4191000"/>
            <a:ext cx="400050" cy="365125"/>
          </a:xfrm>
          <a:prstGeom prst="pentagon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901E-6 L 0.03281 -0.43501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21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6411E-6 L 0.06615 -0.54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27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1267E-7 L -0.01719 -0.552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8261E-6 L 0.03281 -0.352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17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0333E-6 L -0.01718 -0.552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8483E-6 L 0.09948 -0.36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7336E-6 L -0.00052 -0.408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67E-7 L 0.01615 -0.475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23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9639E-6 L -0.00052 -0.530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6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6383E-6 L 0.08281 -0.463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23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5227E-6 L 0.07448 -0.186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4912E-6 L -0.01615 -0.266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6244E-6 L 0.02917 -0.366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4394E-6 L -0.01719 -0.1665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0333E-6 L -0.00052 -0.375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8 L -0.04584 -0.250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2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0546E-7 L -0.04219 -0.175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13691E-6 L 0.0625 -0.2386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6244E-6 L -0.0302 -0.355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0074E-6 L -0.01354 -0.1931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4394E-6 L -0.01718 -0.1665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77058E-7 L -0.00938 -0.2775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8261E-6 L -0.04219 -0.164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687E-6 L -0.17084 -0.384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9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7567E-6 L -0.10886 -0.19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9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0907E-6 L -0.09583 -0.1732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8816E-7 L -0.08334 -0.3774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4968E-6 L -0.08854 -0.5483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L -0.10416 -0.3663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3562E-6 L -0.07187 -0.1709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8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7567E-6 L -0.10886 -0.2641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-13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1267E-7 L -0.08385 -0.28631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0389E-6 L -0.03854 -0.4484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5661E-6 L -0.02187 -0.537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6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4968E-6 L -0.0302 -0.5483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4968E-6 L -0.07188 -0.5483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8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0389E-6 L -0.0052 -0.4484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082E-6 L -0.03854 -0.4595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71323E-7 L -0.08855 -0.4595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22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7826E-6 L -0.05521 -0.4706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3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</p:childTnLst>
        </p:cTn>
      </p:par>
    </p:tnLst>
    <p:bldLst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28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83" grpId="0" animBg="1"/>
      <p:bldP spid="18484" grpId="0" animBg="1"/>
      <p:bldP spid="18485" grpId="0" animBg="1"/>
      <p:bldP spid="184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0" y="1600200"/>
            <a:ext cx="4572000" cy="5257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4579" name="Rectangle 19"/>
          <p:cNvSpPr>
            <a:spLocks noChangeArrowheads="1"/>
          </p:cNvSpPr>
          <p:nvPr/>
        </p:nvSpPr>
        <p:spPr bwMode="auto">
          <a:xfrm>
            <a:off x="4572000" y="1600200"/>
            <a:ext cx="4572000" cy="5257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48" name="-nhac thi du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2286000" y="1524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Chọn hình theo ký hiệu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400" y="1676400"/>
            <a:ext cx="4343400" cy="1143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3" name="Rectangle 61"/>
          <p:cNvSpPr>
            <a:spLocks noChangeArrowheads="1"/>
          </p:cNvSpPr>
          <p:nvPr/>
        </p:nvSpPr>
        <p:spPr bwMode="auto">
          <a:xfrm>
            <a:off x="4648200" y="1676400"/>
            <a:ext cx="4343400" cy="11430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152400" y="2971800"/>
            <a:ext cx="4343400" cy="990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5" name="Rectangle 64"/>
          <p:cNvSpPr>
            <a:spLocks noChangeArrowheads="1"/>
          </p:cNvSpPr>
          <p:nvPr/>
        </p:nvSpPr>
        <p:spPr bwMode="auto">
          <a:xfrm>
            <a:off x="4648200" y="2971800"/>
            <a:ext cx="4343400" cy="9906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4586" name="TextBox 60"/>
          <p:cNvSpPr txBox="1">
            <a:spLocks noChangeArrowheads="1"/>
          </p:cNvSpPr>
          <p:nvPr/>
        </p:nvSpPr>
        <p:spPr bwMode="auto">
          <a:xfrm>
            <a:off x="762000" y="990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Gia đình 3</a:t>
            </a:r>
          </a:p>
        </p:txBody>
      </p:sp>
      <p:sp>
        <p:nvSpPr>
          <p:cNvPr id="24587" name="TextBox 61"/>
          <p:cNvSpPr txBox="1">
            <a:spLocks noChangeArrowheads="1"/>
          </p:cNvSpPr>
          <p:nvPr/>
        </p:nvSpPr>
        <p:spPr bwMode="auto">
          <a:xfrm>
            <a:off x="5105400" y="990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b="1"/>
              <a:t>Gia đình 4</a:t>
            </a:r>
          </a:p>
        </p:txBody>
      </p:sp>
      <p:pic>
        <p:nvPicPr>
          <p:cNvPr id="24588" name="Picture 60" descr="anh dep avatar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61" descr="hinh-anh-mat-bu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64" descr="anh dep avatar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66" descr="hinh-anh-mat-bu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73"/>
          <p:cNvGrpSpPr>
            <a:grpSpLocks/>
          </p:cNvGrpSpPr>
          <p:nvPr/>
        </p:nvGrpSpPr>
        <p:grpSpPr bwMode="auto">
          <a:xfrm>
            <a:off x="7086600" y="914400"/>
            <a:ext cx="1143000" cy="533400"/>
            <a:chOff x="6324600" y="838200"/>
            <a:chExt cx="1143000" cy="533400"/>
          </a:xfrm>
        </p:grpSpPr>
        <p:sp>
          <p:nvSpPr>
            <p:cNvPr id="24637" name="Line 24"/>
            <p:cNvSpPr>
              <a:spLocks noChangeShapeType="1"/>
            </p:cNvSpPr>
            <p:nvPr/>
          </p:nvSpPr>
          <p:spPr bwMode="auto">
            <a:xfrm>
              <a:off x="6324600" y="1207477"/>
              <a:ext cx="1143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25"/>
            <p:cNvSpPr>
              <a:spLocks noChangeShapeType="1"/>
            </p:cNvSpPr>
            <p:nvPr/>
          </p:nvSpPr>
          <p:spPr bwMode="auto">
            <a:xfrm>
              <a:off x="6324600" y="1371600"/>
              <a:ext cx="11430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26"/>
            <p:cNvSpPr>
              <a:spLocks noChangeShapeType="1"/>
            </p:cNvSpPr>
            <p:nvPr/>
          </p:nvSpPr>
          <p:spPr bwMode="auto">
            <a:xfrm>
              <a:off x="6324600" y="1043354"/>
              <a:ext cx="39188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27"/>
            <p:cNvSpPr>
              <a:spLocks noChangeShapeType="1"/>
            </p:cNvSpPr>
            <p:nvPr/>
          </p:nvSpPr>
          <p:spPr bwMode="auto">
            <a:xfrm>
              <a:off x="6324600" y="838200"/>
              <a:ext cx="39188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3" name="Group 74"/>
          <p:cNvGrpSpPr>
            <a:grpSpLocks/>
          </p:cNvGrpSpPr>
          <p:nvPr/>
        </p:nvGrpSpPr>
        <p:grpSpPr bwMode="auto">
          <a:xfrm>
            <a:off x="2743200" y="990600"/>
            <a:ext cx="1143000" cy="381000"/>
            <a:chOff x="685800" y="4876800"/>
            <a:chExt cx="2667000" cy="838200"/>
          </a:xfrm>
        </p:grpSpPr>
        <p:sp>
          <p:nvSpPr>
            <p:cNvPr id="24634" name="Line 7"/>
            <p:cNvSpPr>
              <a:spLocks noChangeShapeType="1"/>
            </p:cNvSpPr>
            <p:nvPr/>
          </p:nvSpPr>
          <p:spPr bwMode="auto">
            <a:xfrm>
              <a:off x="685800" y="5715000"/>
              <a:ext cx="2667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8"/>
            <p:cNvSpPr>
              <a:spLocks noChangeShapeType="1"/>
            </p:cNvSpPr>
            <p:nvPr/>
          </p:nvSpPr>
          <p:spPr bwMode="auto">
            <a:xfrm>
              <a:off x="685800" y="5334000"/>
              <a:ext cx="17526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9"/>
            <p:cNvSpPr>
              <a:spLocks noChangeShapeType="1"/>
            </p:cNvSpPr>
            <p:nvPr/>
          </p:nvSpPr>
          <p:spPr bwMode="auto">
            <a:xfrm>
              <a:off x="685800" y="4876800"/>
              <a:ext cx="22098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Rectangle 22"/>
          <p:cNvSpPr>
            <a:spLocks noChangeArrowheads="1"/>
          </p:cNvSpPr>
          <p:nvPr/>
        </p:nvSpPr>
        <p:spPr bwMode="auto">
          <a:xfrm>
            <a:off x="7620000" y="5257800"/>
            <a:ext cx="400050" cy="3651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304800" y="6096000"/>
            <a:ext cx="466725" cy="427038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3" name="Oval 36"/>
          <p:cNvSpPr>
            <a:spLocks noChangeArrowheads="1"/>
          </p:cNvSpPr>
          <p:nvPr/>
        </p:nvSpPr>
        <p:spPr bwMode="auto">
          <a:xfrm>
            <a:off x="1295400" y="6172200"/>
            <a:ext cx="466725" cy="427038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4" name="Oval 37"/>
          <p:cNvSpPr>
            <a:spLocks noChangeArrowheads="1"/>
          </p:cNvSpPr>
          <p:nvPr/>
        </p:nvSpPr>
        <p:spPr bwMode="auto">
          <a:xfrm>
            <a:off x="2895600" y="5410200"/>
            <a:ext cx="466725" cy="427038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478" name="Rectangle 39"/>
          <p:cNvSpPr>
            <a:spLocks noChangeArrowheads="1"/>
          </p:cNvSpPr>
          <p:nvPr/>
        </p:nvSpPr>
        <p:spPr bwMode="auto">
          <a:xfrm>
            <a:off x="5410200" y="5638800"/>
            <a:ext cx="400050" cy="365125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2" name="Rectangle 47"/>
          <p:cNvSpPr>
            <a:spLocks noChangeArrowheads="1"/>
          </p:cNvSpPr>
          <p:nvPr/>
        </p:nvSpPr>
        <p:spPr bwMode="auto">
          <a:xfrm>
            <a:off x="3048000" y="4800600"/>
            <a:ext cx="609600" cy="304800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3" name="Regular Pentagon 48"/>
          <p:cNvSpPr>
            <a:spLocks noChangeArrowheads="1"/>
          </p:cNvSpPr>
          <p:nvPr/>
        </p:nvSpPr>
        <p:spPr bwMode="auto">
          <a:xfrm>
            <a:off x="2667000" y="4114800"/>
            <a:ext cx="466725" cy="304800"/>
          </a:xfrm>
          <a:prstGeom prst="pentagon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6" name="Regular Pentagon 49"/>
          <p:cNvSpPr>
            <a:spLocks noChangeArrowheads="1"/>
          </p:cNvSpPr>
          <p:nvPr/>
        </p:nvSpPr>
        <p:spPr bwMode="auto">
          <a:xfrm>
            <a:off x="2362200" y="4572000"/>
            <a:ext cx="400050" cy="365125"/>
          </a:xfrm>
          <a:prstGeom prst="pentagon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87" name="5-Point Star 86"/>
          <p:cNvSpPr/>
          <p:nvPr/>
        </p:nvSpPr>
        <p:spPr bwMode="auto">
          <a:xfrm>
            <a:off x="1752600" y="4953000"/>
            <a:ext cx="466725" cy="427038"/>
          </a:xfrm>
          <a:prstGeom prst="star5">
            <a:avLst/>
          </a:prstGeom>
          <a:solidFill>
            <a:srgbClr val="CC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228600" y="4191000"/>
            <a:ext cx="466725" cy="42703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9" name="Heart 88"/>
          <p:cNvSpPr/>
          <p:nvPr/>
        </p:nvSpPr>
        <p:spPr bwMode="auto">
          <a:xfrm>
            <a:off x="2133600" y="6019800"/>
            <a:ext cx="466725" cy="427038"/>
          </a:xfrm>
          <a:prstGeom prst="heart">
            <a:avLst/>
          </a:prstGeom>
          <a:solidFill>
            <a:srgbClr val="CC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0" name="5-Point Star 89"/>
          <p:cNvSpPr/>
          <p:nvPr/>
        </p:nvSpPr>
        <p:spPr bwMode="auto">
          <a:xfrm>
            <a:off x="6096000" y="5410200"/>
            <a:ext cx="466725" cy="42703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1" name="5-Point Star 90"/>
          <p:cNvSpPr/>
          <p:nvPr/>
        </p:nvSpPr>
        <p:spPr bwMode="auto">
          <a:xfrm>
            <a:off x="5638800" y="4038600"/>
            <a:ext cx="466725" cy="427038"/>
          </a:xfrm>
          <a:prstGeom prst="star5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87" name="Isosceles Triangle 58"/>
          <p:cNvSpPr>
            <a:spLocks noChangeArrowheads="1"/>
          </p:cNvSpPr>
          <p:nvPr/>
        </p:nvSpPr>
        <p:spPr bwMode="auto">
          <a:xfrm>
            <a:off x="7315200" y="6172200"/>
            <a:ext cx="552450" cy="381000"/>
          </a:xfrm>
          <a:prstGeom prst="triangle">
            <a:avLst>
              <a:gd name="adj" fmla="val 50000"/>
            </a:avLst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488" name="Isosceles Triangle 59"/>
          <p:cNvSpPr>
            <a:spLocks noChangeArrowheads="1"/>
          </p:cNvSpPr>
          <p:nvPr/>
        </p:nvSpPr>
        <p:spPr bwMode="auto">
          <a:xfrm>
            <a:off x="48768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96" name="Chord 95"/>
          <p:cNvSpPr/>
          <p:nvPr/>
        </p:nvSpPr>
        <p:spPr bwMode="auto">
          <a:xfrm>
            <a:off x="990600" y="4191000"/>
            <a:ext cx="600075" cy="304800"/>
          </a:xfrm>
          <a:prstGeom prst="chor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7" name="Pie 96"/>
          <p:cNvSpPr/>
          <p:nvPr/>
        </p:nvSpPr>
        <p:spPr bwMode="auto">
          <a:xfrm>
            <a:off x="4876800" y="4724400"/>
            <a:ext cx="466725" cy="304800"/>
          </a:xfrm>
          <a:prstGeom prst="pi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9" name="Heart 98"/>
          <p:cNvSpPr/>
          <p:nvPr/>
        </p:nvSpPr>
        <p:spPr bwMode="auto">
          <a:xfrm>
            <a:off x="7239000" y="4648200"/>
            <a:ext cx="466725" cy="427038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" name="Isosceles Triangle 64"/>
          <p:cNvSpPr>
            <a:spLocks noChangeArrowheads="1"/>
          </p:cNvSpPr>
          <p:nvPr/>
        </p:nvSpPr>
        <p:spPr bwMode="auto">
          <a:xfrm>
            <a:off x="304800" y="51816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6" name="Isosceles Triangle 65"/>
          <p:cNvSpPr>
            <a:spLocks noChangeArrowheads="1"/>
          </p:cNvSpPr>
          <p:nvPr/>
        </p:nvSpPr>
        <p:spPr bwMode="auto">
          <a:xfrm>
            <a:off x="990600" y="54864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7" name="Isosceles Triangle 66"/>
          <p:cNvSpPr>
            <a:spLocks noChangeArrowheads="1"/>
          </p:cNvSpPr>
          <p:nvPr/>
        </p:nvSpPr>
        <p:spPr bwMode="auto">
          <a:xfrm>
            <a:off x="1066800" y="47244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8" name="Isosceles Triangle 67"/>
          <p:cNvSpPr>
            <a:spLocks noChangeArrowheads="1"/>
          </p:cNvSpPr>
          <p:nvPr/>
        </p:nvSpPr>
        <p:spPr bwMode="auto">
          <a:xfrm>
            <a:off x="2133600" y="5410200"/>
            <a:ext cx="533400" cy="3810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9" name="Isosceles Triangle 68"/>
          <p:cNvSpPr>
            <a:spLocks noChangeArrowheads="1"/>
          </p:cNvSpPr>
          <p:nvPr/>
        </p:nvSpPr>
        <p:spPr bwMode="auto">
          <a:xfrm>
            <a:off x="2895600" y="6096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0" name="Isosceles Triangle 69"/>
          <p:cNvSpPr>
            <a:spLocks noChangeArrowheads="1"/>
          </p:cNvSpPr>
          <p:nvPr/>
        </p:nvSpPr>
        <p:spPr bwMode="auto">
          <a:xfrm>
            <a:off x="3657600" y="54102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1" name="Isosceles Triangle 70"/>
          <p:cNvSpPr>
            <a:spLocks noChangeArrowheads="1"/>
          </p:cNvSpPr>
          <p:nvPr/>
        </p:nvSpPr>
        <p:spPr bwMode="auto">
          <a:xfrm>
            <a:off x="3505200" y="4191000"/>
            <a:ext cx="6096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5" name="Isosceles Triangle 74"/>
          <p:cNvSpPr>
            <a:spLocks noChangeArrowheads="1"/>
          </p:cNvSpPr>
          <p:nvPr/>
        </p:nvSpPr>
        <p:spPr bwMode="auto">
          <a:xfrm>
            <a:off x="3962400" y="472440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6" name="Isosceles Triangle 75"/>
          <p:cNvSpPr>
            <a:spLocks noChangeArrowheads="1"/>
          </p:cNvSpPr>
          <p:nvPr/>
        </p:nvSpPr>
        <p:spPr bwMode="auto">
          <a:xfrm>
            <a:off x="1752600" y="42672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7" name="Isosceles Triangle 76"/>
          <p:cNvSpPr>
            <a:spLocks noChangeArrowheads="1"/>
          </p:cNvSpPr>
          <p:nvPr/>
        </p:nvSpPr>
        <p:spPr bwMode="auto">
          <a:xfrm>
            <a:off x="3810000" y="6019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4" name="Rectangle 77"/>
          <p:cNvSpPr>
            <a:spLocks noChangeArrowheads="1"/>
          </p:cNvSpPr>
          <p:nvPr/>
        </p:nvSpPr>
        <p:spPr bwMode="auto">
          <a:xfrm>
            <a:off x="4800600" y="4267200"/>
            <a:ext cx="609600" cy="3048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5" name="Rectangle 78"/>
          <p:cNvSpPr>
            <a:spLocks noChangeArrowheads="1"/>
          </p:cNvSpPr>
          <p:nvPr/>
        </p:nvSpPr>
        <p:spPr bwMode="auto">
          <a:xfrm>
            <a:off x="4800600" y="5257800"/>
            <a:ext cx="6096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6" name="Rectangle 79"/>
          <p:cNvSpPr>
            <a:spLocks noChangeArrowheads="1"/>
          </p:cNvSpPr>
          <p:nvPr/>
        </p:nvSpPr>
        <p:spPr bwMode="auto">
          <a:xfrm>
            <a:off x="5791200" y="4876800"/>
            <a:ext cx="609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7" name="Rectangle 80"/>
          <p:cNvSpPr>
            <a:spLocks noChangeArrowheads="1"/>
          </p:cNvSpPr>
          <p:nvPr/>
        </p:nvSpPr>
        <p:spPr bwMode="auto">
          <a:xfrm>
            <a:off x="7086600" y="4191000"/>
            <a:ext cx="533400" cy="304800"/>
          </a:xfrm>
          <a:prstGeom prst="rect">
            <a:avLst/>
          </a:prstGeom>
          <a:solidFill>
            <a:srgbClr val="CC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8" name="Rectangle 83"/>
          <p:cNvSpPr>
            <a:spLocks noChangeArrowheads="1"/>
          </p:cNvSpPr>
          <p:nvPr/>
        </p:nvSpPr>
        <p:spPr bwMode="auto">
          <a:xfrm>
            <a:off x="8153400" y="4267200"/>
            <a:ext cx="609600" cy="304800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09" name="Rectangle 84"/>
          <p:cNvSpPr>
            <a:spLocks noChangeArrowheads="1"/>
          </p:cNvSpPr>
          <p:nvPr/>
        </p:nvSpPr>
        <p:spPr bwMode="auto">
          <a:xfrm>
            <a:off x="8077200" y="4876800"/>
            <a:ext cx="609600" cy="30480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0" name="Rectangle 91"/>
          <p:cNvSpPr>
            <a:spLocks noChangeArrowheads="1"/>
          </p:cNvSpPr>
          <p:nvPr/>
        </p:nvSpPr>
        <p:spPr bwMode="auto">
          <a:xfrm>
            <a:off x="8305800" y="5562600"/>
            <a:ext cx="609600" cy="3048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1" name="Rectangle 92"/>
          <p:cNvSpPr>
            <a:spLocks noChangeArrowheads="1"/>
          </p:cNvSpPr>
          <p:nvPr/>
        </p:nvSpPr>
        <p:spPr bwMode="auto">
          <a:xfrm>
            <a:off x="8153400" y="6172200"/>
            <a:ext cx="609600" cy="3048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2" name="Rectangle 93"/>
          <p:cNvSpPr>
            <a:spLocks noChangeArrowheads="1"/>
          </p:cNvSpPr>
          <p:nvPr/>
        </p:nvSpPr>
        <p:spPr bwMode="auto">
          <a:xfrm>
            <a:off x="7010400" y="5791200"/>
            <a:ext cx="609600" cy="304800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9513" name="Rectangle 94"/>
          <p:cNvSpPr>
            <a:spLocks noChangeArrowheads="1"/>
          </p:cNvSpPr>
          <p:nvPr/>
        </p:nvSpPr>
        <p:spPr bwMode="auto">
          <a:xfrm>
            <a:off x="6019800" y="6172200"/>
            <a:ext cx="609600" cy="304800"/>
          </a:xfrm>
          <a:prstGeom prst="rect">
            <a:avLst/>
          </a:prstGeom>
          <a:solidFill>
            <a:srgbClr val="CC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8" name="Hexagon 77"/>
          <p:cNvSpPr>
            <a:spLocks noChangeArrowheads="1"/>
          </p:cNvSpPr>
          <p:nvPr/>
        </p:nvSpPr>
        <p:spPr bwMode="auto">
          <a:xfrm>
            <a:off x="6400800" y="4191000"/>
            <a:ext cx="457200" cy="381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9" name="Isosceles Triangle 78"/>
          <p:cNvSpPr>
            <a:spLocks noChangeArrowheads="1"/>
          </p:cNvSpPr>
          <p:nvPr/>
        </p:nvSpPr>
        <p:spPr bwMode="auto">
          <a:xfrm>
            <a:off x="6705600" y="50292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7077E-6 L 0.07448 -0.38622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4394E-6 L 0.05885 -0.166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3821E-6 L 0.04114 -0.397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9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408E-6 L 0.04948 -0.286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0333E-6 L 0.01615 -0.375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765E-6 L 0.01614 -0.155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0157E-6 L 0.07812 -0.1598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6383E-6 L 0.09114 -0.286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1656E-6 L 0.05833 -0.255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8483E-6 L 0.08281 -0.175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08334 -0.5106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4218E-6 L -0.01667 -0.466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3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1656E-6 L 0.05417 -0.3552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951E-6 L 3.33333E-6 -0.3607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9334E-6 L 0.02083 -0.4495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L -0.11667 -0.349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7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97317E-7 L 0.09584 -0.5550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284E-6 L -0.08333 -0.438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21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0125 -0.5328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6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988E-6 L -0.075 -0.54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9149E-6 L 0.00312 -0.3263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457E-6 L 0.01146 -0.3152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84E-6 L -0.00052 -0.2442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L -3.33333E-6 -0.3774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05E-6 L -0.01719 -0.153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12766E-6 L -0.025 -0.1720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6383E-6 L 0.01614 -0.2863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4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0546E-7 L -0.03386 -0.2419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12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036E-7 L 0.03646 -0.3940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19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5319E-6 L 0.03334 -0.2331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1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38E-6 L -3.33333E-6 -0.3663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9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3.33333E-6 -0.4218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9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4912E-6 L -0.03334 -0.4551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97317E-7 L -0.05416 -0.5550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94E-6 L -0.1 -0.3552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3987E-6 L -0.08333 -0.4995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 nodeType="clickPar">
                      <p:stCondLst>
                        <p:cond delay="0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1138E-6 L -0.14167 -0.3663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4912E-6 L -0.125 -0.3663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8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9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4218E-6 L -0.0875 -0.5550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9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5833 -0.55504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27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1"/>
                  </p:tgtEl>
                </p:cond>
              </p:nextCondLst>
            </p:seq>
          </p:childTnLst>
        </p:cTn>
      </p:par>
    </p:tnLst>
    <p:bldLst>
      <p:bldP spid="19474" grpId="0" animBg="1"/>
      <p:bldP spid="72" grpId="0" animBg="1"/>
      <p:bldP spid="73" grpId="0" animBg="1"/>
      <p:bldP spid="74" grpId="0" animBg="1"/>
      <p:bldP spid="19478" grpId="0" animBg="1"/>
      <p:bldP spid="82" grpId="0" animBg="1"/>
      <p:bldP spid="83" grpId="0" animBg="1"/>
      <p:bldP spid="86" grpId="0" animBg="1"/>
      <p:bldP spid="19487" grpId="0" animBg="1"/>
      <p:bldP spid="1948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  <p:bldP spid="19511" grpId="0" animBg="1"/>
      <p:bldP spid="19512" grpId="0" animBg="1"/>
      <p:bldP spid="19513" grpId="0" animBg="1"/>
      <p:bldP spid="78" grpId="0" animBg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 nen t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1524000" y="2895600"/>
            <a:ext cx="548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438400"/>
            <a:ext cx="6263253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BiỂU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diễn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thời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trang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5" name="Track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3" descr="Hinh nen 5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10400"/>
          </a:xfrm>
          <a:noFill/>
        </p:spPr>
      </p:pic>
      <p:pic>
        <p:nvPicPr>
          <p:cNvPr id="27652" name="Picture 4" descr="1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41963"/>
            <a:ext cx="762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12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76875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12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19675"/>
            <a:ext cx="914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12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94263"/>
            <a:ext cx="1295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daisy_button_yellow_l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daisy_button_red_l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daisy_button_blue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daisy_button_purple_l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daisies_waving_s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38800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daisies_waving_s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buom 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buom 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uom 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7638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838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914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6763"/>
            <a:ext cx="762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 descr="comicbird-animated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0650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comicbird-animated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813"/>
            <a:ext cx="5334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 descr="daisies_waving_s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1090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066800" y="1981200"/>
            <a:ext cx="8077200" cy="3640138"/>
            <a:chOff x="672" y="1248"/>
            <a:chExt cx="5088" cy="2293"/>
          </a:xfrm>
        </p:grpSpPr>
        <p:pic>
          <p:nvPicPr>
            <p:cNvPr id="27676" name="Picture 4" descr="ELF1C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48"/>
              <a:ext cx="5088" cy="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400" y="1633"/>
              <a:ext cx="3216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Avant"/>
                </a:rPr>
                <a:t>T¹m biÖt c¸c bÐ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sofficeskills.com/2016/06/hinh-nen-powerpoint-thieu-nhi.h… |  Background for powerpoint presentation, Powerpoint background design, 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828800" y="990600"/>
            <a:ext cx="5791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 MỤC ĐÍCH YÊU CẦU</a:t>
            </a:r>
          </a:p>
          <a:p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1.Kiến thức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Trẻ nhận biết và  phân biệt được các hình: hình vuông, hình tròn, hình tam giác, hình chữ nhật.</a:t>
            </a:r>
          </a:p>
          <a:p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2.Kỹ năng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Trẻ có khả năng phân biệt các hình học dựa trên những đặc điểm của hình .</a:t>
            </a: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- Rèn kỹ năng so sánh.</a:t>
            </a:r>
            <a:b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3.Thái độ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Trẻ hứng thú tham gia các hoạt động do cô giáo tổ chức.</a:t>
            </a:r>
            <a:b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Có nề nếp trong giờ học.</a:t>
            </a:r>
            <a:br>
              <a:rPr lang="en-US" alt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anhuu (phanhuu2907) - Hồ sơ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133600" y="1535113"/>
            <a:ext cx="6096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CHUẨN BỊ:</a:t>
            </a:r>
          </a:p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Đồ dùng của cô:</a:t>
            </a:r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Bài giảng điện tử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Máy tính, máy chiếu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Que chỉ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Giấy, bút màu.</a:t>
            </a:r>
          </a:p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Đồ dùng của trẻ:</a:t>
            </a:r>
            <a:endParaRPr lang="en-US" altLang="en-US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Rổ đồ chơi : Mỗi trẻ có 4 hình học: Vuông, tròn, tam giác, chữ nhật.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 hình: Vuông, tròn, tam giác, chữ nhật bằng các nguyên vật liệu khác nhau để làm thời trang</a:t>
            </a:r>
          </a:p>
          <a:p>
            <a:r>
              <a:rPr lang="en-US" altLang="en-US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 bộ trang phục có gắn nhám chưa trang trí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nền pp dễ thương - VNReview Ti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143000"/>
            <a:ext cx="233838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TIẾN HÀNH: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  <a:defRPr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gia_d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1315392697-1315387116_happy_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Image-Happy-Family-AnhSaoKhu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ANd9GcSewxOuO9IenBPFeKNRguAeQHuLh3WWuQVv8eECRexesh_0JXg8T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d-house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ha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ha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diendanbaclieu-50569-ngay-gia-dinh-viet-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NhaCuaToi-QuynhTrang-3676864_h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ackground thiếu 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5875"/>
            <a:ext cx="913923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52600" y="228600"/>
            <a:ext cx="6400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b="1">
              <a:solidFill>
                <a:srgbClr val="FF0000"/>
              </a:solidFill>
            </a:endParaRPr>
          </a:p>
          <a:p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Phương pháp và hình thức tổ chức</a:t>
            </a:r>
          </a:p>
          <a:p>
            <a:r>
              <a:rPr lang="en-US" altLang="en-US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*Ôn nhận biết hình Tròn, vuông, tam giác, chữ nhật </a:t>
            </a:r>
            <a:endParaRPr lang="en-US" alt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2800" y="0"/>
            <a:ext cx="1524000" cy="533400"/>
            <a:chOff x="216" y="3312"/>
            <a:chExt cx="1512" cy="720"/>
          </a:xfrm>
        </p:grpSpPr>
        <p:sp>
          <p:nvSpPr>
            <p:cNvPr id="20527" name="AutoShape 5"/>
            <p:cNvSpPr>
              <a:spLocks noChangeArrowheads="1"/>
            </p:cNvSpPr>
            <p:nvPr/>
          </p:nvSpPr>
          <p:spPr bwMode="auto">
            <a:xfrm>
              <a:off x="216" y="3312"/>
              <a:ext cx="1512" cy="720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88072" name="WordArt 8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88074" name="WordArt 10"/>
          <p:cNvSpPr>
            <a:spLocks noChangeArrowheads="1" noChangeShapeType="1" noTextEdit="1"/>
          </p:cNvSpPr>
          <p:nvPr/>
        </p:nvSpPr>
        <p:spPr bwMode="auto">
          <a:xfrm>
            <a:off x="77835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7315200" y="152400"/>
            <a:ext cx="1089025" cy="6858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8076" name="WordArt 12"/>
          <p:cNvSpPr>
            <a:spLocks noChangeArrowheads="1" noChangeShapeType="1" noTextEdit="1"/>
          </p:cNvSpPr>
          <p:nvPr/>
        </p:nvSpPr>
        <p:spPr bwMode="auto">
          <a:xfrm>
            <a:off x="7859713" y="457200"/>
            <a:ext cx="217487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graphicFrame>
        <p:nvGraphicFramePr>
          <p:cNvPr id="88100" name="Group 36"/>
          <p:cNvGraphicFramePr>
            <a:graphicFrameLocks noGrp="1"/>
          </p:cNvGraphicFramePr>
          <p:nvPr/>
        </p:nvGraphicFramePr>
        <p:xfrm>
          <a:off x="533400" y="914400"/>
          <a:ext cx="8001000" cy="335280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0495" name="Text Box 37"/>
          <p:cNvSpPr txBox="1">
            <a:spLocks noChangeArrowheads="1"/>
          </p:cNvSpPr>
          <p:nvPr/>
        </p:nvSpPr>
        <p:spPr bwMode="auto">
          <a:xfrm>
            <a:off x="228600" y="152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Trò chơi: Hình kỳ diệu của bé</a:t>
            </a:r>
          </a:p>
        </p:txBody>
      </p:sp>
      <p:sp>
        <p:nvSpPr>
          <p:cNvPr id="27" name="Isosceles Triangle 26"/>
          <p:cNvSpPr>
            <a:spLocks noChangeArrowheads="1"/>
          </p:cNvSpPr>
          <p:nvPr/>
        </p:nvSpPr>
        <p:spPr bwMode="auto">
          <a:xfrm>
            <a:off x="304800" y="5791200"/>
            <a:ext cx="3581400" cy="762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343400" y="4495800"/>
            <a:ext cx="2971800" cy="1676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14600" y="5181600"/>
            <a:ext cx="457200" cy="4572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05000" y="4572000"/>
            <a:ext cx="457200" cy="4572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276600" y="4495800"/>
            <a:ext cx="685800" cy="12192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0501" name="Cloud Callout 31"/>
          <p:cNvSpPr>
            <a:spLocks noChangeArrowheads="1"/>
          </p:cNvSpPr>
          <p:nvPr/>
        </p:nvSpPr>
        <p:spPr bwMode="auto">
          <a:xfrm>
            <a:off x="2971800" y="1066800"/>
            <a:ext cx="1295400" cy="381000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0502" name="Cloud Callout 32"/>
          <p:cNvSpPr>
            <a:spLocks noChangeArrowheads="1"/>
          </p:cNvSpPr>
          <p:nvPr/>
        </p:nvSpPr>
        <p:spPr bwMode="auto">
          <a:xfrm>
            <a:off x="609600" y="990600"/>
            <a:ext cx="1295400" cy="381000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0503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5975"/>
            <a:ext cx="685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86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6318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06" name="Straight Connector 37"/>
          <p:cNvCxnSpPr>
            <a:cxnSpLocks noChangeShapeType="1"/>
          </p:cNvCxnSpPr>
          <p:nvPr/>
        </p:nvCxnSpPr>
        <p:spPr bwMode="auto">
          <a:xfrm>
            <a:off x="2743200" y="1524000"/>
            <a:ext cx="4572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Straight Connector 41"/>
          <p:cNvCxnSpPr>
            <a:cxnSpLocks noChangeShapeType="1"/>
          </p:cNvCxnSpPr>
          <p:nvPr/>
        </p:nvCxnSpPr>
        <p:spPr bwMode="auto">
          <a:xfrm rot="16200000" flipH="1">
            <a:off x="2552700" y="1790700"/>
            <a:ext cx="3048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traight Connector 44"/>
          <p:cNvCxnSpPr>
            <a:cxnSpLocks noChangeShapeType="1"/>
          </p:cNvCxnSpPr>
          <p:nvPr/>
        </p:nvCxnSpPr>
        <p:spPr bwMode="auto">
          <a:xfrm rot="5400000">
            <a:off x="2133600" y="1905000"/>
            <a:ext cx="381000" cy="762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9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1828800" y="1752600"/>
            <a:ext cx="3810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0" name="Straight Connector 51"/>
          <p:cNvCxnSpPr>
            <a:cxnSpLocks noChangeShapeType="1"/>
          </p:cNvCxnSpPr>
          <p:nvPr/>
        </p:nvCxnSpPr>
        <p:spPr bwMode="auto">
          <a:xfrm flipV="1">
            <a:off x="1524000" y="1524000"/>
            <a:ext cx="457200" cy="2286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Straight Connector 53"/>
          <p:cNvCxnSpPr>
            <a:cxnSpLocks noChangeShapeType="1"/>
          </p:cNvCxnSpPr>
          <p:nvPr/>
        </p:nvCxnSpPr>
        <p:spPr bwMode="auto">
          <a:xfrm>
            <a:off x="2819400" y="1219200"/>
            <a:ext cx="533400" cy="1588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2" name="Straight Connector 55"/>
          <p:cNvCxnSpPr>
            <a:cxnSpLocks noChangeShapeType="1"/>
          </p:cNvCxnSpPr>
          <p:nvPr/>
        </p:nvCxnSpPr>
        <p:spPr bwMode="auto">
          <a:xfrm>
            <a:off x="1447800" y="1295400"/>
            <a:ext cx="457200" cy="1588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3" name="Straight Connector 57"/>
          <p:cNvCxnSpPr>
            <a:cxnSpLocks noChangeShapeType="1"/>
          </p:cNvCxnSpPr>
          <p:nvPr/>
        </p:nvCxnSpPr>
        <p:spPr bwMode="auto">
          <a:xfrm flipV="1">
            <a:off x="2743200" y="990600"/>
            <a:ext cx="152400" cy="762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4" name="Straight Connector 60"/>
          <p:cNvCxnSpPr>
            <a:cxnSpLocks noChangeShapeType="1"/>
          </p:cNvCxnSpPr>
          <p:nvPr/>
        </p:nvCxnSpPr>
        <p:spPr bwMode="auto">
          <a:xfrm>
            <a:off x="1828800" y="914400"/>
            <a:ext cx="228600" cy="15240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15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00400"/>
            <a:ext cx="86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7" descr="daisies_waving_l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457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7" name="Cloud Callout 65"/>
          <p:cNvSpPr>
            <a:spLocks noChangeArrowheads="1"/>
          </p:cNvSpPr>
          <p:nvPr/>
        </p:nvSpPr>
        <p:spPr bwMode="auto">
          <a:xfrm flipH="1" flipV="1">
            <a:off x="7086600" y="1066800"/>
            <a:ext cx="1219200" cy="38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67" name="Chord 66"/>
          <p:cNvSpPr/>
          <p:nvPr/>
        </p:nvSpPr>
        <p:spPr bwMode="auto">
          <a:xfrm>
            <a:off x="7848600" y="4572000"/>
            <a:ext cx="1066800" cy="838200"/>
          </a:xfrm>
          <a:prstGeom prst="chor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9" name="Regular Pentagon 68"/>
          <p:cNvSpPr>
            <a:spLocks noChangeArrowheads="1"/>
          </p:cNvSpPr>
          <p:nvPr/>
        </p:nvSpPr>
        <p:spPr bwMode="auto">
          <a:xfrm>
            <a:off x="7620000" y="5867400"/>
            <a:ext cx="1143000" cy="762000"/>
          </a:xfrm>
          <a:prstGeom prst="pentag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0" name="5-Point Star 69"/>
          <p:cNvSpPr/>
          <p:nvPr/>
        </p:nvSpPr>
        <p:spPr bwMode="auto">
          <a:xfrm>
            <a:off x="228600" y="5334000"/>
            <a:ext cx="914400" cy="762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" name="Heart 70"/>
          <p:cNvSpPr/>
          <p:nvPr/>
        </p:nvSpPr>
        <p:spPr bwMode="auto">
          <a:xfrm>
            <a:off x="1295400" y="5257800"/>
            <a:ext cx="685800" cy="457200"/>
          </a:xfrm>
          <a:prstGeom prst="hear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" name="Diamond 71"/>
          <p:cNvSpPr>
            <a:spLocks noChangeArrowheads="1"/>
          </p:cNvSpPr>
          <p:nvPr/>
        </p:nvSpPr>
        <p:spPr bwMode="auto">
          <a:xfrm>
            <a:off x="4114800" y="6400800"/>
            <a:ext cx="1295400" cy="304800"/>
          </a:xfrm>
          <a:prstGeom prst="diamond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3" name="Flowchart: Terminator 72"/>
          <p:cNvSpPr>
            <a:spLocks noChangeArrowheads="1"/>
          </p:cNvSpPr>
          <p:nvPr/>
        </p:nvSpPr>
        <p:spPr bwMode="auto">
          <a:xfrm>
            <a:off x="5715000" y="6400800"/>
            <a:ext cx="1371600" cy="304800"/>
          </a:xfrm>
          <a:prstGeom prst="flowChartTerminator">
            <a:avLst/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74" name="Smiley Face 73"/>
          <p:cNvSpPr>
            <a:spLocks noChangeArrowheads="1"/>
          </p:cNvSpPr>
          <p:nvPr/>
        </p:nvSpPr>
        <p:spPr bwMode="auto">
          <a:xfrm>
            <a:off x="609600" y="4572000"/>
            <a:ext cx="685800" cy="68580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0525" name="Picture 12" descr="buom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28956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12" descr="buom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5200" y="3048000"/>
            <a:ext cx="617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028E-6 L 0.15416 -0.51619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58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29167 -0.2775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38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88067E-7 L 0.45 -0.36633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83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832E-6 L 0.24584 -0.24422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1.72063E-6 L 0 -0.31083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5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6244E-6 L 0.40416 -0.61055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305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a dung ban co gang 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74" grpId="0" animBg="1"/>
      <p:bldP spid="88075" grpId="0" animBg="1"/>
      <p:bldP spid="88075" grpId="1" animBg="1"/>
      <p:bldP spid="8807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9" grpId="0" animBg="1"/>
      <p:bldP spid="72" grpId="0" animBg="1"/>
      <p:bldP spid="73" grpId="0" animBg="1"/>
      <p:bldP spid="74" grpId="0" animBg="1"/>
      <p:bldP spid="7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9 Background Powerpoint đẹp nhất cho bài thuyết trình chuyên nghiệp | Hình  ảnh, Power points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088438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828800" y="2514600"/>
            <a:ext cx="5943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en-US" sz="2000" b="1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phân biệt  hình tròn, vuông, chữ nhật, tam giác.</a:t>
            </a:r>
            <a:endParaRPr lang="en-US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8"/>
          <p:cNvSpPr txBox="1">
            <a:spLocks noChangeArrowheads="1"/>
          </p:cNvSpPr>
          <p:nvPr/>
        </p:nvSpPr>
        <p:spPr bwMode="auto">
          <a:xfrm>
            <a:off x="1676400" y="2286000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7" name="Nhac nen to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343&quot;&gt;&lt;property id=&quot;20148&quot; value=&quot;5&quot;/&gt;&lt;property id=&quot;20300&quot; value=&quot;Slide 9&quot;/&gt;&lt;property id=&quot;20307&quot; value=&quot;276&quot;/&gt;&lt;/object&gt;&lt;object type=&quot;3&quot; unique_id=&quot;11371&quot;&gt;&lt;property id=&quot;20148&quot; value=&quot;5&quot;/&gt;&lt;property id=&quot;20300&quot; value=&quot;Slide 7&quot;/&gt;&lt;property id=&quot;20307&quot; value=&quot;319&quot;/&gt;&lt;/object&gt;&lt;object type=&quot;3&quot; unique_id=&quot;11385&quot;&gt;&lt;property id=&quot;20148&quot; value=&quot;5&quot;/&gt;&lt;property id=&quot;20300&quot; value=&quot;Slide 1&quot;/&gt;&lt;property id=&quot;20307&quot; value=&quot;320&quot;/&gt;&lt;/object&gt;&lt;object type=&quot;3&quot; unique_id=&quot;11414&quot;&gt;&lt;property id=&quot;20148&quot; value=&quot;5&quot;/&gt;&lt;property id=&quot;20300&quot; value=&quot;Slide 2&quot;/&gt;&lt;property id=&quot;20307&quot; value=&quot;322&quot;/&gt;&lt;/object&gt;&lt;object type=&quot;3&quot; unique_id=&quot;11467&quot;&gt;&lt;property id=&quot;20148&quot; value=&quot;5&quot;/&gt;&lt;property id=&quot;20300&quot; value=&quot;Slide 3&quot;/&gt;&lt;property id=&quot;20307&quot; value=&quot;324&quot;/&gt;&lt;/object&gt;&lt;object type=&quot;3&quot; unique_id=&quot;11481&quot;&gt;&lt;property id=&quot;20148&quot; value=&quot;5&quot;/&gt;&lt;property id=&quot;20300&quot; value=&quot;Slide 5&quot;/&gt;&lt;property id=&quot;20307&quot; value=&quot;325&quot;/&gt;&lt;/object&gt;&lt;object type=&quot;3&quot; unique_id=&quot;11507&quot;&gt;&lt;property id=&quot;20148&quot; value=&quot;5&quot;/&gt;&lt;property id=&quot;20300&quot; value=&quot;Slide 8&quot;/&gt;&lt;property id=&quot;20307&quot; value=&quot;328&quot;/&gt;&lt;/object&gt;&lt;object type=&quot;3&quot; unique_id=&quot;11588&quot;&gt;&lt;property id=&quot;20148&quot; value=&quot;5&quot;/&gt;&lt;property id=&quot;20300&quot; value=&quot;Slide 6&quot;/&gt;&lt;property id=&quot;20307&quot; value=&quot;330&quot;/&gt;&lt;/object&gt;&lt;object type=&quot;3&quot; unique_id=&quot;11620&quot;&gt;&lt;property id=&quot;20148&quot; value=&quot;5&quot;/&gt;&lt;property id=&quot;20300&quot; value=&quot;Slide 4&quot;/&gt;&lt;property id=&quot;20307&quot; value=&quot;33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2359</TotalTime>
  <Words>191</Words>
  <Application>Microsoft Office PowerPoint</Application>
  <PresentationFormat>On-screen Show (4:3)</PresentationFormat>
  <Paragraphs>47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Calibri</vt:lpstr>
      <vt:lpstr>Times New Roman</vt:lpstr>
      <vt:lpstr>.VnTime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SKY</cp:lastModifiedBy>
  <cp:revision>215</cp:revision>
  <dcterms:created xsi:type="dcterms:W3CDTF">2010-12-28T03:21:18Z</dcterms:created>
  <dcterms:modified xsi:type="dcterms:W3CDTF">2024-08-16T08:45:23Z</dcterms:modified>
</cp:coreProperties>
</file>