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5" r:id="rId2"/>
    <p:sldId id="276" r:id="rId3"/>
    <p:sldId id="287" r:id="rId4"/>
    <p:sldId id="288" r:id="rId5"/>
    <p:sldId id="270" r:id="rId6"/>
    <p:sldId id="284" r:id="rId7"/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1" r:id="rId22"/>
    <p:sldId id="277" r:id="rId23"/>
    <p:sldId id="279" r:id="rId24"/>
    <p:sldId id="280" r:id="rId25"/>
    <p:sldId id="281" r:id="rId26"/>
    <p:sldId id="282" r:id="rId27"/>
    <p:sldId id="283" r:id="rId28"/>
    <p:sldId id="285" r:id="rId29"/>
    <p:sldId id="286" r:id="rId30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.VnTime" panose="020B7200000000000000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.VnTime" panose="020B7200000000000000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.VnTime" panose="020B7200000000000000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.VnTime" panose="020B7200000000000000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.VnTime" panose="020B7200000000000000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.VnTime" panose="020B7200000000000000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.VnTime" panose="020B7200000000000000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.VnTime" panose="020B7200000000000000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.VnTime" panose="020B7200000000000000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CC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6" d="100"/>
          <a:sy n="76" d="100"/>
        </p:scale>
        <p:origin x="1570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BBD3C08-3C1F-C1C5-BC3B-789DCF02F4D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059DF2C-B84B-FC48-D4E9-A0522A53C5A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52EB7A1-6B3B-66CC-F138-27267C3557E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413B48-ACEF-4E0E-982E-D6E851015E0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64383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7CB2AB9-5973-6A12-1065-60BA8D1BFEC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9CC1C6C-806D-3776-E9FB-59356E561EA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25280FB-1344-065D-EB2E-DB6C785DA21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F63B0B-2783-4E8A-8283-652418D75FE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86954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BB7E4B5-D464-C63E-BB86-721CDDC85BB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7084BCC-1487-C2E6-E351-F20988CED67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4652EFF-E58B-A33B-3C50-513AEA047D2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2300DE-49F9-49B3-8AE7-C878C34D663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65755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91F3CEA-7F7F-2A21-011B-F17568B7840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C74C4D1-B5D2-9A07-BCC3-4D005EA439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C1934BA-901B-ACFE-CEB8-FDC4F2BFA5A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EF5CDC-5F50-4A74-A0F0-8DF01D2F251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59056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CE5A617-A809-479B-37EB-90B75E530FE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EC2F104-572D-745F-AD0D-98CFB6FF491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28633D5-8E1A-B74D-C3C6-E4BB06783D0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FCDD46-D1F5-4BCC-9FA7-FA590D06F10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66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3D640CF-495B-0873-C4F3-D33BDB77C11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E453EB8-0195-58EE-87B1-1341D14A75F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08DCDDB-68C4-89CF-D18C-722F9428EEC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7B8E4A-FE55-487C-8DED-CC8E597768D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12384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48046B8D-457D-92F0-E68C-4B1A6FB53B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C766C2C9-5A56-78EF-0735-D003BE96405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65AF207E-8BEC-CF32-9DB3-DBA59525FBB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2FAA07-B408-482D-A7EC-357B6A6A9B4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86756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8EC16E66-A344-2303-320D-A674E2C940E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56BA6CB3-3F6D-FDF6-060E-4A7CEC3ACB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C762235-59D2-6A74-4D1C-9B9375F89E2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FEB865-161A-49E4-AE5B-DA61895BB1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34123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011E0D57-1F03-8D6A-7F18-37726159DE1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A1A264E8-57F0-753F-0795-AED92DCCB4F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4406C13-3752-BD74-0DFF-FA161BFF984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29FC21-5AAC-4995-A7BB-AAD55CB553A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5150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E129A3D-5530-B67C-E418-1336A5FC622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8B75C07-D6D8-BAF3-4714-BF6A421F654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697B53-E5CF-4073-1D93-7A524748965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3FB6DA-FF0C-4E77-8BE6-8B1218A25B6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98523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A28F87C-6485-6606-F609-76E96724439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99AD953-1D70-B7DB-E92D-97C88AEED04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99A7EE9-E560-EB08-2345-3D016448839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6FBC3B-789B-49B0-A7DE-C2031F9969E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76008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59B70CB4-8519-6773-908F-23576EEB0B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89D71702-F721-3DBF-B966-AB1EFA793CD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131DFEAE-6106-8AE0-D9D7-CF63C16651CB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AFE29BB2-B6CA-223A-85C7-78F8441F3E4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FB995590-8233-2C97-5286-C715999F754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79919E4-8AF7-495A-8C31-3F789483D5E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TUAN%20DOAN\Desktop\Tr.%20Thanh%20Giong\Truy&#7879;n%20c&#7893;%20t&#237;ch%20-%20S&#7921;%20T&#237;ch%20Th&#225;nh%20Gi&#243;ng%20-%20Terrabook.mp4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extBox 2">
            <a:extLst>
              <a:ext uri="{FF2B5EF4-FFF2-40B4-BE49-F238E27FC236}">
                <a16:creationId xmlns:a16="http://schemas.microsoft.com/office/drawing/2014/main" id="{C76ADF10-70F9-11CB-7CF0-63BF31E0EB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08325" y="3240088"/>
            <a:ext cx="312938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rgbClr val="0000FF"/>
                </a:solidFill>
                <a:latin typeface=".VnTime" panose="020B7200000000000000" pitchFamily="34" charset="0"/>
              </a:rPr>
              <a:t>Đề</a:t>
            </a:r>
            <a:r>
              <a:rPr lang="en-US" altLang="en-US" sz="2400" b="1" dirty="0">
                <a:solidFill>
                  <a:srgbClr val="0000FF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.VnTime" panose="020B7200000000000000" pitchFamily="34" charset="0"/>
              </a:rPr>
              <a:t>tài</a:t>
            </a:r>
            <a:r>
              <a:rPr lang="en-US" altLang="en-US" sz="2400" b="1" dirty="0">
                <a:solidFill>
                  <a:srgbClr val="0000FF"/>
                </a:solidFill>
                <a:latin typeface=".VnTime" panose="020B7200000000000000" pitchFamily="34" charset="0"/>
              </a:rPr>
              <a:t>: </a:t>
            </a:r>
            <a:br>
              <a:rPr lang="en-US" altLang="en-US" sz="2400" b="1" dirty="0">
                <a:solidFill>
                  <a:srgbClr val="0000FF"/>
                </a:solidFill>
                <a:latin typeface=".VnTime" panose="020B7200000000000000" pitchFamily="34" charset="0"/>
              </a:rPr>
            </a:br>
            <a:r>
              <a:rPr lang="en-US" altLang="en-US" sz="2400" b="1" dirty="0" err="1">
                <a:solidFill>
                  <a:srgbClr val="0000FF"/>
                </a:solidFill>
                <a:latin typeface=".VnTime" panose="020B7200000000000000" pitchFamily="34" charset="0"/>
              </a:rPr>
              <a:t>Truyện</a:t>
            </a:r>
            <a:r>
              <a:rPr lang="en-US" altLang="en-US" sz="2400" b="1" dirty="0">
                <a:solidFill>
                  <a:srgbClr val="0000FF"/>
                </a:solidFill>
                <a:latin typeface=".VnTime" panose="020B7200000000000000" pitchFamily="34" charset="0"/>
              </a:rPr>
              <a:t>: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Thánh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Gióng</a:t>
            </a:r>
            <a:endParaRPr lang="en-US" alt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rgbClr val="0000FF"/>
                </a:solidFill>
                <a:latin typeface=".VnTime" panose="020B7200000000000000" pitchFamily="34" charset="0"/>
              </a:rPr>
              <a:t>Lứa</a:t>
            </a:r>
            <a:r>
              <a:rPr lang="en-US" altLang="en-US" sz="2400" b="1" dirty="0">
                <a:solidFill>
                  <a:srgbClr val="0000FF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.VnTime" panose="020B7200000000000000" pitchFamily="34" charset="0"/>
              </a:rPr>
              <a:t>tuổi</a:t>
            </a:r>
            <a:r>
              <a:rPr lang="en-US" altLang="en-US" sz="2400" b="1" dirty="0">
                <a:solidFill>
                  <a:srgbClr val="0000FF"/>
                </a:solidFill>
                <a:latin typeface=".VnTime" panose="020B7200000000000000" pitchFamily="34" charset="0"/>
              </a:rPr>
              <a:t>: MGL</a:t>
            </a:r>
            <a:endParaRPr lang="en-US" altLang="en-US" sz="2400" dirty="0">
              <a:latin typeface=".VnTime" panose="020B72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8844966-17B9-290F-2253-E64DE7685B0A}"/>
              </a:ext>
            </a:extLst>
          </p:cNvPr>
          <p:cNvSpPr txBox="1"/>
          <p:nvPr/>
        </p:nvSpPr>
        <p:spPr>
          <a:xfrm>
            <a:off x="3733800" y="4440238"/>
            <a:ext cx="3842527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400" b="1" i="1" dirty="0">
                <a:solidFill>
                  <a:srgbClr val="00B050"/>
                </a:solidFill>
                <a:latin typeface="+mn-lt"/>
              </a:rPr>
              <a:t>GV: </a:t>
            </a:r>
            <a:r>
              <a:rPr lang="en-US" sz="2400" b="1" i="1" dirty="0" err="1">
                <a:solidFill>
                  <a:srgbClr val="00B050"/>
                </a:solidFill>
                <a:latin typeface="+mn-lt"/>
              </a:rPr>
              <a:t>Phùng</a:t>
            </a:r>
            <a:r>
              <a:rPr lang="en-US" sz="2400" b="1" i="1" dirty="0">
                <a:solidFill>
                  <a:srgbClr val="00B050"/>
                </a:solidFill>
                <a:latin typeface="+mn-lt"/>
              </a:rPr>
              <a:t> </a:t>
            </a:r>
            <a:r>
              <a:rPr lang="en-US" sz="2400" b="1" i="1" dirty="0" err="1">
                <a:solidFill>
                  <a:srgbClr val="00B050"/>
                </a:solidFill>
                <a:latin typeface="+mn-lt"/>
              </a:rPr>
              <a:t>Thị</a:t>
            </a:r>
            <a:r>
              <a:rPr lang="en-US" sz="2400" b="1" i="1" dirty="0">
                <a:solidFill>
                  <a:srgbClr val="00B050"/>
                </a:solidFill>
                <a:latin typeface="+mn-lt"/>
              </a:rPr>
              <a:t> Kim Oanh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C1E60EC-4C3E-2E2F-0C22-10EB814B287D}"/>
              </a:ext>
            </a:extLst>
          </p:cNvPr>
          <p:cNvSpPr txBox="1"/>
          <p:nvPr/>
        </p:nvSpPr>
        <p:spPr>
          <a:xfrm>
            <a:off x="2774322" y="609600"/>
            <a:ext cx="3603295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b="1" dirty="0">
                <a:solidFill>
                  <a:srgbClr val="0070C0"/>
                </a:solidFill>
                <a:latin typeface="+mj-lt"/>
              </a:rPr>
              <a:t>UBND QUẬN LONG BIÊN</a:t>
            </a:r>
          </a:p>
          <a:p>
            <a:pPr algn="ctr" eaLnBrk="1" hangingPunct="1">
              <a:defRPr/>
            </a:pPr>
            <a:r>
              <a:rPr lang="en-US" b="1" dirty="0">
                <a:solidFill>
                  <a:srgbClr val="0070C0"/>
                </a:solidFill>
                <a:latin typeface="+mj-lt"/>
              </a:rPr>
              <a:t>TRƯỜNG MẦM NON GIA QUẤT</a:t>
            </a:r>
          </a:p>
        </p:txBody>
      </p:sp>
      <p:sp>
        <p:nvSpPr>
          <p:cNvPr id="2054" name="TextBox 9">
            <a:extLst>
              <a:ext uri="{FF2B5EF4-FFF2-40B4-BE49-F238E27FC236}">
                <a16:creationId xmlns:a16="http://schemas.microsoft.com/office/drawing/2014/main" id="{EF76044B-02C4-2662-DAB9-72B2CE4F5A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3300" y="2593975"/>
            <a:ext cx="4903788" cy="646113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3600" b="1" dirty="0">
                <a:solidFill>
                  <a:srgbClr val="FF0000"/>
                </a:solidFill>
                <a:latin typeface="+mj-lt"/>
              </a:rPr>
              <a:t>LÀM QUEN VĂN HỌC</a:t>
            </a:r>
            <a:endParaRPr lang="en-US" altLang="en-US" sz="3600" b="1" dirty="0">
              <a:latin typeface="+mj-lt"/>
            </a:endParaRPr>
          </a:p>
        </p:txBody>
      </p:sp>
      <p:pic>
        <p:nvPicPr>
          <p:cNvPr id="3" name="Picture 2" descr="A blue and white logo&#10;&#10;Description automatically generated">
            <a:extLst>
              <a:ext uri="{FF2B5EF4-FFF2-40B4-BE49-F238E27FC236}">
                <a16:creationId xmlns:a16="http://schemas.microsoft.com/office/drawing/2014/main" id="{E38A4003-B77B-C125-E87F-430FA3751E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106" y="1255931"/>
            <a:ext cx="1098175" cy="106567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5">
            <a:extLst>
              <a:ext uri="{FF2B5EF4-FFF2-40B4-BE49-F238E27FC236}">
                <a16:creationId xmlns:a16="http://schemas.microsoft.com/office/drawing/2014/main" id="{9CECCC2C-236C-A2E2-8622-F0463A2D4A3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5124" name="Picture 4" descr="6">
            <a:extLst>
              <a:ext uri="{FF2B5EF4-FFF2-40B4-BE49-F238E27FC236}">
                <a16:creationId xmlns:a16="http://schemas.microsoft.com/office/drawing/2014/main" id="{3951559B-1375-6C24-8E5B-63DD34006E9F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5">
            <a:extLst>
              <a:ext uri="{FF2B5EF4-FFF2-40B4-BE49-F238E27FC236}">
                <a16:creationId xmlns:a16="http://schemas.microsoft.com/office/drawing/2014/main" id="{398B8989-122C-E027-F9A1-13EE49CDAF6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6148" name="Picture 4" descr="7">
            <a:extLst>
              <a:ext uri="{FF2B5EF4-FFF2-40B4-BE49-F238E27FC236}">
                <a16:creationId xmlns:a16="http://schemas.microsoft.com/office/drawing/2014/main" id="{62C5FAD6-7F74-C672-55AC-541D20EFCCCD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12700"/>
            <a:ext cx="9144000" cy="68707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5">
            <a:extLst>
              <a:ext uri="{FF2B5EF4-FFF2-40B4-BE49-F238E27FC236}">
                <a16:creationId xmlns:a16="http://schemas.microsoft.com/office/drawing/2014/main" id="{09A89B92-ABB9-3929-F240-12F198C3368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7172" name="Picture 4" descr="8">
            <a:extLst>
              <a:ext uri="{FF2B5EF4-FFF2-40B4-BE49-F238E27FC236}">
                <a16:creationId xmlns:a16="http://schemas.microsoft.com/office/drawing/2014/main" id="{D0390722-2677-AE02-5506-9EFD255C4798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42863"/>
            <a:ext cx="9144000" cy="69008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5">
            <a:extLst>
              <a:ext uri="{FF2B5EF4-FFF2-40B4-BE49-F238E27FC236}">
                <a16:creationId xmlns:a16="http://schemas.microsoft.com/office/drawing/2014/main" id="{8B1895E5-B09D-D755-D2FA-32EA8A53C09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8196" name="Picture 4" descr="9">
            <a:extLst>
              <a:ext uri="{FF2B5EF4-FFF2-40B4-BE49-F238E27FC236}">
                <a16:creationId xmlns:a16="http://schemas.microsoft.com/office/drawing/2014/main" id="{27E83D9A-2038-386E-E084-08C348CFC3B8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246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5">
            <a:extLst>
              <a:ext uri="{FF2B5EF4-FFF2-40B4-BE49-F238E27FC236}">
                <a16:creationId xmlns:a16="http://schemas.microsoft.com/office/drawing/2014/main" id="{20C44DAC-42A2-FEE0-65D7-32CB9D71947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9220" name="Picture 4" descr="10">
            <a:extLst>
              <a:ext uri="{FF2B5EF4-FFF2-40B4-BE49-F238E27FC236}">
                <a16:creationId xmlns:a16="http://schemas.microsoft.com/office/drawing/2014/main" id="{EB7E34C5-3A81-46B8-94E9-B8E3AB290A57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6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5">
            <a:extLst>
              <a:ext uri="{FF2B5EF4-FFF2-40B4-BE49-F238E27FC236}">
                <a16:creationId xmlns:a16="http://schemas.microsoft.com/office/drawing/2014/main" id="{B6462CD1-4683-81DD-316B-AC503E39289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10244" name="Picture 4" descr="11">
            <a:extLst>
              <a:ext uri="{FF2B5EF4-FFF2-40B4-BE49-F238E27FC236}">
                <a16:creationId xmlns:a16="http://schemas.microsoft.com/office/drawing/2014/main" id="{50EEB827-104C-E436-F18B-9CC4F15DD529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675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5">
            <a:extLst>
              <a:ext uri="{FF2B5EF4-FFF2-40B4-BE49-F238E27FC236}">
                <a16:creationId xmlns:a16="http://schemas.microsoft.com/office/drawing/2014/main" id="{AD0A7C5D-2A58-1AF6-BB58-21CEEF52A16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11268" name="Picture 4" descr="12">
            <a:extLst>
              <a:ext uri="{FF2B5EF4-FFF2-40B4-BE49-F238E27FC236}">
                <a16:creationId xmlns:a16="http://schemas.microsoft.com/office/drawing/2014/main" id="{A5F767F7-12A8-3DC6-6BBD-D8205CBF785B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373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5">
            <a:extLst>
              <a:ext uri="{FF2B5EF4-FFF2-40B4-BE49-F238E27FC236}">
                <a16:creationId xmlns:a16="http://schemas.microsoft.com/office/drawing/2014/main" id="{78CC99E3-50FA-B2EA-A6BF-69D9240F7B6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12292" name="Picture 4" descr="13">
            <a:extLst>
              <a:ext uri="{FF2B5EF4-FFF2-40B4-BE49-F238E27FC236}">
                <a16:creationId xmlns:a16="http://schemas.microsoft.com/office/drawing/2014/main" id="{9B27A538-FE25-7872-1926-9B6B18A7F82E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865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5">
            <a:extLst>
              <a:ext uri="{FF2B5EF4-FFF2-40B4-BE49-F238E27FC236}">
                <a16:creationId xmlns:a16="http://schemas.microsoft.com/office/drawing/2014/main" id="{80E63C99-CB2E-BA74-B0F9-8EAEC08D3D4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13316" name="Picture 4" descr="14">
            <a:extLst>
              <a:ext uri="{FF2B5EF4-FFF2-40B4-BE49-F238E27FC236}">
                <a16:creationId xmlns:a16="http://schemas.microsoft.com/office/drawing/2014/main" id="{AA632BE6-6D97-BB84-081A-20C33F0BAF6E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49213"/>
            <a:ext cx="9144000" cy="69072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5">
            <a:extLst>
              <a:ext uri="{FF2B5EF4-FFF2-40B4-BE49-F238E27FC236}">
                <a16:creationId xmlns:a16="http://schemas.microsoft.com/office/drawing/2014/main" id="{5F7E5A5B-1F36-B4E7-9623-9657367725E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14340" name="Picture 4" descr="15">
            <a:extLst>
              <a:ext uri="{FF2B5EF4-FFF2-40B4-BE49-F238E27FC236}">
                <a16:creationId xmlns:a16="http://schemas.microsoft.com/office/drawing/2014/main" id="{997631BB-DC2B-8618-9BD3-2FBE79167354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95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2">
            <a:extLst>
              <a:ext uri="{FF2B5EF4-FFF2-40B4-BE49-F238E27FC236}">
                <a16:creationId xmlns:a16="http://schemas.microsoft.com/office/drawing/2014/main" id="{3AFE7981-5E63-330C-BAA7-16DF904FE5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1192213"/>
            <a:ext cx="7239000" cy="4789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.VnTime" panose="020B7200000000000000" pitchFamily="34" charset="0"/>
              </a:rPr>
              <a:t> * KiÕn thøc: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.VnTime" panose="020B7200000000000000" pitchFamily="34" charset="0"/>
              </a:rPr>
              <a:t>	- </a:t>
            </a:r>
            <a:r>
              <a:rPr lang="en-US" altLang="en-US" sz="2800">
                <a:solidFill>
                  <a:srgbClr val="0000FF"/>
                </a:solidFill>
                <a:latin typeface=".VnTime" panose="020B7200000000000000" pitchFamily="34" charset="0"/>
              </a:rPr>
              <a:t>TrÎ nhí tªn truyÖn, lêi tho¹i cña c¸c nh©n vËt trong truyÖn, hiÓu néi dung c©u chuyÖn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.VnTime" panose="020B7200000000000000" pitchFamily="34" charset="0"/>
              </a:rPr>
              <a:t>*Kü n¨ng: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.VnTime" panose="020B7200000000000000" pitchFamily="34" charset="0"/>
              </a:rPr>
              <a:t>	- </a:t>
            </a:r>
            <a:r>
              <a:rPr lang="en-US" altLang="en-US" sz="2800">
                <a:solidFill>
                  <a:srgbClr val="0000FF"/>
                </a:solidFill>
                <a:latin typeface=".VnTime" panose="020B7200000000000000" pitchFamily="34" charset="0"/>
              </a:rPr>
              <a:t>ThÓ hiÖn ®óng ng÷ ®iÖu giäng c¸c nh©n vËt trong truyÖn.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00FF"/>
                </a:solidFill>
                <a:latin typeface=".VnTime" panose="020B7200000000000000" pitchFamily="34" charset="0"/>
              </a:rPr>
              <a:t>	- Biết trả lời râ rµng, m¹ch l¹c dư­íi sù hưíng dÉn cña c« gi¸o.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.VnTime" panose="020B7200000000000000" pitchFamily="34" charset="0"/>
              </a:rPr>
              <a:t>*Th¸i ®é: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.VnTime" panose="020B7200000000000000" pitchFamily="34" charset="0"/>
              </a:rPr>
              <a:t>	- </a:t>
            </a:r>
            <a:r>
              <a:rPr lang="en-US" altLang="en-US" sz="2800">
                <a:solidFill>
                  <a:srgbClr val="0000FF"/>
                </a:solidFill>
                <a:latin typeface=".VnTime" panose="020B7200000000000000" pitchFamily="34" charset="0"/>
              </a:rPr>
              <a:t>Chó ý l¾ng nghe vµ yªu thÝch c¸c truyÖn truyÒn thuyÕt</a:t>
            </a:r>
            <a:r>
              <a:rPr lang="en-US" altLang="en-US" sz="2800" b="1">
                <a:solidFill>
                  <a:srgbClr val="0000FF"/>
                </a:solidFill>
                <a:latin typeface=".VnTime" panose="020B7200000000000000" pitchFamily="34" charset="0"/>
              </a:rPr>
              <a:t>.</a:t>
            </a:r>
          </a:p>
        </p:txBody>
      </p:sp>
      <p:sp>
        <p:nvSpPr>
          <p:cNvPr id="3075" name="Text Box 3">
            <a:extLst>
              <a:ext uri="{FF2B5EF4-FFF2-40B4-BE49-F238E27FC236}">
                <a16:creationId xmlns:a16="http://schemas.microsoft.com/office/drawing/2014/main" id="{AF5353A5-7816-8AFB-B4DE-AB61812236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685800"/>
            <a:ext cx="5486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2532" name="Text Box 4">
            <a:extLst>
              <a:ext uri="{FF2B5EF4-FFF2-40B4-BE49-F238E27FC236}">
                <a16:creationId xmlns:a16="http://schemas.microsoft.com/office/drawing/2014/main" id="{D9C7F472-9ADF-CE0D-25BE-A7540EF2BA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533400"/>
            <a:ext cx="5105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>
                <a:latin typeface=".VnTimeH" panose="020B7200000000000000" pitchFamily="34" charset="0"/>
              </a:rPr>
              <a:t>  </a:t>
            </a:r>
            <a:r>
              <a:rPr lang="en-US" altLang="en-US">
                <a:solidFill>
                  <a:srgbClr val="0000FF"/>
                </a:solidFill>
                <a:latin typeface=".VnTimeH" panose="020B7200000000000000" pitchFamily="34" charset="0"/>
              </a:rPr>
              <a:t>Môc tiªu bµi gi¶ng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25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225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225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225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225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225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225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225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225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0" grpId="0" build="allAtOnce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5">
            <a:extLst>
              <a:ext uri="{FF2B5EF4-FFF2-40B4-BE49-F238E27FC236}">
                <a16:creationId xmlns:a16="http://schemas.microsoft.com/office/drawing/2014/main" id="{2A763B6E-56E7-A99B-4E0F-33BFC637012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15364" name="Picture 4" descr="16">
            <a:extLst>
              <a:ext uri="{FF2B5EF4-FFF2-40B4-BE49-F238E27FC236}">
                <a16:creationId xmlns:a16="http://schemas.microsoft.com/office/drawing/2014/main" id="{A9810A1B-728E-2568-6F0D-308238B4C026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ong vua">
            <a:extLst>
              <a:ext uri="{FF2B5EF4-FFF2-40B4-BE49-F238E27FC236}">
                <a16:creationId xmlns:a16="http://schemas.microsoft.com/office/drawing/2014/main" id="{12BC1E03-6E0E-E7A5-52CB-0688A5D7797B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09800" y="1219200"/>
            <a:ext cx="4837113" cy="5181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417" name="AutoShape 9">
            <a:extLst>
              <a:ext uri="{FF2B5EF4-FFF2-40B4-BE49-F238E27FC236}">
                <a16:creationId xmlns:a16="http://schemas.microsoft.com/office/drawing/2014/main" id="{F5441B32-1402-0C19-02C3-9793DE5756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0"/>
            <a:ext cx="7772400" cy="609600"/>
          </a:xfrm>
          <a:prstGeom prst="horizontalScroll">
            <a:avLst>
              <a:gd name="adj" fmla="val 12500"/>
            </a:avLst>
          </a:prstGeom>
          <a:solidFill>
            <a:srgbClr val="FFFF99"/>
          </a:solidFill>
          <a:ln w="9525">
            <a:solidFill>
              <a:srgbClr val="FF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C00000"/>
                </a:solidFill>
                <a:latin typeface=".VnTimeH" panose="020B7200000000000000" pitchFamily="34" charset="0"/>
              </a:rPr>
              <a:t>Đàm thoại, trích dẫn:</a:t>
            </a:r>
          </a:p>
        </p:txBody>
      </p:sp>
      <p:sp>
        <p:nvSpPr>
          <p:cNvPr id="17418" name="AutoShape 10">
            <a:extLst>
              <a:ext uri="{FF2B5EF4-FFF2-40B4-BE49-F238E27FC236}">
                <a16:creationId xmlns:a16="http://schemas.microsoft.com/office/drawing/2014/main" id="{E660501A-C42C-34FA-F812-69B741DFA2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1219200"/>
            <a:ext cx="4267200" cy="1295400"/>
          </a:xfrm>
          <a:prstGeom prst="cloudCallout">
            <a:avLst>
              <a:gd name="adj1" fmla="val -62056"/>
              <a:gd name="adj2" fmla="val 66787"/>
            </a:avLst>
          </a:prstGeom>
          <a:solidFill>
            <a:srgbClr val="CCFFFF"/>
          </a:solidFill>
          <a:ln w="9525">
            <a:solidFill>
              <a:srgbClr val="33CC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FF"/>
                </a:solidFill>
                <a:latin typeface=".VnTime" panose="020B7200000000000000" pitchFamily="34" charset="0"/>
              </a:rPr>
              <a:t>C¸c con võa ®­îc nghe c« kÓ truyÖn g×?</a:t>
            </a:r>
          </a:p>
        </p:txBody>
      </p:sp>
      <p:pic>
        <p:nvPicPr>
          <p:cNvPr id="17419" name="Picture 11" descr="bia chuyen">
            <a:extLst>
              <a:ext uri="{FF2B5EF4-FFF2-40B4-BE49-F238E27FC236}">
                <a16:creationId xmlns:a16="http://schemas.microsoft.com/office/drawing/2014/main" id="{06D7F5AE-3AEB-A1C5-FFC0-6478B4AE21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219200"/>
            <a:ext cx="6934200" cy="520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20" name="AutoShape 12">
            <a:extLst>
              <a:ext uri="{FF2B5EF4-FFF2-40B4-BE49-F238E27FC236}">
                <a16:creationId xmlns:a16="http://schemas.microsoft.com/office/drawing/2014/main" id="{0D2A9282-8FCA-3246-F020-22282F6301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990600"/>
            <a:ext cx="5105400" cy="1371600"/>
          </a:xfrm>
          <a:prstGeom prst="cloudCallout">
            <a:avLst>
              <a:gd name="adj1" fmla="val -62315"/>
              <a:gd name="adj2" fmla="val 76968"/>
            </a:avLst>
          </a:prstGeom>
          <a:solidFill>
            <a:srgbClr val="CCFFCC"/>
          </a:solidFill>
          <a:ln w="9525">
            <a:solidFill>
              <a:srgbClr val="99CC00"/>
            </a:solidFill>
            <a:round/>
            <a:headEnd/>
            <a:tailEnd/>
          </a:ln>
          <a:effectLst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400" dirty="0" err="1">
                <a:solidFill>
                  <a:srgbClr val="0000FF"/>
                </a:solidFill>
                <a:latin typeface="+mj-lt"/>
              </a:rPr>
              <a:t>Trong</a:t>
            </a:r>
            <a:r>
              <a:rPr lang="en-US" altLang="en-US" sz="2400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+mj-lt"/>
              </a:rPr>
              <a:t>truyện</a:t>
            </a:r>
            <a:r>
              <a:rPr lang="en-US" altLang="en-US" sz="2400" dirty="0">
                <a:solidFill>
                  <a:srgbClr val="0000FF"/>
                </a:solidFill>
                <a:latin typeface="+mj-lt"/>
              </a:rPr>
              <a:t>, ai </a:t>
            </a:r>
            <a:r>
              <a:rPr lang="en-US" altLang="en-US" sz="2400" dirty="0" err="1">
                <a:solidFill>
                  <a:srgbClr val="0000FF"/>
                </a:solidFill>
                <a:latin typeface="+mj-lt"/>
              </a:rPr>
              <a:t>đã</a:t>
            </a:r>
            <a:r>
              <a:rPr lang="en-US" altLang="en-US" sz="2400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+mj-lt"/>
              </a:rPr>
              <a:t>sai</a:t>
            </a:r>
            <a:r>
              <a:rPr lang="en-US" altLang="en-US" sz="2400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+mj-lt"/>
              </a:rPr>
              <a:t>sứ</a:t>
            </a:r>
            <a:r>
              <a:rPr lang="en-US" altLang="en-US" sz="2400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+mj-lt"/>
              </a:rPr>
              <a:t>giả</a:t>
            </a:r>
            <a:r>
              <a:rPr lang="en-US" altLang="en-US" sz="2400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+mj-lt"/>
              </a:rPr>
              <a:t>tìm</a:t>
            </a:r>
            <a:r>
              <a:rPr lang="en-US" altLang="en-US" sz="2400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+mj-lt"/>
              </a:rPr>
              <a:t>người</a:t>
            </a:r>
            <a:r>
              <a:rPr lang="en-US" altLang="en-US" sz="2400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+mj-lt"/>
              </a:rPr>
              <a:t>tài</a:t>
            </a:r>
            <a:r>
              <a:rPr lang="en-US" altLang="en-US" sz="2400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+mj-lt"/>
              </a:rPr>
              <a:t>cứu</a:t>
            </a:r>
            <a:r>
              <a:rPr lang="en-US" altLang="en-US" sz="2400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+mj-lt"/>
              </a:rPr>
              <a:t>nước</a:t>
            </a:r>
            <a:r>
              <a:rPr lang="en-US" altLang="en-US" sz="2400" dirty="0">
                <a:solidFill>
                  <a:srgbClr val="0000FF"/>
                </a:solidFill>
                <a:latin typeface="+mj-lt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7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7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" dur="500"/>
                                        <p:tgtEl>
                                          <p:spTgt spid="174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7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6" dur="500"/>
                                        <p:tgtEl>
                                          <p:spTgt spid="174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7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6" dur="500"/>
                                        <p:tgtEl>
                                          <p:spTgt spid="174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2" dur="2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6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7" grpId="0" animBg="1"/>
      <p:bldP spid="17418" grpId="0" animBg="1"/>
      <p:bldP spid="17418" grpId="1" animBg="1"/>
      <p:bldP spid="17420" grpId="0" animBg="1"/>
      <p:bldP spid="17420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2" name="Picture 4" descr="7">
            <a:extLst>
              <a:ext uri="{FF2B5EF4-FFF2-40B4-BE49-F238E27FC236}">
                <a16:creationId xmlns:a16="http://schemas.microsoft.com/office/drawing/2014/main" id="{77D2F8C5-E2A7-DFCF-626D-E9F1F5EE8EC9}"/>
              </a:ext>
            </a:extLst>
          </p:cNvPr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533400"/>
            <a:ext cx="7543800" cy="5829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3013" name="Picture 5" descr="6">
            <a:extLst>
              <a:ext uri="{FF2B5EF4-FFF2-40B4-BE49-F238E27FC236}">
                <a16:creationId xmlns:a16="http://schemas.microsoft.com/office/drawing/2014/main" id="{FB9BACE3-FA8F-4298-8633-731C73FBF6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0" y="492125"/>
            <a:ext cx="7543800" cy="597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4" name="AutoShape 6">
            <a:extLst>
              <a:ext uri="{FF2B5EF4-FFF2-40B4-BE49-F238E27FC236}">
                <a16:creationId xmlns:a16="http://schemas.microsoft.com/office/drawing/2014/main" id="{FE8375A6-F44D-E462-C5D3-0C0CDB0AEA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0"/>
            <a:ext cx="5715000" cy="1447800"/>
          </a:xfrm>
          <a:prstGeom prst="cloudCallout">
            <a:avLst>
              <a:gd name="adj1" fmla="val -77667"/>
              <a:gd name="adj2" fmla="val 88708"/>
            </a:avLst>
          </a:prstGeom>
          <a:solidFill>
            <a:srgbClr val="FFFF99"/>
          </a:solidFill>
          <a:ln w="9525">
            <a:solidFill>
              <a:srgbClr val="FF9900"/>
            </a:solidFill>
            <a:round/>
            <a:headEnd/>
            <a:tailEnd/>
          </a:ln>
          <a:effectLst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400" dirty="0">
                <a:solidFill>
                  <a:srgbClr val="0000FF"/>
                </a:solidFill>
                <a:latin typeface="+mn-lt"/>
              </a:rPr>
              <a:t>Khi </a:t>
            </a:r>
            <a:r>
              <a:rPr lang="en-US" altLang="en-US" sz="2400" dirty="0" err="1">
                <a:solidFill>
                  <a:srgbClr val="0000FF"/>
                </a:solidFill>
                <a:latin typeface="+mn-lt"/>
              </a:rPr>
              <a:t>nghe</a:t>
            </a:r>
            <a:r>
              <a:rPr lang="en-US" altLang="en-US" sz="2400" dirty="0">
                <a:solidFill>
                  <a:srgbClr val="0000FF"/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+mn-lt"/>
              </a:rPr>
              <a:t>sứ</a:t>
            </a:r>
            <a:r>
              <a:rPr lang="en-US" altLang="en-US" sz="2400" dirty="0">
                <a:solidFill>
                  <a:srgbClr val="0000FF"/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+mn-lt"/>
              </a:rPr>
              <a:t>giả</a:t>
            </a:r>
            <a:r>
              <a:rPr lang="en-US" altLang="en-US" sz="2400" dirty="0">
                <a:solidFill>
                  <a:srgbClr val="0000FF"/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+mn-lt"/>
              </a:rPr>
              <a:t>truyền</a:t>
            </a:r>
            <a:r>
              <a:rPr lang="en-US" altLang="en-US" sz="2400" dirty="0">
                <a:solidFill>
                  <a:srgbClr val="0000FF"/>
                </a:solidFill>
                <a:latin typeface="+mn-lt"/>
              </a:rPr>
              <a:t> tin, </a:t>
            </a:r>
            <a:r>
              <a:rPr lang="en-US" altLang="en-US" sz="2400" dirty="0" err="1">
                <a:solidFill>
                  <a:srgbClr val="0000FF"/>
                </a:solidFill>
                <a:latin typeface="+mn-lt"/>
              </a:rPr>
              <a:t>Gióng</a:t>
            </a:r>
            <a:r>
              <a:rPr lang="en-US" altLang="en-US" sz="2400" dirty="0">
                <a:solidFill>
                  <a:srgbClr val="0000FF"/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+mn-lt"/>
              </a:rPr>
              <a:t>đã</a:t>
            </a:r>
            <a:r>
              <a:rPr lang="en-US" altLang="en-US" sz="2400" dirty="0">
                <a:solidFill>
                  <a:srgbClr val="0000FF"/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+mn-lt"/>
              </a:rPr>
              <a:t>nói</a:t>
            </a:r>
            <a:r>
              <a:rPr lang="en-US" altLang="en-US" sz="2400" dirty="0">
                <a:solidFill>
                  <a:srgbClr val="0000FF"/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+mn-lt"/>
              </a:rPr>
              <a:t>gì</a:t>
            </a:r>
            <a:r>
              <a:rPr lang="en-US" altLang="en-US" sz="2400" dirty="0">
                <a:solidFill>
                  <a:srgbClr val="0000FF"/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+mn-lt"/>
              </a:rPr>
              <a:t>với</a:t>
            </a:r>
            <a:r>
              <a:rPr lang="en-US" altLang="en-US" sz="2400" dirty="0">
                <a:solidFill>
                  <a:srgbClr val="0000FF"/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+mn-lt"/>
              </a:rPr>
              <a:t>mẹ</a:t>
            </a:r>
            <a:r>
              <a:rPr lang="en-US" altLang="en-US" sz="2400" dirty="0">
                <a:solidFill>
                  <a:srgbClr val="0000FF"/>
                </a:solidFill>
                <a:latin typeface=".VnAvant" panose="020B7200000000000000" pitchFamily="34" charset="0"/>
              </a:rPr>
              <a:t>?</a:t>
            </a:r>
          </a:p>
        </p:txBody>
      </p:sp>
      <p:sp>
        <p:nvSpPr>
          <p:cNvPr id="43015" name="AutoShape 7">
            <a:extLst>
              <a:ext uri="{FF2B5EF4-FFF2-40B4-BE49-F238E27FC236}">
                <a16:creationId xmlns:a16="http://schemas.microsoft.com/office/drawing/2014/main" id="{F442A47C-E4F9-3FEE-E5FD-7A39A597C4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38100"/>
            <a:ext cx="5943600" cy="1371600"/>
          </a:xfrm>
          <a:prstGeom prst="cloudCallout">
            <a:avLst>
              <a:gd name="adj1" fmla="val -19551"/>
              <a:gd name="adj2" fmla="val 47801"/>
            </a:avLst>
          </a:prstGeom>
          <a:solidFill>
            <a:srgbClr val="CCFFCC"/>
          </a:solidFill>
          <a:ln w="9525">
            <a:solidFill>
              <a:srgbClr val="99CC00"/>
            </a:solidFill>
            <a:round/>
            <a:headEnd/>
            <a:tailEnd/>
          </a:ln>
          <a:effectLst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400" dirty="0" err="1">
                <a:solidFill>
                  <a:srgbClr val="0000FF"/>
                </a:solidFill>
                <a:latin typeface="+mj-lt"/>
              </a:rPr>
              <a:t>Thánh</a:t>
            </a:r>
            <a:r>
              <a:rPr lang="en-US" altLang="en-US" sz="2400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+mj-lt"/>
              </a:rPr>
              <a:t>Gióng</a:t>
            </a:r>
            <a:r>
              <a:rPr lang="en-US" altLang="en-US" sz="2400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+mj-lt"/>
              </a:rPr>
              <a:t>đã</a:t>
            </a:r>
            <a:r>
              <a:rPr lang="en-US" altLang="en-US" sz="2400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+mj-lt"/>
              </a:rPr>
              <a:t>nói</a:t>
            </a:r>
            <a:r>
              <a:rPr lang="en-US" altLang="en-US" sz="2400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+mj-lt"/>
              </a:rPr>
              <a:t>với</a:t>
            </a:r>
            <a:r>
              <a:rPr lang="en-US" altLang="en-US" sz="2400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+mj-lt"/>
              </a:rPr>
              <a:t>sứ</a:t>
            </a:r>
            <a:r>
              <a:rPr lang="en-US" altLang="en-US" sz="2400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+mj-lt"/>
              </a:rPr>
              <a:t>giả</a:t>
            </a:r>
            <a:r>
              <a:rPr lang="en-US" altLang="en-US" sz="2400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+mj-lt"/>
              </a:rPr>
              <a:t>thế</a:t>
            </a:r>
            <a:r>
              <a:rPr lang="en-US" altLang="en-US" sz="2400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+mj-lt"/>
              </a:rPr>
              <a:t>nào</a:t>
            </a:r>
            <a:r>
              <a:rPr lang="en-US" altLang="en-US" sz="2400" dirty="0">
                <a:solidFill>
                  <a:srgbClr val="0000FF"/>
                </a:solidFill>
                <a:latin typeface="+mj-lt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3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430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43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" dur="500"/>
                                        <p:tgtEl>
                                          <p:spTgt spid="430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3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1" dur="500"/>
                                        <p:tgtEl>
                                          <p:spTgt spid="430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4" grpId="0" animBg="1"/>
      <p:bldP spid="43014" grpId="1" animBg="1"/>
      <p:bldP spid="43015" grpId="0" animBg="1"/>
      <p:bldP spid="43015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0" name="Picture 4" descr="8">
            <a:extLst>
              <a:ext uri="{FF2B5EF4-FFF2-40B4-BE49-F238E27FC236}">
                <a16:creationId xmlns:a16="http://schemas.microsoft.com/office/drawing/2014/main" id="{78438A8E-93FD-847C-6C65-CF9367372A35}"/>
              </a:ext>
            </a:extLst>
          </p:cNvPr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0" y="457200"/>
            <a:ext cx="7585075" cy="60229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5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5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4" name="Picture 4" descr="9">
            <a:extLst>
              <a:ext uri="{FF2B5EF4-FFF2-40B4-BE49-F238E27FC236}">
                <a16:creationId xmlns:a16="http://schemas.microsoft.com/office/drawing/2014/main" id="{BD6D488E-7682-C5D9-2B16-01B98BFFD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81000"/>
            <a:ext cx="8001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6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Picture 4" descr="10">
            <a:extLst>
              <a:ext uri="{FF2B5EF4-FFF2-40B4-BE49-F238E27FC236}">
                <a16:creationId xmlns:a16="http://schemas.microsoft.com/office/drawing/2014/main" id="{4020861E-445C-C557-C93E-B0C51B3DEC3E}"/>
              </a:ext>
            </a:extLst>
          </p:cNvPr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200" y="381000"/>
            <a:ext cx="7467600" cy="59991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7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2" name="Picture 4" descr="15">
            <a:extLst>
              <a:ext uri="{FF2B5EF4-FFF2-40B4-BE49-F238E27FC236}">
                <a16:creationId xmlns:a16="http://schemas.microsoft.com/office/drawing/2014/main" id="{BEA929C0-28A3-7589-B167-7EB8D62FC582}"/>
              </a:ext>
            </a:extLst>
          </p:cNvPr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381000"/>
            <a:ext cx="7848600" cy="60769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8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6" name="Picture 4" descr="16">
            <a:extLst>
              <a:ext uri="{FF2B5EF4-FFF2-40B4-BE49-F238E27FC236}">
                <a16:creationId xmlns:a16="http://schemas.microsoft.com/office/drawing/2014/main" id="{6D2D075B-748C-9BBA-EAC9-ED7B5015A83D}"/>
              </a:ext>
            </a:extLst>
          </p:cNvPr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457200"/>
            <a:ext cx="7848600" cy="6019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915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>
            <a:extLst>
              <a:ext uri="{FF2B5EF4-FFF2-40B4-BE49-F238E27FC236}">
                <a16:creationId xmlns:a16="http://schemas.microsoft.com/office/drawing/2014/main" id="{134E0D34-9B9A-B24B-D0D5-7095196DC32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334963"/>
          </a:xfrm>
        </p:spPr>
        <p:txBody>
          <a:bodyPr/>
          <a:lstStyle/>
          <a:p>
            <a:pPr eaLnBrk="1" hangingPunct="1"/>
            <a:r>
              <a:rPr lang="en-US" altLang="en-US" sz="2400" b="1">
                <a:solidFill>
                  <a:srgbClr val="0070C0"/>
                </a:solidFill>
              </a:rPr>
              <a:t>Lần 3: Cho trẻ xem video minh hoạ truyện</a:t>
            </a:r>
          </a:p>
        </p:txBody>
      </p:sp>
      <p:pic>
        <p:nvPicPr>
          <p:cNvPr id="2" name="Truyện cổ tích - Sự Tích Thánh Gióng - Terrabook.mp4">
            <a:hlinkClick r:id="" action="ppaction://media"/>
            <a:extLst>
              <a:ext uri="{FF2B5EF4-FFF2-40B4-BE49-F238E27FC236}">
                <a16:creationId xmlns:a16="http://schemas.microsoft.com/office/drawing/2014/main" id="{FC8E129D-2620-F8F5-2FE9-DBD242BA0628}"/>
              </a:ext>
            </a:extLst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685800"/>
            <a:ext cx="77724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9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A3D2A0B-E06B-AD18-4C9F-E9152E3C3999}"/>
              </a:ext>
            </a:extLst>
          </p:cNvPr>
          <p:cNvSpPr txBox="1"/>
          <p:nvPr/>
        </p:nvSpPr>
        <p:spPr>
          <a:xfrm>
            <a:off x="2286000" y="2286000"/>
            <a:ext cx="4572000" cy="156966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 THÚC</a:t>
            </a:r>
          </a:p>
          <a:p>
            <a:pPr algn="ctr">
              <a:defRPr/>
            </a:pPr>
            <a:r>
              <a:rPr lang="en-US" sz="32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2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32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32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32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endParaRPr lang="en-US" sz="3200" dirty="0"/>
          </a:p>
        </p:txBody>
      </p:sp>
      <p:pic>
        <p:nvPicPr>
          <p:cNvPr id="30723" name="Picture 5" descr="4950931">
            <a:extLst>
              <a:ext uri="{FF2B5EF4-FFF2-40B4-BE49-F238E27FC236}">
                <a16:creationId xmlns:a16="http://schemas.microsoft.com/office/drawing/2014/main" id="{AC369771-FB97-821A-AA7F-ACE60F25070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733800"/>
            <a:ext cx="26670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5" descr="4950931">
            <a:extLst>
              <a:ext uri="{FF2B5EF4-FFF2-40B4-BE49-F238E27FC236}">
                <a16:creationId xmlns:a16="http://schemas.microsoft.com/office/drawing/2014/main" id="{365869BA-923D-201E-CD8B-955481D8A1C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825" y="3856038"/>
            <a:ext cx="26670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17" descr="8">
            <a:extLst>
              <a:ext uri="{FF2B5EF4-FFF2-40B4-BE49-F238E27FC236}">
                <a16:creationId xmlns:a16="http://schemas.microsoft.com/office/drawing/2014/main" id="{C8E47C1D-9F58-BB45-6E00-17B291C029E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16182">
            <a:off x="1697038" y="633412"/>
            <a:ext cx="1600200" cy="127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17" descr="8">
            <a:extLst>
              <a:ext uri="{FF2B5EF4-FFF2-40B4-BE49-F238E27FC236}">
                <a16:creationId xmlns:a16="http://schemas.microsoft.com/office/drawing/2014/main" id="{8DD08C2E-91E9-FD41-6804-D9EA8846B70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16182">
            <a:off x="4781551" y="642937"/>
            <a:ext cx="1600200" cy="127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5">
            <a:extLst>
              <a:ext uri="{FF2B5EF4-FFF2-40B4-BE49-F238E27FC236}">
                <a16:creationId xmlns:a16="http://schemas.microsoft.com/office/drawing/2014/main" id="{B5366718-0012-9532-4646-1342DA7054E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19200" y="2362200"/>
            <a:ext cx="8229600" cy="1104900"/>
          </a:xfrm>
        </p:spPr>
        <p:txBody>
          <a:bodyPr/>
          <a:lstStyle/>
          <a:p>
            <a:pPr eaLnBrk="1" hangingPunct="1"/>
            <a:r>
              <a:rPr lang="en-US" altLang="en-US" sz="2800" b="1">
                <a:solidFill>
                  <a:srgbClr val="002060"/>
                </a:solidFill>
              </a:rPr>
              <a:t>I. Ổn định tổ chức:</a:t>
            </a:r>
            <a:br>
              <a:rPr lang="en-US" altLang="en-US" sz="2400">
                <a:solidFill>
                  <a:srgbClr val="002060"/>
                </a:solidFill>
              </a:rPr>
            </a:br>
            <a:r>
              <a:rPr lang="en-US" altLang="en-US" sz="2400">
                <a:solidFill>
                  <a:srgbClr val="002060"/>
                </a:solidFill>
              </a:rPr>
              <a:t>Cô đọc câu đố về Thánh Gióng</a:t>
            </a:r>
            <a:br>
              <a:rPr lang="en-US" altLang="en-US" sz="2400">
                <a:solidFill>
                  <a:srgbClr val="002060"/>
                </a:solidFill>
              </a:rPr>
            </a:br>
            <a:r>
              <a:rPr lang="en-US" altLang="en-US" sz="2400">
                <a:solidFill>
                  <a:srgbClr val="002060"/>
                </a:solidFill>
              </a:rPr>
              <a:t> =&gt; Trò chuyện dẫn dắt vào bài.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5">
            <a:extLst>
              <a:ext uri="{FF2B5EF4-FFF2-40B4-BE49-F238E27FC236}">
                <a16:creationId xmlns:a16="http://schemas.microsoft.com/office/drawing/2014/main" id="{A54C3A5E-3F88-867C-3C15-13AF002AB67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2743200"/>
            <a:ext cx="8229600" cy="1104900"/>
          </a:xfrm>
        </p:spPr>
        <p:txBody>
          <a:bodyPr/>
          <a:lstStyle/>
          <a:p>
            <a:pPr eaLnBrk="1" hangingPunct="1"/>
            <a:r>
              <a:rPr lang="en-US" altLang="en-US" sz="2800" b="1">
                <a:solidFill>
                  <a:srgbClr val="002060"/>
                </a:solidFill>
              </a:rPr>
              <a:t>II. Phương pháp, hình thức tổ chức:</a:t>
            </a:r>
            <a:endParaRPr lang="en-US" altLang="en-US" sz="240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5">
            <a:extLst>
              <a:ext uri="{FF2B5EF4-FFF2-40B4-BE49-F238E27FC236}">
                <a16:creationId xmlns:a16="http://schemas.microsoft.com/office/drawing/2014/main" id="{BBAABA5C-95D0-A6C4-BBDE-19C7E8D8F37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2400">
                <a:solidFill>
                  <a:srgbClr val="0070C0"/>
                </a:solidFill>
              </a:rPr>
              <a:t>Cô kể diễn cảm lần 1 kết hợp cử chỉ, điệu bộ</a:t>
            </a:r>
          </a:p>
        </p:txBody>
      </p:sp>
      <p:pic>
        <p:nvPicPr>
          <p:cNvPr id="16388" name="Picture 4" descr="bia chuyen">
            <a:extLst>
              <a:ext uri="{FF2B5EF4-FFF2-40B4-BE49-F238E27FC236}">
                <a16:creationId xmlns:a16="http://schemas.microsoft.com/office/drawing/2014/main" id="{F8A5FE36-F57F-F2F4-B6CF-FD441DFE051C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09800" y="1600200"/>
            <a:ext cx="4724400" cy="3543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5">
            <a:extLst>
              <a:ext uri="{FF2B5EF4-FFF2-40B4-BE49-F238E27FC236}">
                <a16:creationId xmlns:a16="http://schemas.microsoft.com/office/drawing/2014/main" id="{25D37738-2EAE-86DF-6BFC-8C728C4EF6B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2400">
                <a:solidFill>
                  <a:srgbClr val="0070C0"/>
                </a:solidFill>
              </a:rPr>
              <a:t>Cô kể diễn cảm lần 2 kết hợp tranh minh hoạ</a:t>
            </a:r>
          </a:p>
        </p:txBody>
      </p:sp>
      <p:pic>
        <p:nvPicPr>
          <p:cNvPr id="16388" name="Picture 4" descr="bia chuyen">
            <a:extLst>
              <a:ext uri="{FF2B5EF4-FFF2-40B4-BE49-F238E27FC236}">
                <a16:creationId xmlns:a16="http://schemas.microsoft.com/office/drawing/2014/main" id="{A1100923-23B7-1E64-ECD8-E7E471E47B98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0263" y="1246188"/>
            <a:ext cx="7483475" cy="56118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21155D3B-F578-6A61-E1C5-F09E2CD65EC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ctr"/>
          <a:lstStyle/>
          <a:p>
            <a:pPr eaLnBrk="1" hangingPunct="1"/>
            <a:endParaRPr lang="en-US" altLang="en-US" sz="4400"/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302F1A62-5BB4-6A86-A733-3F3393DA8DFC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/>
          <a:p>
            <a:pPr eaLnBrk="1" hangingPunct="1"/>
            <a:endParaRPr lang="en-US" altLang="en-US" sz="3200"/>
          </a:p>
        </p:txBody>
      </p:sp>
      <p:pic>
        <p:nvPicPr>
          <p:cNvPr id="2052" name="Picture 4" descr="3">
            <a:extLst>
              <a:ext uri="{FF2B5EF4-FFF2-40B4-BE49-F238E27FC236}">
                <a16:creationId xmlns:a16="http://schemas.microsoft.com/office/drawing/2014/main" id="{7AC2AC2B-38AE-388F-6469-D90098CADA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5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5">
            <a:extLst>
              <a:ext uri="{FF2B5EF4-FFF2-40B4-BE49-F238E27FC236}">
                <a16:creationId xmlns:a16="http://schemas.microsoft.com/office/drawing/2014/main" id="{66D4F6DC-1698-54E8-8C8D-A830BA79DF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3076" name="Picture 4" descr="4">
            <a:extLst>
              <a:ext uri="{FF2B5EF4-FFF2-40B4-BE49-F238E27FC236}">
                <a16:creationId xmlns:a16="http://schemas.microsoft.com/office/drawing/2014/main" id="{64453734-60D7-167F-8858-6F27D7257C9F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30163"/>
            <a:ext cx="9144000" cy="68881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5">
            <a:extLst>
              <a:ext uri="{FF2B5EF4-FFF2-40B4-BE49-F238E27FC236}">
                <a16:creationId xmlns:a16="http://schemas.microsoft.com/office/drawing/2014/main" id="{F4E8ADDC-52DD-B2F1-62EF-7124E37212A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4100" name="Picture 4" descr="5">
            <a:extLst>
              <a:ext uri="{FF2B5EF4-FFF2-40B4-BE49-F238E27FC236}">
                <a16:creationId xmlns:a16="http://schemas.microsoft.com/office/drawing/2014/main" id="{DB6D03B2-9871-E217-021B-40AEE3602A14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50800"/>
            <a:ext cx="9144000" cy="72294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</TotalTime>
  <Words>284</Words>
  <Application>Microsoft Office PowerPoint</Application>
  <PresentationFormat>On-screen Show (4:3)</PresentationFormat>
  <Paragraphs>26</Paragraphs>
  <Slides>29</Slides>
  <Notes>0</Notes>
  <HiddenSlides>1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.VnTime</vt:lpstr>
      <vt:lpstr>Arial</vt:lpstr>
      <vt:lpstr>Calibri</vt:lpstr>
      <vt:lpstr>.VnTimeH</vt:lpstr>
      <vt:lpstr>.VnAvant</vt:lpstr>
      <vt:lpstr>Default Design</vt:lpstr>
      <vt:lpstr>PowerPoint Presentation</vt:lpstr>
      <vt:lpstr>PowerPoint Presentation</vt:lpstr>
      <vt:lpstr>I. Ổn định tổ chức: Cô đọc câu đố về Thánh Gióng  =&gt; Trò chuyện dẫn dắt vào bài.</vt:lpstr>
      <vt:lpstr>II. Phương pháp, hình thức tổ chức:</vt:lpstr>
      <vt:lpstr>Cô kể diễn cảm lần 1 kết hợp cử chỉ, điệu bộ</vt:lpstr>
      <vt:lpstr>Cô kể diễn cảm lần 2 kết hợp tranh minh hoạ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Lần 3: Cho trẻ xem video minh hoạ truyện</vt:lpstr>
      <vt:lpstr>PowerPoint Presentation</vt:lpstr>
    </vt:vector>
  </TitlesOfParts>
  <Company>House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Gi¸o ¸n  lµm quen v¨n häc  §Ò tµi TruyÖn: C©y tre tr¨m ®èt</dc:title>
  <dc:creator>Pham Thanh Son</dc:creator>
  <cp:lastModifiedBy>noi vu</cp:lastModifiedBy>
  <cp:revision>17</cp:revision>
  <dcterms:created xsi:type="dcterms:W3CDTF">2005-06-21T20:32:51Z</dcterms:created>
  <dcterms:modified xsi:type="dcterms:W3CDTF">2024-06-22T04:50:32Z</dcterms:modified>
</cp:coreProperties>
</file>