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1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50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C5E42-8497-4D52-988C-810D1B0963A7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3E89F-DBB4-4C50-8481-0029EC0044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4928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C5E42-8497-4D52-988C-810D1B0963A7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3E89F-DBB4-4C50-8481-0029EC0044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9444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C5E42-8497-4D52-988C-810D1B0963A7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3E89F-DBB4-4C50-8481-0029EC0044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201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C5E42-8497-4D52-988C-810D1B0963A7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3E89F-DBB4-4C50-8481-0029EC0044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155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C5E42-8497-4D52-988C-810D1B0963A7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3E89F-DBB4-4C50-8481-0029EC0044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6445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C5E42-8497-4D52-988C-810D1B0963A7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3E89F-DBB4-4C50-8481-0029EC0044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9921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C5E42-8497-4D52-988C-810D1B0963A7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3E89F-DBB4-4C50-8481-0029EC0044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4641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C5E42-8497-4D52-988C-810D1B0963A7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3E89F-DBB4-4C50-8481-0029EC0044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9340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C5E42-8497-4D52-988C-810D1B0963A7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3E89F-DBB4-4C50-8481-0029EC0044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874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C5E42-8497-4D52-988C-810D1B0963A7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3E89F-DBB4-4C50-8481-0029EC0044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206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C5E42-8497-4D52-988C-810D1B0963A7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3E89F-DBB4-4C50-8481-0029EC0044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121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6C5E42-8497-4D52-988C-810D1B0963A7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53E89F-DBB4-4C50-8481-0029EC0044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296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Hình ảnh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354"/>
          <a:stretch>
            <a:fillRect/>
          </a:stretch>
        </p:blipFill>
        <p:spPr bwMode="auto">
          <a:xfrm>
            <a:off x="-76200" y="7620"/>
            <a:ext cx="9220200" cy="68503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-114300" y="7620"/>
            <a:ext cx="922020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4400" b="0" i="0" u="none" strike="noStrike" kern="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/>
                <a:ea typeface="+mj-ea"/>
                <a:cs typeface="Times New Roman"/>
              </a:rPr>
              <a:t>UBND QUẬN LONG BIÊN</a:t>
            </a:r>
            <a:r>
              <a:rPr kumimoji="0" lang="vi-VN" sz="44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+mj-ea"/>
                <a:cs typeface="Times New Roman"/>
              </a:rPr>
              <a:t/>
            </a:r>
            <a:br>
              <a:rPr kumimoji="0" lang="vi-VN" sz="44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+mj-ea"/>
                <a:cs typeface="Times New Roman"/>
              </a:rPr>
            </a:br>
            <a:r>
              <a:rPr kumimoji="0" lang="vi-VN" sz="4400" b="0" i="0" u="none" strike="noStrike" kern="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/>
                <a:ea typeface="+mj-ea"/>
                <a:cs typeface="Times New Roman"/>
              </a:rPr>
              <a:t>TRƯỜNG MẦM NON GIA QUẤT</a:t>
            </a: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19100" y="3483320"/>
            <a:ext cx="8229600" cy="22498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  <a:defRPr/>
            </a:pPr>
            <a:r>
              <a:rPr lang="vi-VN" sz="3200">
                <a:solidFill>
                  <a:prstClr val="black"/>
                </a:solidFill>
                <a:latin typeface="Times New Roman"/>
                <a:cs typeface="Arial"/>
              </a:rPr>
              <a:t>LĨNH VỰC PHÁT TRIỂN THẨM MỸ</a:t>
            </a:r>
          </a:p>
          <a:p>
            <a:pPr lvl="0" algn="ctr">
              <a:lnSpc>
                <a:spcPct val="90000"/>
              </a:lnSpc>
              <a:spcBef>
                <a:spcPts val="1000"/>
              </a:spcBef>
              <a:defRPr/>
            </a:pPr>
            <a:r>
              <a:rPr lang="vi-VN" sz="3200">
                <a:solidFill>
                  <a:prstClr val="black"/>
                </a:solidFill>
                <a:latin typeface="Times New Roman"/>
                <a:cs typeface="Arial"/>
              </a:rPr>
              <a:t>Đề </a:t>
            </a:r>
            <a:r>
              <a:rPr lang="vi-VN" sz="3200" smtClean="0">
                <a:solidFill>
                  <a:prstClr val="black"/>
                </a:solidFill>
                <a:latin typeface="Times New Roman"/>
                <a:cs typeface="Arial"/>
              </a:rPr>
              <a:t>tài:</a:t>
            </a:r>
            <a:r>
              <a:rPr lang="en-US" sz="3200" smtClean="0">
                <a:solidFill>
                  <a:prstClr val="black"/>
                </a:solidFill>
                <a:latin typeface="Times New Roman"/>
                <a:cs typeface="Arial"/>
              </a:rPr>
              <a:t>Vẽ thuyền trên biển</a:t>
            </a:r>
            <a:endParaRPr lang="vi-VN" sz="3200">
              <a:solidFill>
                <a:prstClr val="black"/>
              </a:solidFill>
              <a:latin typeface="Times New Roman"/>
              <a:cs typeface="Arial"/>
            </a:endParaRPr>
          </a:p>
          <a:p>
            <a:pPr lvl="0" algn="ctr">
              <a:lnSpc>
                <a:spcPct val="90000"/>
              </a:lnSpc>
              <a:spcBef>
                <a:spcPts val="1000"/>
              </a:spcBef>
              <a:defRPr/>
            </a:pPr>
            <a:r>
              <a:rPr lang="vi-VN" sz="3200">
                <a:solidFill>
                  <a:prstClr val="black"/>
                </a:solidFill>
                <a:latin typeface="Times New Roman"/>
                <a:cs typeface="Arial"/>
              </a:rPr>
              <a:t>Lứa tuổi: 3- 4 tuổi</a:t>
            </a:r>
          </a:p>
          <a:p>
            <a:pPr lvl="0" algn="ctr">
              <a:lnSpc>
                <a:spcPct val="90000"/>
              </a:lnSpc>
              <a:spcBef>
                <a:spcPts val="1000"/>
              </a:spcBef>
              <a:defRPr/>
            </a:pPr>
            <a:r>
              <a:rPr lang="vi-VN" sz="3200">
                <a:solidFill>
                  <a:prstClr val="black"/>
                </a:solidFill>
                <a:latin typeface="Times New Roman"/>
                <a:cs typeface="Arial"/>
              </a:rPr>
              <a:t>Giáo viên: </a:t>
            </a:r>
            <a:r>
              <a:rPr lang="en-US" sz="3200">
                <a:solidFill>
                  <a:prstClr val="black"/>
                </a:solidFill>
                <a:latin typeface="Calibri Light"/>
                <a:cs typeface="Arial"/>
              </a:rPr>
              <a:t>Nguyễn </a:t>
            </a:r>
            <a:r>
              <a:rPr lang="en-US" sz="3200" smtClean="0">
                <a:solidFill>
                  <a:prstClr val="black"/>
                </a:solidFill>
                <a:latin typeface="Calibri Light"/>
                <a:cs typeface="Arial"/>
              </a:rPr>
              <a:t>Thị Thành</a:t>
            </a:r>
            <a:endParaRPr lang="vi-VN" sz="3200" dirty="0">
              <a:solidFill>
                <a:prstClr val="black"/>
              </a:solidFill>
              <a:latin typeface="Times New Roman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729289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838200"/>
            <a:ext cx="8077200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b="1">
                <a:solidFill>
                  <a:srgbClr val="333333"/>
                </a:solidFill>
              </a:rPr>
              <a:t>I</a:t>
            </a:r>
            <a:r>
              <a:rPr lang="vi-VN" sz="1400" b="1">
                <a:solidFill>
                  <a:srgbClr val="333333"/>
                </a:solidFill>
              </a:rPr>
              <a:t>. Mục đích yêu cầu</a:t>
            </a:r>
            <a:endParaRPr lang="vi-VN" sz="1400">
              <a:solidFill>
                <a:srgbClr val="333333"/>
              </a:solidFill>
            </a:endParaRPr>
          </a:p>
          <a:p>
            <a:r>
              <a:rPr lang="vi-VN" sz="1400" b="1" i="1">
                <a:solidFill>
                  <a:srgbClr val="333333"/>
                </a:solidFill>
              </a:rPr>
              <a:t>1. Kiến thức :</a:t>
            </a:r>
            <a:endParaRPr lang="vi-VN" sz="1400">
              <a:solidFill>
                <a:srgbClr val="333333"/>
              </a:solidFill>
            </a:endParaRPr>
          </a:p>
          <a:p>
            <a:pPr algn="just"/>
            <a:r>
              <a:rPr lang="vi-VN" sz="1400">
                <a:solidFill>
                  <a:srgbClr val="333333"/>
                </a:solidFill>
              </a:rPr>
              <a:t>- Trẻ biết tên gọi, tác dụng một số loại thuyền như: Thuyền buồm, thuyền nan, thuyền thúng….</a:t>
            </a:r>
          </a:p>
          <a:p>
            <a:pPr algn="just"/>
            <a:r>
              <a:rPr lang="vi-VN" sz="1400" smtClean="0">
                <a:solidFill>
                  <a:srgbClr val="333333"/>
                </a:solidFill>
              </a:rPr>
              <a:t>- </a:t>
            </a:r>
            <a:r>
              <a:rPr lang="vi-VN" sz="1400">
                <a:solidFill>
                  <a:srgbClr val="333333"/>
                </a:solidFill>
              </a:rPr>
              <a:t>Trẻ biết phối hợp màu phong phú, bố cục tranh cân đối.</a:t>
            </a:r>
          </a:p>
          <a:p>
            <a:pPr algn="just"/>
            <a:r>
              <a:rPr lang="vi-VN" sz="1400" b="1" i="1">
                <a:solidFill>
                  <a:srgbClr val="333333"/>
                </a:solidFill>
              </a:rPr>
              <a:t>2. Kĩ năng:</a:t>
            </a:r>
            <a:endParaRPr lang="vi-VN" sz="1400">
              <a:solidFill>
                <a:srgbClr val="333333"/>
              </a:solidFill>
            </a:endParaRPr>
          </a:p>
          <a:p>
            <a:pPr algn="just"/>
            <a:r>
              <a:rPr lang="vi-VN" sz="1400">
                <a:solidFill>
                  <a:srgbClr val="333333"/>
                </a:solidFill>
              </a:rPr>
              <a:t>- Rèn kĩ năng vẽ trên chất liệu khác nhau cho trẻ.</a:t>
            </a:r>
          </a:p>
          <a:p>
            <a:pPr algn="just"/>
            <a:r>
              <a:rPr lang="vi-VN" sz="1400">
                <a:solidFill>
                  <a:srgbClr val="333333"/>
                </a:solidFill>
              </a:rPr>
              <a:t>- Kỹ năng sử dụng màu nước, sáp dầu, màu sáp,phấn màu, …</a:t>
            </a:r>
          </a:p>
          <a:p>
            <a:pPr algn="just"/>
            <a:r>
              <a:rPr lang="vi-VN" sz="1400">
                <a:solidFill>
                  <a:srgbClr val="333333"/>
                </a:solidFill>
              </a:rPr>
              <a:t>- Rèn sự khéo léo của đôi bàn tay.</a:t>
            </a:r>
          </a:p>
          <a:p>
            <a:pPr algn="just"/>
            <a:r>
              <a:rPr lang="vi-VN" sz="1400">
                <a:solidFill>
                  <a:srgbClr val="333333"/>
                </a:solidFill>
              </a:rPr>
              <a:t>- Rèn kỹ năng quan sát, nhận xét và đưa ra ý kiến của mình khi nhận xét bài.</a:t>
            </a:r>
          </a:p>
          <a:p>
            <a:pPr algn="just"/>
            <a:r>
              <a:rPr lang="vi-VN" sz="1400" b="1" i="1">
                <a:solidFill>
                  <a:srgbClr val="333333"/>
                </a:solidFill>
              </a:rPr>
              <a:t>3. Thái độ:</a:t>
            </a:r>
            <a:endParaRPr lang="vi-VN" sz="1400">
              <a:solidFill>
                <a:srgbClr val="333333"/>
              </a:solidFill>
            </a:endParaRPr>
          </a:p>
          <a:p>
            <a:pPr algn="just">
              <a:buFont typeface="Arial"/>
              <a:buChar char="•"/>
            </a:pPr>
            <a:r>
              <a:rPr lang="vi-VN" sz="1400">
                <a:solidFill>
                  <a:srgbClr val="333333"/>
                </a:solidFill>
              </a:rPr>
              <a:t>Trẻ tích cực tham gia vào hoạt động.</a:t>
            </a:r>
          </a:p>
          <a:p>
            <a:pPr marL="285750" indent="-285750" algn="just">
              <a:buFontTx/>
              <a:buChar char="-"/>
            </a:pPr>
            <a:r>
              <a:rPr lang="vi-VN" sz="1400" smtClean="0">
                <a:solidFill>
                  <a:srgbClr val="333333"/>
                </a:solidFill>
              </a:rPr>
              <a:t>Trẻ </a:t>
            </a:r>
            <a:r>
              <a:rPr lang="vi-VN" sz="1400">
                <a:solidFill>
                  <a:srgbClr val="333333"/>
                </a:solidFill>
              </a:rPr>
              <a:t>có ý thức khi ngồi trên các loại tàu thuyền như: không được thò chân,tay xuống </a:t>
            </a:r>
            <a:r>
              <a:rPr lang="vi-VN" sz="1400">
                <a:solidFill>
                  <a:srgbClr val="333333"/>
                </a:solidFill>
              </a:rPr>
              <a:t>nước</a:t>
            </a:r>
            <a:r>
              <a:rPr lang="vi-VN" sz="1400" smtClean="0">
                <a:solidFill>
                  <a:srgbClr val="333333"/>
                </a:solidFill>
              </a:rPr>
              <a:t>…</a:t>
            </a:r>
            <a:endParaRPr lang="en-US" sz="1400" smtClean="0">
              <a:solidFill>
                <a:srgbClr val="333333"/>
              </a:solidFill>
            </a:endParaRPr>
          </a:p>
          <a:p>
            <a:pPr algn="just"/>
            <a:r>
              <a:rPr lang="en-US" sz="1400" b="1" smtClean="0">
                <a:solidFill>
                  <a:srgbClr val="333333"/>
                </a:solidFill>
              </a:rPr>
              <a:t>II</a:t>
            </a:r>
            <a:r>
              <a:rPr lang="vi-VN" sz="1400" b="1" smtClean="0">
                <a:solidFill>
                  <a:srgbClr val="333333"/>
                </a:solidFill>
              </a:rPr>
              <a:t>CHUẨN </a:t>
            </a:r>
            <a:r>
              <a:rPr lang="vi-VN" sz="1400" b="1">
                <a:solidFill>
                  <a:srgbClr val="333333"/>
                </a:solidFill>
              </a:rPr>
              <a:t>BỊ :</a:t>
            </a:r>
            <a:endParaRPr lang="vi-VN" sz="1400">
              <a:solidFill>
                <a:srgbClr val="333333"/>
              </a:solidFill>
            </a:endParaRPr>
          </a:p>
          <a:p>
            <a:pPr algn="just"/>
            <a:r>
              <a:rPr lang="vi-VN" sz="1400" b="1">
                <a:solidFill>
                  <a:srgbClr val="333333"/>
                </a:solidFill>
              </a:rPr>
              <a:t>1. Địa điểm</a:t>
            </a:r>
            <a:r>
              <a:rPr lang="vi-VN" sz="1400">
                <a:solidFill>
                  <a:srgbClr val="333333"/>
                </a:solidFill>
              </a:rPr>
              <a:t>: Cô tổ chức hoạt động trong lớp sạch sẽ.</a:t>
            </a:r>
          </a:p>
          <a:p>
            <a:pPr algn="just"/>
            <a:r>
              <a:rPr lang="vi-VN" sz="1400" b="1">
                <a:solidFill>
                  <a:srgbClr val="333333"/>
                </a:solidFill>
              </a:rPr>
              <a:t>2. Đồ dùng của cô:</a:t>
            </a:r>
            <a:endParaRPr lang="vi-VN" sz="1400">
              <a:solidFill>
                <a:srgbClr val="333333"/>
              </a:solidFill>
            </a:endParaRPr>
          </a:p>
          <a:p>
            <a:pPr algn="just"/>
            <a:r>
              <a:rPr lang="vi-VN" sz="1400">
                <a:solidFill>
                  <a:srgbClr val="333333"/>
                </a:solidFill>
              </a:rPr>
              <a:t>- Giáo án.</a:t>
            </a:r>
          </a:p>
          <a:p>
            <a:pPr algn="just"/>
            <a:r>
              <a:rPr lang="vi-VN" sz="1400">
                <a:solidFill>
                  <a:srgbClr val="333333"/>
                </a:solidFill>
              </a:rPr>
              <a:t>- Tranh mẫu của cô, một số tranh mẫu vẽ trên nón, mẹt, quạt, xốp, vải dạ, giấy, đĩa…</a:t>
            </a:r>
          </a:p>
          <a:p>
            <a:pPr algn="just"/>
            <a:r>
              <a:rPr lang="vi-VN" sz="1400">
                <a:solidFill>
                  <a:srgbClr val="333333"/>
                </a:solidFill>
              </a:rPr>
              <a:t>- Que chỉ, giá trưng bày sản phẩm của trẻ, bài hát “Lý kéo chài” và một số bài hát khác trong chủ đề.</a:t>
            </a:r>
          </a:p>
          <a:p>
            <a:pPr algn="just"/>
            <a:r>
              <a:rPr lang="vi-VN" sz="1400" b="1">
                <a:solidFill>
                  <a:srgbClr val="333333"/>
                </a:solidFill>
              </a:rPr>
              <a:t>3. Đồ dùng của trẻ :</a:t>
            </a:r>
            <a:endParaRPr lang="vi-VN" sz="1400">
              <a:solidFill>
                <a:srgbClr val="333333"/>
              </a:solidFill>
            </a:endParaRPr>
          </a:p>
          <a:p>
            <a:pPr algn="just"/>
            <a:r>
              <a:rPr lang="vi-VN" sz="1400">
                <a:solidFill>
                  <a:srgbClr val="333333"/>
                </a:solidFill>
              </a:rPr>
              <a:t>- Bàn, ghế.</a:t>
            </a:r>
          </a:p>
          <a:p>
            <a:r>
              <a:rPr lang="vi-VN" sz="1400">
                <a:solidFill>
                  <a:srgbClr val="333333"/>
                </a:solidFill>
              </a:rPr>
              <a:t>- Các chất liệu để trẻ vẽ như: quạt nan, quạt giấy, nón, mẹt, tranh giả khắc kẽm.</a:t>
            </a:r>
          </a:p>
          <a:p>
            <a:r>
              <a:rPr lang="vi-VN" sz="1400">
                <a:solidFill>
                  <a:srgbClr val="333333"/>
                </a:solidFill>
              </a:rPr>
              <a:t>- Màu nước, khăn lau cho trẻ, bút lông, bút dạ, sáp màu, phấn màu…</a:t>
            </a:r>
          </a:p>
          <a:p>
            <a:pPr marL="285750" indent="-285750" algn="just">
              <a:buFontTx/>
              <a:buChar char="-"/>
            </a:pPr>
            <a:endParaRPr lang="vi-VN">
              <a:solidFill>
                <a:srgbClr val="3333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30913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" y="25717"/>
            <a:ext cx="9109710" cy="68322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30559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70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648372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319</Words>
  <Application>Microsoft Office PowerPoint</Application>
  <PresentationFormat>On-screen Show (4:3)</PresentationFormat>
  <Paragraphs>27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MSTTPC1</dc:creator>
  <cp:lastModifiedBy>MSTTPC1</cp:lastModifiedBy>
  <cp:revision>5</cp:revision>
  <dcterms:created xsi:type="dcterms:W3CDTF">2024-05-20T03:08:45Z</dcterms:created>
  <dcterms:modified xsi:type="dcterms:W3CDTF">2024-05-20T05:24:59Z</dcterms:modified>
</cp:coreProperties>
</file>