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5" r:id="rId2"/>
    <p:sldId id="267" r:id="rId3"/>
    <p:sldId id="269" r:id="rId4"/>
    <p:sldId id="259" r:id="rId5"/>
    <p:sldId id="260" r:id="rId6"/>
    <p:sldId id="258" r:id="rId7"/>
    <p:sldId id="261" r:id="rId8"/>
    <p:sldId id="262" r:id="rId9"/>
    <p:sldId id="263" r:id="rId10"/>
    <p:sldId id="264"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758" y="-936"/>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6E9C6A-1C6E-41FF-837B-8F9859041427}" type="datetimeFigureOut">
              <a:rPr lang="en-US" smtClean="0"/>
              <a:pPr/>
              <a:t>17-May-24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B9071B-58BA-4719-AA79-F3F608174925}" type="slidenum">
              <a:rPr lang="en-US" smtClean="0"/>
              <a:pPr/>
              <a:t>‹#›</a:t>
            </a:fld>
            <a:endParaRPr lang="en-US"/>
          </a:p>
        </p:txBody>
      </p:sp>
    </p:spTree>
    <p:extLst>
      <p:ext uri="{BB962C8B-B14F-4D97-AF65-F5344CB8AC3E}">
        <p14:creationId xmlns:p14="http://schemas.microsoft.com/office/powerpoint/2010/main" val="2663051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B9071B-58BA-4719-AA79-F3F608174925}"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F58A1E-B3AD-4A73-BDE4-D18D503B6731}" type="datetimeFigureOut">
              <a:rPr lang="en-US" smtClean="0"/>
              <a:pPr/>
              <a:t>17-May-24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C8E65-8AE3-4208-A454-475F99E6C25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F58A1E-B3AD-4A73-BDE4-D18D503B6731}" type="datetimeFigureOut">
              <a:rPr lang="en-US" smtClean="0"/>
              <a:pPr/>
              <a:t>17-May-24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C8E65-8AE3-4208-A454-475F99E6C25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F58A1E-B3AD-4A73-BDE4-D18D503B6731}" type="datetimeFigureOut">
              <a:rPr lang="en-US" smtClean="0"/>
              <a:pPr/>
              <a:t>17-May-24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C8E65-8AE3-4208-A454-475F99E6C2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F58A1E-B3AD-4A73-BDE4-D18D503B6731}" type="datetimeFigureOut">
              <a:rPr lang="en-US" smtClean="0"/>
              <a:pPr/>
              <a:t>17-May-24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C8E65-8AE3-4208-A454-475F99E6C2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F58A1E-B3AD-4A73-BDE4-D18D503B6731}" type="datetimeFigureOut">
              <a:rPr lang="en-US" smtClean="0"/>
              <a:pPr/>
              <a:t>17-May-24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5C8E65-8AE3-4208-A454-475F99E6C25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F58A1E-B3AD-4A73-BDE4-D18D503B6731}" type="datetimeFigureOut">
              <a:rPr lang="en-US" smtClean="0"/>
              <a:pPr/>
              <a:t>17-May-24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5C8E65-8AE3-4208-A454-475F99E6C2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F58A1E-B3AD-4A73-BDE4-D18D503B6731}" type="datetimeFigureOut">
              <a:rPr lang="en-US" smtClean="0"/>
              <a:pPr/>
              <a:t>17-May-24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5C8E65-8AE3-4208-A454-475F99E6C25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F58A1E-B3AD-4A73-BDE4-D18D503B6731}" type="datetimeFigureOut">
              <a:rPr lang="en-US" smtClean="0"/>
              <a:pPr/>
              <a:t>17-May-24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5C8E65-8AE3-4208-A454-475F99E6C2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F58A1E-B3AD-4A73-BDE4-D18D503B6731}" type="datetimeFigureOut">
              <a:rPr lang="en-US" smtClean="0"/>
              <a:pPr/>
              <a:t>17-May-24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5C8E65-8AE3-4208-A454-475F99E6C25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F58A1E-B3AD-4A73-BDE4-D18D503B6731}" type="datetimeFigureOut">
              <a:rPr lang="en-US" smtClean="0"/>
              <a:pPr/>
              <a:t>17-May-24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5C8E65-8AE3-4208-A454-475F99E6C2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F58A1E-B3AD-4A73-BDE4-D18D503B6731}" type="datetimeFigureOut">
              <a:rPr lang="en-US" smtClean="0"/>
              <a:pPr/>
              <a:t>17-May-24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5C8E65-8AE3-4208-A454-475F99E6C25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CF58A1E-B3AD-4A73-BDE4-D18D503B6731}" type="datetimeFigureOut">
              <a:rPr lang="en-US" smtClean="0"/>
              <a:pPr/>
              <a:t>17-May-24</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D5C8E65-8AE3-4208-A454-475F99E6C25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audio" Target="file:///C:\Users\Windows%2010%20TIMT\Desktop\Nh&#7841;c%20v&#224;%20&#7843;nh\TD%20Gia%20Thuong%202016.wma" TargetMode="External"/><Relationship Id="rId5" Type="http://schemas.openxmlformats.org/officeDocument/2006/relationships/image" Target="../media/image4.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audio" Target="file:///C:\Users\Windows%2010%20TIMT\Desktop\Nh&#7841;c%20v&#224;%20&#7843;nh\V.A%20&#8211;%20T&#236;m%20B&#7841;n%20Th&#226;n%20Beat.mp3" TargetMode="Externa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audio" Target="file:///C:\Users\Windows%2010%20TIMT\Desktop\Nh&#7841;c%20v&#224;%20&#7843;nh\Trochoi.wma" TargetMode="Externa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2.xml"/><Relationship Id="rId1" Type="http://schemas.openxmlformats.org/officeDocument/2006/relationships/audio" Target="file:///C:\Users\Windows%2010%20TIMT\Desktop\Nh&#7841;c%20v&#224;%20&#7843;nh\hoitinh.wma" TargetMode="Externa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dLz2sUD.jpg"/>
          <p:cNvPicPr>
            <a:picLocks noGrp="1" noChangeAspect="1"/>
          </p:cNvPicPr>
          <p:nvPr>
            <p:ph idx="1"/>
          </p:nvPr>
        </p:nvPicPr>
        <p:blipFill>
          <a:blip r:embed="rId2"/>
          <a:stretch>
            <a:fillRect/>
          </a:stretch>
        </p:blipFill>
        <p:spPr>
          <a:xfrm>
            <a:off x="0" y="-323850"/>
            <a:ext cx="10515600" cy="5829300"/>
          </a:xfrm>
        </p:spPr>
      </p:pic>
      <p:sp>
        <p:nvSpPr>
          <p:cNvPr id="5" name="TextBox 4"/>
          <p:cNvSpPr txBox="1"/>
          <p:nvPr/>
        </p:nvSpPr>
        <p:spPr>
          <a:xfrm>
            <a:off x="2514600" y="114300"/>
            <a:ext cx="4267200" cy="707886"/>
          </a:xfrm>
          <a:prstGeom prst="rect">
            <a:avLst/>
          </a:prstGeom>
          <a:noFill/>
        </p:spPr>
        <p:txBody>
          <a:bodyPr wrap="square" rtlCol="0">
            <a:spAutoFit/>
          </a:bodyPr>
          <a:lstStyle/>
          <a:p>
            <a:r>
              <a:rPr lang="en-US" sz="2000" dirty="0" smtClean="0"/>
              <a:t>ỦY BAN NHÂN DÂN QUẬN LONG BIÊN</a:t>
            </a:r>
          </a:p>
          <a:p>
            <a:r>
              <a:rPr lang="en-US" sz="2000" dirty="0" smtClean="0"/>
              <a:t>TRƯỜNG MẦM NON GIA </a:t>
            </a:r>
            <a:r>
              <a:rPr lang="en-US" sz="2000" dirty="0" smtClean="0"/>
              <a:t>QUẤT</a:t>
            </a:r>
            <a:endParaRPr lang="en-US" sz="2000" dirty="0"/>
          </a:p>
        </p:txBody>
      </p:sp>
      <p:sp>
        <p:nvSpPr>
          <p:cNvPr id="6" name="Rectangle 5"/>
          <p:cNvSpPr/>
          <p:nvPr/>
        </p:nvSpPr>
        <p:spPr>
          <a:xfrm>
            <a:off x="609600" y="1371600"/>
            <a:ext cx="7924800" cy="1314450"/>
          </a:xfrm>
          <a:prstGeom prst="rect">
            <a:avLst/>
          </a:prstGeom>
          <a:noFill/>
        </p:spPr>
        <p:txBody>
          <a:bodyPr wrap="square" lIns="91440" tIns="45720" rIns="91440" bIns="45720">
            <a:prstTxWarp prst="textArchUp">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GIÁO ÁN PHÁT TRIỂN THỂ CHẤT</a:t>
            </a:r>
            <a:endParaRPr lang="en-US" sz="4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7" name="Rectangle 6"/>
          <p:cNvSpPr/>
          <p:nvPr/>
        </p:nvSpPr>
        <p:spPr>
          <a:xfrm>
            <a:off x="838200" y="2405703"/>
            <a:ext cx="7010400" cy="461665"/>
          </a:xfrm>
          <a:prstGeom prst="rect">
            <a:avLst/>
          </a:prstGeom>
          <a:noFill/>
        </p:spPr>
        <p:txBody>
          <a:bodyPr wrap="square" lIns="91440" tIns="45720" rIns="91440" bIns="45720">
            <a:spAutoFit/>
          </a:bodyPr>
          <a:lstStyle/>
          <a:p>
            <a:r>
              <a:rPr lang="en-US" sz="2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n-US" sz="2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8" name="Rectangle 7"/>
          <p:cNvSpPr/>
          <p:nvPr/>
        </p:nvSpPr>
        <p:spPr>
          <a:xfrm>
            <a:off x="2438401" y="3731314"/>
            <a:ext cx="646331" cy="400110"/>
          </a:xfrm>
          <a:prstGeom prst="rect">
            <a:avLst/>
          </a:prstGeom>
          <a:noFill/>
        </p:spPr>
        <p:txBody>
          <a:bodyPr wrap="none" lIns="91440" tIns="45720" rIns="91440" bIns="45720">
            <a:spAutoFit/>
          </a:bodyPr>
          <a:lstStyle/>
          <a:p>
            <a:pPr algn="ctr"/>
            <a:r>
              <a:rPr lang="en-US" sz="2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endParaRPr lang="en-US" sz="2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9" name="Rectangle 8"/>
          <p:cNvSpPr/>
          <p:nvPr/>
        </p:nvSpPr>
        <p:spPr>
          <a:xfrm>
            <a:off x="1447800" y="2495550"/>
            <a:ext cx="7696200" cy="1938992"/>
          </a:xfrm>
          <a:prstGeom prst="rect">
            <a:avLst/>
          </a:prstGeom>
        </p:spPr>
        <p:txBody>
          <a:bodyPr wrap="square">
            <a:spAutoFit/>
          </a:bodyPr>
          <a:lstStyle/>
          <a:p>
            <a:r>
              <a:rPr lang="en-US" sz="2400" b="1" dirty="0" err="1" smtClean="0">
                <a:solidFill>
                  <a:srgbClr val="002060"/>
                </a:solidFill>
                <a:latin typeface="Times New Roman" pitchFamily="18" charset="0"/>
                <a:cs typeface="Times New Roman" pitchFamily="18" charset="0"/>
              </a:rPr>
              <a:t>Đề</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tài</a:t>
            </a:r>
            <a:r>
              <a:rPr lang="en-US" sz="2400" b="1" dirty="0" smtClean="0">
                <a:solidFill>
                  <a:srgbClr val="002060"/>
                </a:solidFill>
                <a:latin typeface="Times New Roman" pitchFamily="18" charset="0"/>
                <a:cs typeface="Times New Roman" pitchFamily="18" charset="0"/>
              </a:rPr>
              <a:t>  : VĐCB: “ </a:t>
            </a:r>
            <a:r>
              <a:rPr lang="en-US" sz="2400" b="1" dirty="0" err="1" smtClean="0">
                <a:solidFill>
                  <a:srgbClr val="002060"/>
                </a:solidFill>
                <a:latin typeface="Times New Roman" pitchFamily="18" charset="0"/>
                <a:cs typeface="Times New Roman" pitchFamily="18" charset="0"/>
              </a:rPr>
              <a:t>Chạy</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thay</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đổi</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tốc</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độ</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theo</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hiệu</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lệnh</a:t>
            </a:r>
            <a:r>
              <a:rPr lang="en-US" sz="2400" b="1" dirty="0" smtClean="0">
                <a:solidFill>
                  <a:srgbClr val="002060"/>
                </a:solidFill>
                <a:latin typeface="Times New Roman" pitchFamily="18" charset="0"/>
                <a:cs typeface="Times New Roman" pitchFamily="18" charset="0"/>
              </a:rPr>
              <a:t>”</a:t>
            </a:r>
          </a:p>
          <a:p>
            <a:r>
              <a:rPr lang="en-US" sz="2400" b="1" dirty="0" smtClean="0">
                <a:solidFill>
                  <a:srgbClr val="002060"/>
                </a:solidFill>
                <a:latin typeface="Times New Roman" pitchFamily="18" charset="0"/>
                <a:cs typeface="Times New Roman" pitchFamily="18" charset="0"/>
              </a:rPr>
              <a:t>               TC: “ Phi </a:t>
            </a:r>
            <a:r>
              <a:rPr lang="en-US" sz="2400" b="1" dirty="0" err="1" smtClean="0">
                <a:solidFill>
                  <a:srgbClr val="002060"/>
                </a:solidFill>
                <a:latin typeface="Times New Roman" pitchFamily="18" charset="0"/>
                <a:cs typeface="Times New Roman" pitchFamily="18" charset="0"/>
              </a:rPr>
              <a:t>công</a:t>
            </a:r>
            <a:r>
              <a:rPr lang="en-US" sz="2400" b="1" dirty="0" smtClean="0">
                <a:solidFill>
                  <a:srgbClr val="002060"/>
                </a:solidFill>
                <a:latin typeface="Times New Roman" pitchFamily="18" charset="0"/>
                <a:cs typeface="Times New Roman" pitchFamily="18" charset="0"/>
              </a:rPr>
              <a:t> ”</a:t>
            </a:r>
          </a:p>
          <a:p>
            <a:r>
              <a:rPr lang="en-US" sz="2400" b="1" dirty="0" err="1" smtClean="0">
                <a:solidFill>
                  <a:srgbClr val="002060"/>
                </a:solidFill>
                <a:latin typeface="Times New Roman" pitchFamily="18" charset="0"/>
                <a:cs typeface="Times New Roman" pitchFamily="18" charset="0"/>
              </a:rPr>
              <a:t>Lứa</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tuổi</a:t>
            </a:r>
            <a:r>
              <a:rPr lang="en-US" sz="2400" b="1" dirty="0" smtClean="0">
                <a:solidFill>
                  <a:srgbClr val="002060"/>
                </a:solidFill>
                <a:latin typeface="Times New Roman" pitchFamily="18" charset="0"/>
                <a:cs typeface="Times New Roman" pitchFamily="18" charset="0"/>
              </a:rPr>
              <a:t>: </a:t>
            </a:r>
            <a:r>
              <a:rPr lang="en-US" sz="2400" b="1" dirty="0" smtClean="0">
                <a:solidFill>
                  <a:srgbClr val="002060"/>
                </a:solidFill>
                <a:latin typeface="Times New Roman" pitchFamily="18" charset="0"/>
                <a:cs typeface="Times New Roman" pitchFamily="18" charset="0"/>
              </a:rPr>
              <a:t>3-4</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tuổi</a:t>
            </a:r>
            <a:endParaRPr lang="en-US" sz="2400" b="1" dirty="0" smtClean="0">
              <a:solidFill>
                <a:srgbClr val="002060"/>
              </a:solidFill>
              <a:latin typeface="Times New Roman" pitchFamily="18" charset="0"/>
              <a:cs typeface="Times New Roman" pitchFamily="18" charset="0"/>
            </a:endParaRPr>
          </a:p>
          <a:p>
            <a:r>
              <a:rPr lang="en-US" sz="2400" b="1" dirty="0" err="1" smtClean="0">
                <a:solidFill>
                  <a:srgbClr val="002060"/>
                </a:solidFill>
                <a:latin typeface="Times New Roman" pitchFamily="18" charset="0"/>
                <a:cs typeface="Times New Roman" pitchFamily="18" charset="0"/>
              </a:rPr>
              <a:t>Thời</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gian</a:t>
            </a:r>
            <a:r>
              <a:rPr lang="en-US" sz="2400" b="1" dirty="0" smtClean="0">
                <a:solidFill>
                  <a:srgbClr val="002060"/>
                </a:solidFill>
                <a:latin typeface="Times New Roman" pitchFamily="18" charset="0"/>
                <a:cs typeface="Times New Roman" pitchFamily="18" charset="0"/>
              </a:rPr>
              <a:t> : 15 – 20 </a:t>
            </a:r>
            <a:r>
              <a:rPr lang="en-US" sz="2400" b="1" dirty="0" err="1" smtClean="0">
                <a:solidFill>
                  <a:srgbClr val="002060"/>
                </a:solidFill>
                <a:latin typeface="Times New Roman" pitchFamily="18" charset="0"/>
                <a:cs typeface="Times New Roman" pitchFamily="18" charset="0"/>
              </a:rPr>
              <a:t>phút</a:t>
            </a:r>
            <a:endParaRPr lang="en-US" sz="2400" b="1" dirty="0" smtClean="0">
              <a:solidFill>
                <a:srgbClr val="002060"/>
              </a:solidFill>
              <a:latin typeface="Times New Roman" pitchFamily="18" charset="0"/>
              <a:cs typeface="Times New Roman" pitchFamily="18" charset="0"/>
            </a:endParaRPr>
          </a:p>
          <a:p>
            <a:r>
              <a:rPr lang="en-US" sz="2400" b="1" dirty="0" err="1" smtClean="0">
                <a:solidFill>
                  <a:srgbClr val="002060"/>
                </a:solidFill>
                <a:latin typeface="Times New Roman" pitchFamily="18" charset="0"/>
                <a:cs typeface="Times New Roman" pitchFamily="18" charset="0"/>
              </a:rPr>
              <a:t>Giáo</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viên</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Nguyễn</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Thị</a:t>
            </a:r>
            <a:r>
              <a:rPr lang="en-US" sz="2400" b="1" dirty="0" smtClean="0">
                <a:solidFill>
                  <a:srgbClr val="002060"/>
                </a:solidFill>
                <a:latin typeface="Times New Roman" pitchFamily="18" charset="0"/>
                <a:cs typeface="Times New Roman" pitchFamily="18" charset="0"/>
              </a:rPr>
              <a:t> </a:t>
            </a:r>
            <a:r>
              <a:rPr lang="vi-VN" sz="2400" b="1" dirty="0" smtClean="0">
                <a:solidFill>
                  <a:srgbClr val="002060"/>
                </a:solidFill>
                <a:latin typeface="Times New Roman" pitchFamily="18" charset="0"/>
                <a:cs typeface="Times New Roman" pitchFamily="18" charset="0"/>
              </a:rPr>
              <a:t>Hườ</a:t>
            </a:r>
            <a:r>
              <a:rPr lang="en-US" sz="2400" b="1" dirty="0" err="1" smtClean="0">
                <a:solidFill>
                  <a:srgbClr val="002060"/>
                </a:solidFill>
                <a:latin typeface="Times New Roman" pitchFamily="18" charset="0"/>
                <a:cs typeface="Times New Roman" pitchFamily="18" charset="0"/>
              </a:rPr>
              <a:t>ng</a:t>
            </a:r>
            <a:endParaRPr lang="en-US" sz="2400" b="1" dirty="0">
              <a:solidFill>
                <a:srgbClr val="002060"/>
              </a:solidFill>
              <a:latin typeface="Times New Roman" pitchFamily="18" charset="0"/>
              <a:cs typeface="Times New Roman" pitchFamily="18" charset="0"/>
            </a:endParaRPr>
          </a:p>
        </p:txBody>
      </p:sp>
      <p:sp>
        <p:nvSpPr>
          <p:cNvPr id="10" name="Rectangle 9"/>
          <p:cNvSpPr/>
          <p:nvPr/>
        </p:nvSpPr>
        <p:spPr>
          <a:xfrm>
            <a:off x="3413670" y="4857749"/>
            <a:ext cx="3063330" cy="369332"/>
          </a:xfrm>
          <a:prstGeom prst="rect">
            <a:avLst/>
          </a:prstGeom>
        </p:spPr>
        <p:txBody>
          <a:bodyPr wrap="square">
            <a:spAutoFit/>
          </a:bodyPr>
          <a:lstStyle/>
          <a:p>
            <a:r>
              <a:rPr lang="en-US" b="1" dirty="0" err="1" smtClean="0">
                <a:latin typeface="Times New Roman" pitchFamily="18" charset="0"/>
                <a:cs typeface="Times New Roman" pitchFamily="18" charset="0"/>
              </a:rPr>
              <a:t>Năm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học</a:t>
            </a:r>
            <a:r>
              <a:rPr lang="en-US" b="1" dirty="0" smtClean="0">
                <a:latin typeface="Times New Roman" pitchFamily="18" charset="0"/>
                <a:cs typeface="Times New Roman" pitchFamily="18" charset="0"/>
              </a:rPr>
              <a:t> : </a:t>
            </a:r>
            <a:r>
              <a:rPr lang="en-US" b="1" dirty="0" smtClean="0">
                <a:latin typeface="Times New Roman" pitchFamily="18" charset="0"/>
                <a:cs typeface="Times New Roman" pitchFamily="18" charset="0"/>
              </a:rPr>
              <a:t>2023 </a:t>
            </a:r>
            <a:r>
              <a:rPr lang="en-US"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2024</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download.jpg"/>
          <p:cNvPicPr>
            <a:picLocks noGrp="1" noChangeAspect="1"/>
          </p:cNvPicPr>
          <p:nvPr>
            <p:ph idx="1"/>
          </p:nvPr>
        </p:nvPicPr>
        <p:blipFill>
          <a:blip r:embed="rId2"/>
          <a:stretch>
            <a:fillRect/>
          </a:stretch>
        </p:blipFill>
        <p:spPr>
          <a:xfrm>
            <a:off x="-228600" y="-171450"/>
            <a:ext cx="9144000" cy="5185131"/>
          </a:xfrm>
        </p:spPr>
      </p:pic>
      <p:sp>
        <p:nvSpPr>
          <p:cNvPr id="4" name="TextBox 3"/>
          <p:cNvSpPr txBox="1"/>
          <p:nvPr/>
        </p:nvSpPr>
        <p:spPr>
          <a:xfrm>
            <a:off x="1066800" y="-95250"/>
            <a:ext cx="3599319" cy="830997"/>
          </a:xfrm>
          <a:prstGeom prst="rect">
            <a:avLst/>
          </a:prstGeom>
          <a:noFill/>
        </p:spPr>
        <p:txBody>
          <a:bodyPr wrap="none" rtlCol="0">
            <a:spAutoFit/>
          </a:bodyPr>
          <a:lstStyle/>
          <a:p>
            <a:r>
              <a:rPr lang="en-US" sz="4800" b="1" dirty="0" smtClean="0">
                <a:solidFill>
                  <a:srgbClr val="FF0000"/>
                </a:solidFill>
                <a:latin typeface="Times New Roman" pitchFamily="18" charset="0"/>
                <a:cs typeface="Times New Roman" pitchFamily="18" charset="0"/>
              </a:rPr>
              <a:t>KẾT THÚC:</a:t>
            </a:r>
            <a:endParaRPr lang="en-US" sz="48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hinh-nen-powerpoint-6.jpg"/>
          <p:cNvPicPr>
            <a:picLocks noGrp="1" noChangeAspect="1"/>
          </p:cNvPicPr>
          <p:nvPr>
            <p:ph idx="1"/>
          </p:nvPr>
        </p:nvPicPr>
        <p:blipFill>
          <a:blip r:embed="rId2"/>
          <a:stretch>
            <a:fillRect/>
          </a:stretch>
        </p:blipFill>
        <p:spPr>
          <a:xfrm>
            <a:off x="0" y="0"/>
            <a:ext cx="9144000" cy="5190597"/>
          </a:xfrm>
        </p:spPr>
      </p:pic>
      <p:sp>
        <p:nvSpPr>
          <p:cNvPr id="7" name="Rectangle 6"/>
          <p:cNvSpPr/>
          <p:nvPr/>
        </p:nvSpPr>
        <p:spPr>
          <a:xfrm>
            <a:off x="304800" y="133350"/>
            <a:ext cx="8458200" cy="4278094"/>
          </a:xfrm>
          <a:prstGeom prst="rect">
            <a:avLst/>
          </a:prstGeom>
        </p:spPr>
        <p:txBody>
          <a:bodyPr wrap="square">
            <a:spAutoFit/>
          </a:bodyPr>
          <a:lstStyle/>
          <a:p>
            <a:r>
              <a:rPr lang="en-US" sz="2000" b="1" dirty="0" smtClean="0">
                <a:ln w="12700">
                  <a:solidFill>
                    <a:schemeClr val="tx2">
                      <a:satMod val="155000"/>
                    </a:schemeClr>
                  </a:solidFill>
                  <a:prstDash val="solid"/>
                </a:ln>
                <a:effectLst>
                  <a:outerShdw blurRad="41275" dist="20320" dir="1800000" algn="tl" rotWithShape="0">
                    <a:srgbClr val="000000">
                      <a:alpha val="40000"/>
                    </a:srgbClr>
                  </a:outerShdw>
                </a:effectLst>
                <a:latin typeface="Times New Roman" pitchFamily="18" charset="0"/>
                <a:cs typeface="Times New Roman" pitchFamily="18" charset="0"/>
              </a:rPr>
              <a:t> </a:t>
            </a:r>
            <a:r>
              <a:rPr lang="en-US" sz="20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I- MỤC ĐÍCH-YÊU CẦU:</a:t>
            </a:r>
          </a:p>
          <a:p>
            <a:r>
              <a:rPr lang="en-US"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1.Kiến </a:t>
            </a:r>
            <a:r>
              <a:rPr lang="en-US"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thức</a:t>
            </a:r>
            <a:endParaRPr lang="en-US"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endParaRPr>
          </a:p>
          <a:p>
            <a:r>
              <a:rPr lang="vi-VN" dirty="0" smtClean="0">
                <a:latin typeface="+mj-lt"/>
              </a:rPr>
              <a:t>-</a:t>
            </a:r>
            <a:r>
              <a:rPr lang="vi-VN" b="1" dirty="0" smtClean="0">
                <a:solidFill>
                  <a:srgbClr val="FF0000"/>
                </a:solidFill>
                <a:latin typeface="+mj-lt"/>
              </a:rPr>
              <a:t>Trẻ tập theo cô các động tác của bài tập phát triển chung</a:t>
            </a:r>
          </a:p>
          <a:p>
            <a:r>
              <a:rPr lang="vi-VN" b="1" dirty="0" smtClean="0">
                <a:solidFill>
                  <a:srgbClr val="FF0000"/>
                </a:solidFill>
                <a:latin typeface="+mj-lt"/>
              </a:rPr>
              <a:t>- Trẻ biết chạy thay đổi tốc độ theo hiệu lệnh dưới sự hướng dẫn của cô.</a:t>
            </a:r>
          </a:p>
          <a:p>
            <a:r>
              <a:rPr lang="vi-VN" b="1" dirty="0" smtClean="0">
                <a:solidFill>
                  <a:srgbClr val="FF0000"/>
                </a:solidFill>
                <a:latin typeface="+mj-lt"/>
              </a:rPr>
              <a:t>- Trẻ biết cách chạy thay đổi tốc độ theo hiệu lệnh</a:t>
            </a:r>
            <a:br>
              <a:rPr lang="vi-VN" b="1" dirty="0" smtClean="0">
                <a:solidFill>
                  <a:srgbClr val="FF0000"/>
                </a:solidFill>
                <a:latin typeface="+mj-lt"/>
              </a:rPr>
            </a:br>
            <a:r>
              <a:rPr lang="vi-VN" b="1" dirty="0" smtClean="0">
                <a:solidFill>
                  <a:srgbClr val="FF0000"/>
                </a:solidFill>
                <a:latin typeface="+mj-lt"/>
              </a:rPr>
              <a:t>- Kết hợp cùng cô, bạn chơi trò chơi vận động.</a:t>
            </a:r>
            <a:endParaRPr lang="en-US" b="1" dirty="0" smtClean="0">
              <a:solidFill>
                <a:srgbClr val="FF0000"/>
              </a:solidFill>
              <a:latin typeface="Times New Roman" pitchFamily="18" charset="0"/>
              <a:cs typeface="Times New Roman" pitchFamily="18" charset="0"/>
            </a:endParaRPr>
          </a:p>
          <a:p>
            <a:r>
              <a:rPr lang="en-US"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2. </a:t>
            </a:r>
            <a:r>
              <a:rPr lang="en-US"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Kỹ</a:t>
            </a:r>
            <a:r>
              <a:rPr lang="en-US"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en-US"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năng</a:t>
            </a:r>
            <a:endParaRPr lang="en-US"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endParaRPr>
          </a:p>
          <a:p>
            <a:r>
              <a:rPr lang="vi-VN" b="1" dirty="0" smtClean="0">
                <a:solidFill>
                  <a:srgbClr val="FF0000"/>
                </a:solidFill>
                <a:latin typeface="+mj-lt"/>
              </a:rPr>
              <a:t>-Trẻ biết phân biệt hiệu lệnh nhanh hoặc chậm, để chay đổi tốc độ theo hiệu lệnh.</a:t>
            </a:r>
          </a:p>
          <a:p>
            <a:r>
              <a:rPr lang="vi-VN" b="1" dirty="0" smtClean="0">
                <a:solidFill>
                  <a:srgbClr val="FF0000"/>
                </a:solidFill>
                <a:latin typeface="+mj-lt"/>
              </a:rPr>
              <a:t>- Phát triển thính giác.</a:t>
            </a:r>
          </a:p>
          <a:p>
            <a:r>
              <a:rPr lang="vi-VN" b="1" dirty="0" smtClean="0">
                <a:solidFill>
                  <a:srgbClr val="FF0000"/>
                </a:solidFill>
                <a:latin typeface="+mj-lt"/>
              </a:rPr>
              <a:t>- Trẻ có kĩ năng chơi trò chơi</a:t>
            </a:r>
            <a:endParaRPr lang="en-US"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endParaRPr>
          </a:p>
          <a:p>
            <a:r>
              <a:rPr lang="en-US"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3. </a:t>
            </a:r>
            <a:r>
              <a:rPr lang="en-US"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Thái</a:t>
            </a:r>
            <a:r>
              <a:rPr lang="en-US"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en-US"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độ</a:t>
            </a:r>
            <a:endParaRPr lang="en-US"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endParaRPr>
          </a:p>
          <a:p>
            <a:r>
              <a:rPr lang="vi-VN" b="1" dirty="0" smtClean="0"/>
              <a:t> </a:t>
            </a:r>
            <a:r>
              <a:rPr lang="en-US" b="1" dirty="0" smtClean="0">
                <a:solidFill>
                  <a:srgbClr val="FF0000"/>
                </a:solidFill>
                <a:latin typeface="Times New Roman" pitchFamily="18" charset="0"/>
                <a:cs typeface="Times New Roman" pitchFamily="18" charset="0"/>
              </a:rPr>
              <a:t>- </a:t>
            </a:r>
            <a:r>
              <a:rPr lang="vi-VN" b="1" dirty="0" smtClean="0">
                <a:solidFill>
                  <a:srgbClr val="FF0000"/>
                </a:solidFill>
                <a:latin typeface="Times New Roman" pitchFamily="18" charset="0"/>
                <a:cs typeface="Times New Roman" pitchFamily="18" charset="0"/>
              </a:rPr>
              <a:t>Trẻ hứng thú tham gia vào giờ học.</a:t>
            </a:r>
          </a:p>
          <a:p>
            <a:r>
              <a:rPr lang="vi-VN" b="1" dirty="0" smtClean="0">
                <a:solidFill>
                  <a:srgbClr val="FF0000"/>
                </a:solidFill>
                <a:latin typeface="Times New Roman" pitchFamily="18" charset="0"/>
                <a:cs typeface="Times New Roman" pitchFamily="18" charset="0"/>
              </a:rPr>
              <a:t>-Trẻ biết thường xuyên luyện tập thể dục để giúp cơ thể khỏe mạnh.</a:t>
            </a:r>
          </a:p>
          <a:p>
            <a:r>
              <a:rPr lang="vi-VN" dirty="0" smtClean="0">
                <a:solidFill>
                  <a:srgbClr val="FF0000"/>
                </a:solidFill>
                <a:latin typeface="Times New Roman" pitchFamily="18" charset="0"/>
                <a:cs typeface="Times New Roman" pitchFamily="18" charset="0"/>
              </a:rPr>
              <a:t> </a:t>
            </a:r>
          </a:p>
          <a:p>
            <a:endParaRPr lang="en-US"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hinh-nen-powerpoint-6.jpg"/>
          <p:cNvPicPr>
            <a:picLocks noGrp="1" noChangeAspect="1"/>
          </p:cNvPicPr>
          <p:nvPr>
            <p:ph idx="1"/>
          </p:nvPr>
        </p:nvPicPr>
        <p:blipFill>
          <a:blip r:embed="rId2"/>
          <a:stretch>
            <a:fillRect/>
          </a:stretch>
        </p:blipFill>
        <p:spPr>
          <a:xfrm>
            <a:off x="0" y="0"/>
            <a:ext cx="9144000" cy="5190597"/>
          </a:xfrm>
        </p:spPr>
      </p:pic>
      <p:sp>
        <p:nvSpPr>
          <p:cNvPr id="7" name="Rectangle 6"/>
          <p:cNvSpPr/>
          <p:nvPr/>
        </p:nvSpPr>
        <p:spPr>
          <a:xfrm>
            <a:off x="1219200" y="819150"/>
            <a:ext cx="7010400" cy="2923877"/>
          </a:xfrm>
          <a:prstGeom prst="rect">
            <a:avLst/>
          </a:prstGeom>
        </p:spPr>
        <p:txBody>
          <a:bodyPr wrap="square">
            <a:spAutoFit/>
          </a:bodyPr>
          <a:lstStyle/>
          <a:p>
            <a:r>
              <a:rPr lang="en-US" sz="28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II. CHUẨN BỊ</a:t>
            </a:r>
          </a:p>
          <a:p>
            <a:pPr marL="914400" indent="-914400"/>
            <a:r>
              <a:rPr lang="en-US"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1.Đồ </a:t>
            </a:r>
            <a:r>
              <a:rPr lang="en-US"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dùng</a:t>
            </a:r>
            <a:r>
              <a:rPr lang="en-US"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en-US"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của</a:t>
            </a:r>
            <a:r>
              <a:rPr lang="en-US"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en-US"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cô</a:t>
            </a:r>
            <a:r>
              <a:rPr lang="en-US"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p>
          <a:p>
            <a:r>
              <a:rPr lang="en-US" b="1" dirty="0" smtClean="0">
                <a:solidFill>
                  <a:srgbClr val="FF0000"/>
                </a:solidFill>
                <a:latin typeface="Times New Roman" pitchFamily="18" charset="0"/>
                <a:cs typeface="Times New Roman" pitchFamily="18" charset="0"/>
              </a:rPr>
              <a:t> - </a:t>
            </a:r>
            <a:r>
              <a:rPr lang="en-US" b="1" dirty="0" err="1" smtClean="0">
                <a:solidFill>
                  <a:srgbClr val="FF0000"/>
                </a:solidFill>
                <a:latin typeface="Times New Roman" pitchFamily="18" charset="0"/>
                <a:cs typeface="Times New Roman" pitchFamily="18" charset="0"/>
              </a:rPr>
              <a:t>Xắc</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xô</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phấn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sân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tập</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rộng</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thoáng</a:t>
            </a:r>
            <a:endParaRPr lang="en-US" b="1" dirty="0" smtClean="0">
              <a:solidFill>
                <a:srgbClr val="FF0000"/>
              </a:solidFill>
              <a:latin typeface="Times New Roman" pitchFamily="18" charset="0"/>
              <a:cs typeface="Times New Roman" pitchFamily="18" charset="0"/>
            </a:endParaRPr>
          </a:p>
          <a:p>
            <a:r>
              <a:rPr lang="en-US" b="1" dirty="0" smtClean="0">
                <a:solidFill>
                  <a:srgbClr val="FF0000"/>
                </a:solidFill>
                <a:latin typeface="Times New Roman" pitchFamily="18" charset="0"/>
                <a:cs typeface="Times New Roman" pitchFamily="18" charset="0"/>
              </a:rPr>
              <a:t> - </a:t>
            </a:r>
            <a:r>
              <a:rPr lang="en-US" b="1" dirty="0" err="1" smtClean="0">
                <a:solidFill>
                  <a:srgbClr val="FF0000"/>
                </a:solidFill>
                <a:latin typeface="Times New Roman" pitchFamily="18" charset="0"/>
                <a:cs typeface="Times New Roman" pitchFamily="18" charset="0"/>
              </a:rPr>
              <a:t>Nhạc</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các</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bài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hát</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sử</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dụng</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trong</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giờ</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học</a:t>
            </a:r>
            <a:r>
              <a:rPr lang="en-US" b="1" dirty="0" smtClean="0">
                <a:solidFill>
                  <a:srgbClr val="FF0000"/>
                </a:solidFill>
                <a:latin typeface="Times New Roman" pitchFamily="18" charset="0"/>
                <a:cs typeface="Times New Roman" pitchFamily="18" charset="0"/>
              </a:rPr>
              <a:t>.</a:t>
            </a:r>
            <a:endParaRPr lang="en-US"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endParaRPr>
          </a:p>
          <a:p>
            <a:pPr marL="914400" indent="-914400"/>
            <a:r>
              <a:rPr lang="en-US"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2.Đồ </a:t>
            </a:r>
            <a:r>
              <a:rPr lang="en-US"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dùng</a:t>
            </a:r>
            <a:r>
              <a:rPr lang="en-US"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en-US"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của</a:t>
            </a:r>
            <a:r>
              <a:rPr lang="en-US"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en-US"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trẻ</a:t>
            </a:r>
            <a:endParaRPr lang="en-US"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endParaRPr>
          </a:p>
          <a:p>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Trang</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phục</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gon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gàng</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tâm</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lý</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thoải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mái</a:t>
            </a:r>
            <a:r>
              <a:rPr lang="en-US" b="1" dirty="0" smtClean="0">
                <a:solidFill>
                  <a:srgbClr val="FF0000"/>
                </a:solidFill>
                <a:latin typeface="Times New Roman" pitchFamily="18" charset="0"/>
                <a:cs typeface="Times New Roman" pitchFamily="18" charset="0"/>
              </a:rPr>
              <a:t>.</a:t>
            </a:r>
          </a:p>
          <a:p>
            <a:r>
              <a:rPr lang="en-US" sz="2400" dirty="0" smtClean="0"/>
              <a:t> </a:t>
            </a:r>
          </a:p>
          <a:p>
            <a:pPr marL="914400" indent="-914400"/>
            <a:endParaRPr lang="en-US"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Flowers-green-leaves-spring-background.jpg"/>
          <p:cNvPicPr>
            <a:picLocks noGrp="1" noChangeAspect="1"/>
          </p:cNvPicPr>
          <p:nvPr>
            <p:ph idx="1"/>
          </p:nvPr>
        </p:nvPicPr>
        <p:blipFill>
          <a:blip r:embed="rId2"/>
          <a:stretch>
            <a:fillRect/>
          </a:stretch>
        </p:blipFill>
        <p:spPr>
          <a:xfrm>
            <a:off x="-685800" y="0"/>
            <a:ext cx="10620510" cy="5143500"/>
          </a:xfrm>
        </p:spPr>
      </p:pic>
      <p:sp>
        <p:nvSpPr>
          <p:cNvPr id="6" name="TextBox 5"/>
          <p:cNvSpPr txBox="1"/>
          <p:nvPr/>
        </p:nvSpPr>
        <p:spPr>
          <a:xfrm>
            <a:off x="-533400" y="209550"/>
            <a:ext cx="8763000" cy="646331"/>
          </a:xfrm>
          <a:prstGeom prst="rect">
            <a:avLst/>
          </a:prstGeom>
          <a:noFill/>
        </p:spPr>
        <p:txBody>
          <a:bodyPr wrap="square" rtlCol="0">
            <a:spAutoFit/>
          </a:bodyPr>
          <a:lstStyle/>
          <a:p>
            <a:pPr marL="857250" indent="-857250"/>
            <a:r>
              <a:rPr lang="en-US" sz="3600" b="1" dirty="0" err="1" smtClean="0">
                <a:solidFill>
                  <a:srgbClr val="C00000"/>
                </a:solidFill>
                <a:latin typeface="Times New Roman" pitchFamily="18" charset="0"/>
                <a:cs typeface="Times New Roman" pitchFamily="18" charset="0"/>
              </a:rPr>
              <a:t>I.Ổn</a:t>
            </a:r>
            <a:r>
              <a:rPr lang="en-US" sz="3600" b="1" dirty="0" smtClean="0">
                <a:solidFill>
                  <a:srgbClr val="C00000"/>
                </a:solidFill>
                <a:latin typeface="Times New Roman" pitchFamily="18" charset="0"/>
                <a:cs typeface="Times New Roman" pitchFamily="18" charset="0"/>
              </a:rPr>
              <a:t> </a:t>
            </a:r>
            <a:r>
              <a:rPr lang="en-US" sz="3600" b="1" dirty="0" err="1" smtClean="0">
                <a:solidFill>
                  <a:srgbClr val="C00000"/>
                </a:solidFill>
                <a:latin typeface="Times New Roman" pitchFamily="18" charset="0"/>
                <a:cs typeface="Times New Roman" pitchFamily="18" charset="0"/>
              </a:rPr>
              <a:t>định</a:t>
            </a:r>
            <a:r>
              <a:rPr lang="en-US" sz="3600" b="1" dirty="0" smtClean="0">
                <a:solidFill>
                  <a:srgbClr val="C00000"/>
                </a:solidFill>
                <a:latin typeface="Times New Roman" pitchFamily="18" charset="0"/>
                <a:cs typeface="Times New Roman" pitchFamily="18" charset="0"/>
              </a:rPr>
              <a:t> </a:t>
            </a:r>
            <a:r>
              <a:rPr lang="en-US" sz="3600" b="1" dirty="0" err="1" smtClean="0">
                <a:solidFill>
                  <a:srgbClr val="C00000"/>
                </a:solidFill>
                <a:latin typeface="Times New Roman" pitchFamily="18" charset="0"/>
                <a:cs typeface="Times New Roman" pitchFamily="18" charset="0"/>
              </a:rPr>
              <a:t>tổ</a:t>
            </a:r>
            <a:r>
              <a:rPr lang="en-US" sz="3600" b="1" dirty="0" smtClean="0">
                <a:solidFill>
                  <a:srgbClr val="C00000"/>
                </a:solidFill>
                <a:latin typeface="Times New Roman" pitchFamily="18" charset="0"/>
                <a:cs typeface="Times New Roman" pitchFamily="18" charset="0"/>
              </a:rPr>
              <a:t> </a:t>
            </a:r>
            <a:r>
              <a:rPr lang="en-US" sz="3600" b="1" dirty="0" err="1" smtClean="0">
                <a:solidFill>
                  <a:srgbClr val="C00000"/>
                </a:solidFill>
                <a:latin typeface="Times New Roman" pitchFamily="18" charset="0"/>
                <a:cs typeface="Times New Roman" pitchFamily="18" charset="0"/>
              </a:rPr>
              <a:t>chức</a:t>
            </a:r>
            <a:r>
              <a:rPr lang="en-US" sz="3600" b="1" dirty="0" smtClean="0">
                <a:solidFill>
                  <a:srgbClr val="C0000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Trò</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chuyện</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về</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cơ</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thể</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bé</a:t>
            </a:r>
            <a:endParaRPr lang="en-US" sz="28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hinh-nen-powerpoint-6.jpg"/>
          <p:cNvPicPr>
            <a:picLocks noGrp="1" noChangeAspect="1"/>
          </p:cNvPicPr>
          <p:nvPr>
            <p:ph idx="1"/>
          </p:nvPr>
        </p:nvPicPr>
        <p:blipFill>
          <a:blip r:embed="rId4"/>
          <a:stretch>
            <a:fillRect/>
          </a:stretch>
        </p:blipFill>
        <p:spPr>
          <a:xfrm>
            <a:off x="0" y="0"/>
            <a:ext cx="9144000" cy="5190597"/>
          </a:xfrm>
        </p:spPr>
      </p:pic>
      <p:sp>
        <p:nvSpPr>
          <p:cNvPr id="5" name="Rectangle 4"/>
          <p:cNvSpPr/>
          <p:nvPr/>
        </p:nvSpPr>
        <p:spPr>
          <a:xfrm>
            <a:off x="1940354" y="1737405"/>
            <a:ext cx="6070894" cy="1569660"/>
          </a:xfrm>
          <a:prstGeom prst="rect">
            <a:avLst/>
          </a:prstGeom>
          <a:noFill/>
        </p:spPr>
        <p:txBody>
          <a:bodyPr wrap="none" lIns="91440" tIns="45720" rIns="91440" bIns="45720">
            <a:spAutoFit/>
          </a:bodyPr>
          <a:lstStyle/>
          <a:p>
            <a:pPr algn="ctr"/>
            <a:r>
              <a:rPr lang="en-US" sz="9600" b="1" cap="none"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Khởi</a:t>
            </a:r>
            <a:r>
              <a:rPr lang="en-US" sz="9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 </a:t>
            </a:r>
            <a:r>
              <a:rPr lang="en-US" sz="9600" b="1" cap="none"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độn</a:t>
            </a:r>
            <a:r>
              <a:rPr lang="en-US" sz="9600" b="1" cap="none"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endParaRPr lang="en-US" sz="9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TextBox 8"/>
          <p:cNvSpPr txBox="1"/>
          <p:nvPr/>
        </p:nvSpPr>
        <p:spPr>
          <a:xfrm>
            <a:off x="0" y="209550"/>
            <a:ext cx="7010400" cy="584775"/>
          </a:xfrm>
          <a:prstGeom prst="rect">
            <a:avLst/>
          </a:prstGeom>
          <a:noFill/>
        </p:spPr>
        <p:txBody>
          <a:bodyPr wrap="square" rtlCol="0">
            <a:spAutoFit/>
          </a:bodyPr>
          <a:lstStyle/>
          <a:p>
            <a:r>
              <a:rPr lang="en-US" sz="3200" b="1" dirty="0" err="1" smtClean="0">
                <a:solidFill>
                  <a:srgbClr val="C00000"/>
                </a:solidFill>
                <a:latin typeface="Times New Roman" pitchFamily="18" charset="0"/>
                <a:cs typeface="Times New Roman" pitchFamily="18" charset="0"/>
              </a:rPr>
              <a:t>II.Phương</a:t>
            </a:r>
            <a:r>
              <a:rPr lang="en-US" sz="3200" b="1" dirty="0" smtClean="0">
                <a:solidFill>
                  <a:srgbClr val="C00000"/>
                </a:solidFill>
                <a:latin typeface="Times New Roman" pitchFamily="18" charset="0"/>
                <a:cs typeface="Times New Roman" pitchFamily="18" charset="0"/>
              </a:rPr>
              <a:t> </a:t>
            </a:r>
            <a:r>
              <a:rPr lang="en-US" sz="3200" b="1" dirty="0" err="1" smtClean="0">
                <a:solidFill>
                  <a:srgbClr val="C00000"/>
                </a:solidFill>
                <a:latin typeface="Times New Roman" pitchFamily="18" charset="0"/>
                <a:cs typeface="Times New Roman" pitchFamily="18" charset="0"/>
              </a:rPr>
              <a:t>pháp</a:t>
            </a:r>
            <a:r>
              <a:rPr lang="en-US" sz="3200" b="1" dirty="0" smtClean="0">
                <a:solidFill>
                  <a:srgbClr val="C00000"/>
                </a:solidFill>
                <a:latin typeface="Times New Roman" pitchFamily="18" charset="0"/>
                <a:cs typeface="Times New Roman" pitchFamily="18" charset="0"/>
              </a:rPr>
              <a:t>, </a:t>
            </a:r>
            <a:r>
              <a:rPr lang="en-US" sz="3200" b="1" dirty="0" err="1" smtClean="0">
                <a:solidFill>
                  <a:srgbClr val="C00000"/>
                </a:solidFill>
                <a:latin typeface="Times New Roman" pitchFamily="18" charset="0"/>
                <a:cs typeface="Times New Roman" pitchFamily="18" charset="0"/>
              </a:rPr>
              <a:t>hình</a:t>
            </a:r>
            <a:r>
              <a:rPr lang="en-US" sz="3200" b="1" dirty="0" smtClean="0">
                <a:solidFill>
                  <a:srgbClr val="C00000"/>
                </a:solidFill>
                <a:latin typeface="Times New Roman" pitchFamily="18" charset="0"/>
                <a:cs typeface="Times New Roman" pitchFamily="18" charset="0"/>
              </a:rPr>
              <a:t> </a:t>
            </a:r>
            <a:r>
              <a:rPr lang="en-US" sz="3200" b="1" dirty="0" err="1" smtClean="0">
                <a:solidFill>
                  <a:srgbClr val="C00000"/>
                </a:solidFill>
                <a:latin typeface="Times New Roman" pitchFamily="18" charset="0"/>
                <a:cs typeface="Times New Roman" pitchFamily="18" charset="0"/>
              </a:rPr>
              <a:t>thức</a:t>
            </a:r>
            <a:r>
              <a:rPr lang="en-US" sz="3200" b="1" dirty="0" smtClean="0">
                <a:solidFill>
                  <a:srgbClr val="C00000"/>
                </a:solidFill>
                <a:latin typeface="Times New Roman" pitchFamily="18" charset="0"/>
                <a:cs typeface="Times New Roman" pitchFamily="18" charset="0"/>
              </a:rPr>
              <a:t> </a:t>
            </a:r>
            <a:r>
              <a:rPr lang="en-US" sz="3200" b="1" dirty="0" err="1" smtClean="0">
                <a:solidFill>
                  <a:srgbClr val="C00000"/>
                </a:solidFill>
                <a:latin typeface="Times New Roman" pitchFamily="18" charset="0"/>
                <a:cs typeface="Times New Roman" pitchFamily="18" charset="0"/>
              </a:rPr>
              <a:t>tổ</a:t>
            </a:r>
            <a:r>
              <a:rPr lang="en-US" sz="3200" b="1" dirty="0" smtClean="0">
                <a:solidFill>
                  <a:srgbClr val="C00000"/>
                </a:solidFill>
                <a:latin typeface="Times New Roman" pitchFamily="18" charset="0"/>
                <a:cs typeface="Times New Roman" pitchFamily="18" charset="0"/>
              </a:rPr>
              <a:t> </a:t>
            </a:r>
            <a:r>
              <a:rPr lang="en-US" sz="3200" b="1" dirty="0" err="1" smtClean="0">
                <a:solidFill>
                  <a:srgbClr val="C00000"/>
                </a:solidFill>
                <a:latin typeface="Times New Roman" pitchFamily="18" charset="0"/>
                <a:cs typeface="Times New Roman" pitchFamily="18" charset="0"/>
              </a:rPr>
              <a:t>chức</a:t>
            </a:r>
            <a:endParaRPr lang="en-US" sz="3200" b="1" dirty="0">
              <a:solidFill>
                <a:srgbClr val="C00000"/>
              </a:solidFill>
              <a:latin typeface="Times New Roman" pitchFamily="18" charset="0"/>
              <a:cs typeface="Times New Roman" pitchFamily="18" charset="0"/>
            </a:endParaRPr>
          </a:p>
        </p:txBody>
      </p:sp>
      <p:pic>
        <p:nvPicPr>
          <p:cNvPr id="10" name="TD Gia Thuong 2016.wma">
            <a:hlinkClick r:id="" action="ppaction://media"/>
          </p:cNvPr>
          <p:cNvPicPr>
            <a:picLocks noRot="1" noChangeAspect="1"/>
          </p:cNvPicPr>
          <p:nvPr>
            <a:audioFile r:link="rId1"/>
          </p:nvPr>
        </p:nvPicPr>
        <p:blipFill>
          <a:blip r:embed="rId5"/>
          <a:stretch>
            <a:fillRect/>
          </a:stretch>
        </p:blipFill>
        <p:spPr>
          <a:xfrm>
            <a:off x="3886200" y="3333750"/>
            <a:ext cx="990600" cy="990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479862"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0"/>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34613679560_789ee62d44_o.jpg"/>
          <p:cNvPicPr>
            <a:picLocks noGrp="1" noChangeAspect="1"/>
          </p:cNvPicPr>
          <p:nvPr>
            <p:ph idx="1"/>
          </p:nvPr>
        </p:nvPicPr>
        <p:blipFill>
          <a:blip r:embed="rId3"/>
          <a:stretch>
            <a:fillRect/>
          </a:stretch>
        </p:blipFill>
        <p:spPr>
          <a:xfrm>
            <a:off x="-1" y="0"/>
            <a:ext cx="9214203" cy="5143500"/>
          </a:xfrm>
        </p:spPr>
      </p:pic>
      <p:sp>
        <p:nvSpPr>
          <p:cNvPr id="4" name="Rectangle 3"/>
          <p:cNvSpPr/>
          <p:nvPr/>
        </p:nvSpPr>
        <p:spPr>
          <a:xfrm>
            <a:off x="0" y="0"/>
            <a:ext cx="6284093" cy="1569660"/>
          </a:xfrm>
          <a:prstGeom prst="rect">
            <a:avLst/>
          </a:prstGeom>
          <a:noFill/>
        </p:spPr>
        <p:txBody>
          <a:bodyPr wrap="none" lIns="91440" tIns="45720" rIns="91440" bIns="45720">
            <a:spAutoFit/>
          </a:bodyPr>
          <a:lstStyle/>
          <a:p>
            <a:pPr algn="ctr"/>
            <a:r>
              <a:rPr lang="en-US" sz="9600" b="1" dirty="0" err="1"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Trọng</a:t>
            </a:r>
            <a:r>
              <a:rPr lang="en-US" sz="9600" b="1" dirty="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 </a:t>
            </a:r>
            <a:r>
              <a:rPr lang="en-US" sz="9600" b="1" dirty="0" err="1"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động</a:t>
            </a:r>
            <a:endParaRPr lang="en-US" sz="9600" b="1" cap="none" spc="0" dirty="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11" name="V.A – Tìm Bạn Thân Beat.mp3">
            <a:hlinkClick r:id="" action="ppaction://media"/>
          </p:cNvPr>
          <p:cNvPicPr>
            <a:picLocks noRot="1" noChangeAspect="1"/>
          </p:cNvPicPr>
          <p:nvPr>
            <a:audioFile r:link="rId1"/>
          </p:nvPr>
        </p:nvPicPr>
        <p:blipFill>
          <a:blip r:embed="rId4"/>
          <a:stretch>
            <a:fillRect/>
          </a:stretch>
        </p:blipFill>
        <p:spPr>
          <a:xfrm>
            <a:off x="3429000" y="2419350"/>
            <a:ext cx="1295400" cy="1295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59397"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1"/>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green-leaves-background-15606538.jpg"/>
          <p:cNvPicPr>
            <a:picLocks noGrp="1" noChangeAspect="1"/>
          </p:cNvPicPr>
          <p:nvPr>
            <p:ph idx="1"/>
          </p:nvPr>
        </p:nvPicPr>
        <p:blipFill>
          <a:blip r:embed="rId2"/>
          <a:stretch>
            <a:fillRect/>
          </a:stretch>
        </p:blipFill>
        <p:spPr>
          <a:xfrm>
            <a:off x="-457200" y="0"/>
            <a:ext cx="10293433" cy="5486400"/>
          </a:xfrm>
        </p:spPr>
      </p:pic>
      <p:sp>
        <p:nvSpPr>
          <p:cNvPr id="5" name="Rectangle 4"/>
          <p:cNvSpPr/>
          <p:nvPr/>
        </p:nvSpPr>
        <p:spPr>
          <a:xfrm>
            <a:off x="-286787" y="1123950"/>
            <a:ext cx="9302548" cy="646331"/>
          </a:xfrm>
          <a:prstGeom prst="rect">
            <a:avLst/>
          </a:prstGeom>
          <a:noFill/>
        </p:spPr>
        <p:txBody>
          <a:bodyPr wrap="none" lIns="91440" tIns="45720" rIns="91440" bIns="45720">
            <a:spAutoFit/>
          </a:bodyPr>
          <a:lstStyle/>
          <a:p>
            <a:pPr algn="ctr"/>
            <a:r>
              <a:rPr lang="en-US" sz="3600" b="1" dirty="0" smtClean="0">
                <a:ln w="19050">
                  <a:solidFill>
                    <a:schemeClr val="tx2">
                      <a:tint val="1000"/>
                    </a:schemeClr>
                  </a:solidFill>
                  <a:prstDash val="solid"/>
                </a:ln>
                <a:solidFill>
                  <a:srgbClr val="C00000"/>
                </a:solidFill>
                <a:effectLst>
                  <a:outerShdw blurRad="50000" dist="50800" dir="7500000" algn="tl">
                    <a:srgbClr val="000000">
                      <a:shade val="5000"/>
                      <a:alpha val="35000"/>
                    </a:srgbClr>
                  </a:outerShdw>
                </a:effectLst>
                <a:latin typeface="Times New Roman" pitchFamily="18" charset="0"/>
                <a:cs typeface="Times New Roman" pitchFamily="18" charset="0"/>
              </a:rPr>
              <a:t>VĐCB: </a:t>
            </a:r>
            <a:r>
              <a:rPr lang="en-US" sz="3600" b="1" dirty="0"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 </a:t>
            </a:r>
            <a:r>
              <a:rPr lang="en-US" sz="3600" b="1" dirty="0" err="1"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Chạy</a:t>
            </a:r>
            <a:r>
              <a:rPr lang="en-US" sz="3600" b="1" dirty="0"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 </a:t>
            </a:r>
            <a:r>
              <a:rPr lang="en-US" sz="3600" b="1" dirty="0" err="1"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thay</a:t>
            </a:r>
            <a:r>
              <a:rPr lang="en-US" sz="3600" b="1" dirty="0"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 </a:t>
            </a:r>
            <a:r>
              <a:rPr lang="en-US" sz="3600" b="1" dirty="0" err="1"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đổi</a:t>
            </a:r>
            <a:r>
              <a:rPr lang="en-US" sz="3600" b="1" dirty="0"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 </a:t>
            </a:r>
            <a:r>
              <a:rPr lang="en-US" sz="3600" b="1" dirty="0" err="1"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tốc</a:t>
            </a:r>
            <a:r>
              <a:rPr lang="en-US" sz="3600" b="1" dirty="0"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 </a:t>
            </a:r>
            <a:r>
              <a:rPr lang="en-US" sz="3600" b="1" dirty="0" err="1"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độ</a:t>
            </a:r>
            <a:r>
              <a:rPr lang="en-US" sz="3600" b="1" dirty="0"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 </a:t>
            </a:r>
            <a:r>
              <a:rPr lang="en-US" sz="3600" b="1" dirty="0" err="1"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theo</a:t>
            </a:r>
            <a:r>
              <a:rPr lang="en-US" sz="3600" b="1" dirty="0"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 </a:t>
            </a:r>
            <a:r>
              <a:rPr lang="en-US" sz="3600" b="1" dirty="0" err="1"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hiệu</a:t>
            </a:r>
            <a:r>
              <a:rPr lang="en-US" sz="3600" b="1" dirty="0"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 </a:t>
            </a:r>
            <a:r>
              <a:rPr lang="en-US" sz="3600" b="1" dirty="0" err="1"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lệnh</a:t>
            </a:r>
            <a:r>
              <a:rPr lang="en-US" sz="3600" b="1" dirty="0"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rPr>
              <a:t>”</a:t>
            </a:r>
            <a:endParaRPr lang="en-US" sz="3600" b="1" cap="none" spc="0" dirty="0" smtClean="0">
              <a:ln w="19050">
                <a:solidFill>
                  <a:schemeClr val="tx2">
                    <a:tint val="1000"/>
                  </a:schemeClr>
                </a:solidFill>
                <a:prstDash val="solid"/>
              </a:ln>
              <a:solidFill>
                <a:srgbClr val="002060"/>
              </a:solidFill>
              <a:effectLst>
                <a:outerShdw blurRad="50000" dist="50800" dir="7500000" algn="tl">
                  <a:srgbClr val="000000">
                    <a:shade val="5000"/>
                    <a:alpha val="35000"/>
                  </a:srgbClr>
                </a:outerShdw>
              </a:effectLst>
              <a:latin typeface="Times New Roman" pitchFamily="18" charset="0"/>
              <a:cs typeface="Times New Roman" pitchFamily="18" charset="0"/>
            </a:endParaRPr>
          </a:p>
        </p:txBody>
      </p:sp>
      <p:sp>
        <p:nvSpPr>
          <p:cNvPr id="8" name="TextBox 7"/>
          <p:cNvSpPr txBox="1"/>
          <p:nvPr/>
        </p:nvSpPr>
        <p:spPr>
          <a:xfrm>
            <a:off x="-228600" y="1885950"/>
            <a:ext cx="9753600" cy="3108543"/>
          </a:xfrm>
          <a:prstGeom prst="rect">
            <a:avLst/>
          </a:prstGeom>
          <a:noFill/>
        </p:spPr>
        <p:txBody>
          <a:bodyPr wrap="square" rtlCol="0">
            <a:spAutoFit/>
          </a:bodyPr>
          <a:lstStyle/>
          <a:p>
            <a:r>
              <a:rPr lang="vi-VN" sz="2800" dirty="0" smtClean="0">
                <a:solidFill>
                  <a:srgbClr val="002060"/>
                </a:solidFill>
                <a:latin typeface="+mj-lt"/>
              </a:rPr>
              <a:t>Cô làm mẫu</a:t>
            </a:r>
          </a:p>
          <a:p>
            <a:r>
              <a:rPr lang="vi-VN" sz="2800" dirty="0" smtClean="0">
                <a:solidFill>
                  <a:srgbClr val="002060"/>
                </a:solidFill>
                <a:latin typeface="+mj-lt"/>
              </a:rPr>
              <a:t>- Cô tập mẫu lần 1 ( không giải thích)</a:t>
            </a:r>
          </a:p>
          <a:p>
            <a:r>
              <a:rPr lang="vi-VN" sz="2800" dirty="0" smtClean="0">
                <a:solidFill>
                  <a:srgbClr val="002060"/>
                </a:solidFill>
                <a:latin typeface="+mj-lt"/>
              </a:rPr>
              <a:t>-  Lần 2 (giảng giải): Các con đứng trong hàng khi đến lượt tập thì đi đến vạch xuất phát, nghe hiệu lệnh “chạy” các con sẽ chạy, khi cô bảo “chạy chậm” các con sẽ chạy chậm, “chạy nhanh” các con chạy thật nhanh.</a:t>
            </a:r>
            <a:endParaRPr lang="vi-VN" sz="2800" dirty="0">
              <a:solidFill>
                <a:srgbClr val="002060"/>
              </a:solidFill>
              <a:latin typeface="+mj-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97581ee4f94e4ec.jpg"/>
          <p:cNvPicPr>
            <a:picLocks noGrp="1" noChangeAspect="1"/>
          </p:cNvPicPr>
          <p:nvPr>
            <p:ph idx="1"/>
          </p:nvPr>
        </p:nvPicPr>
        <p:blipFill>
          <a:blip r:embed="rId3"/>
          <a:stretch>
            <a:fillRect/>
          </a:stretch>
        </p:blipFill>
        <p:spPr>
          <a:xfrm>
            <a:off x="-367616" y="0"/>
            <a:ext cx="9511616" cy="5143500"/>
          </a:xfrm>
        </p:spPr>
      </p:pic>
      <p:sp>
        <p:nvSpPr>
          <p:cNvPr id="7" name="Rectangle 6"/>
          <p:cNvSpPr/>
          <p:nvPr/>
        </p:nvSpPr>
        <p:spPr>
          <a:xfrm>
            <a:off x="1219200" y="895350"/>
            <a:ext cx="4648200" cy="1107996"/>
          </a:xfrm>
          <a:prstGeom prst="rect">
            <a:avLst/>
          </a:prstGeom>
          <a:noFill/>
        </p:spPr>
        <p:txBody>
          <a:bodyPr wrap="square" lIns="91440" tIns="45720" rIns="91440" bIns="45720">
            <a:spAutoFit/>
          </a:bodyPr>
          <a:lstStyle/>
          <a:p>
            <a:pPr algn="ctr"/>
            <a:r>
              <a:rPr lang="en-US" sz="66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US" sz="3600" b="1" cap="none" spc="0" dirty="0" smtClean="0">
                <a:ln w="12700">
                  <a:solidFill>
                    <a:schemeClr val="tx2">
                      <a:satMod val="155000"/>
                    </a:schemeClr>
                  </a:solidFill>
                  <a:prstDash val="solid"/>
                </a:ln>
                <a:solidFill>
                  <a:srgbClr val="FF0000"/>
                </a:solidFill>
                <a:latin typeface="Times New Roman" pitchFamily="18" charset="0"/>
                <a:cs typeface="Times New Roman" pitchFamily="18" charset="0"/>
              </a:rPr>
              <a:t>TCVĐ: </a:t>
            </a:r>
            <a:r>
              <a:rPr lang="en-US" sz="2800" b="1" cap="none" spc="0" dirty="0" smtClean="0">
                <a:ln w="12700">
                  <a:solidFill>
                    <a:schemeClr val="tx2">
                      <a:satMod val="155000"/>
                    </a:schemeClr>
                  </a:solidFill>
                  <a:prstDash val="solid"/>
                </a:ln>
                <a:solidFill>
                  <a:srgbClr val="002060"/>
                </a:solidFill>
                <a:latin typeface="Times New Roman" pitchFamily="18" charset="0"/>
                <a:cs typeface="Times New Roman" pitchFamily="18" charset="0"/>
              </a:rPr>
              <a:t>“ Phi </a:t>
            </a:r>
            <a:r>
              <a:rPr lang="en-US" sz="2800" b="1" cap="none" spc="0" dirty="0" err="1" smtClean="0">
                <a:ln w="12700">
                  <a:solidFill>
                    <a:schemeClr val="tx2">
                      <a:satMod val="155000"/>
                    </a:schemeClr>
                  </a:solidFill>
                  <a:prstDash val="solid"/>
                </a:ln>
                <a:solidFill>
                  <a:srgbClr val="002060"/>
                </a:solidFill>
                <a:latin typeface="Times New Roman" pitchFamily="18" charset="0"/>
                <a:cs typeface="Times New Roman" pitchFamily="18" charset="0"/>
              </a:rPr>
              <a:t>công</a:t>
            </a:r>
            <a:r>
              <a:rPr lang="en-US" sz="2800" b="1" dirty="0" smtClean="0">
                <a:ln w="12700">
                  <a:solidFill>
                    <a:schemeClr val="tx2">
                      <a:satMod val="155000"/>
                    </a:schemeClr>
                  </a:solidFill>
                  <a:prstDash val="solid"/>
                </a:ln>
                <a:solidFill>
                  <a:srgbClr val="002060"/>
                </a:solidFill>
                <a:latin typeface="Times New Roman" pitchFamily="18" charset="0"/>
                <a:cs typeface="Times New Roman" pitchFamily="18" charset="0"/>
              </a:rPr>
              <a:t>”</a:t>
            </a:r>
            <a:endParaRPr lang="en-US" sz="2800" b="1" cap="none" spc="0" dirty="0">
              <a:ln w="12700">
                <a:solidFill>
                  <a:schemeClr val="tx2">
                    <a:satMod val="155000"/>
                  </a:schemeClr>
                </a:solidFill>
                <a:prstDash val="solid"/>
              </a:ln>
              <a:solidFill>
                <a:srgbClr val="002060"/>
              </a:solidFill>
              <a:latin typeface="Times New Roman" pitchFamily="18" charset="0"/>
              <a:cs typeface="Times New Roman" pitchFamily="18" charset="0"/>
            </a:endParaRPr>
          </a:p>
        </p:txBody>
      </p:sp>
      <p:pic>
        <p:nvPicPr>
          <p:cNvPr id="8" name="Trochoi.wma">
            <a:hlinkClick r:id="" action="ppaction://media"/>
          </p:cNvPr>
          <p:cNvPicPr>
            <a:picLocks noRot="1" noChangeAspect="1"/>
          </p:cNvPicPr>
          <p:nvPr>
            <a:audioFile r:link="rId1"/>
          </p:nvPr>
        </p:nvPicPr>
        <p:blipFill>
          <a:blip r:embed="rId4"/>
          <a:stretch>
            <a:fillRect/>
          </a:stretch>
        </p:blipFill>
        <p:spPr>
          <a:xfrm>
            <a:off x="3505200" y="2419350"/>
            <a:ext cx="1219200"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63174"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descr="f50e9c9e1069c79adab7abed73567f7d--free-frames-borders-and-frames.jpg"/>
          <p:cNvPicPr>
            <a:picLocks noGrp="1" noChangeAspect="1"/>
          </p:cNvPicPr>
          <p:nvPr>
            <p:ph idx="1"/>
          </p:nvPr>
        </p:nvPicPr>
        <p:blipFill>
          <a:blip r:embed="rId3"/>
          <a:stretch>
            <a:fillRect/>
          </a:stretch>
        </p:blipFill>
        <p:spPr>
          <a:xfrm>
            <a:off x="0" y="0"/>
            <a:ext cx="9144000" cy="5143500"/>
          </a:xfrm>
        </p:spPr>
      </p:pic>
      <p:sp>
        <p:nvSpPr>
          <p:cNvPr id="7" name="Rectangle 6"/>
          <p:cNvSpPr/>
          <p:nvPr/>
        </p:nvSpPr>
        <p:spPr>
          <a:xfrm>
            <a:off x="2362200" y="1352550"/>
            <a:ext cx="4527201" cy="156966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96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Hồi</a:t>
            </a:r>
            <a:r>
              <a:rPr lang="en-US" sz="9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r>
              <a:rPr lang="en-US" sz="96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tĩnh</a:t>
            </a:r>
            <a:endParaRPr lang="en-US" sz="9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pic>
        <p:nvPicPr>
          <p:cNvPr id="8" name="hoitinh.wma">
            <a:hlinkClick r:id="" action="ppaction://media"/>
          </p:cNvPr>
          <p:cNvPicPr>
            <a:picLocks noRot="1" noChangeAspect="1"/>
          </p:cNvPicPr>
          <p:nvPr>
            <a:audioFile r:link="rId1"/>
          </p:nvPr>
        </p:nvPicPr>
        <p:blipFill>
          <a:blip r:embed="rId4"/>
          <a:stretch>
            <a:fillRect/>
          </a:stretch>
        </p:blipFill>
        <p:spPr>
          <a:xfrm>
            <a:off x="3962400" y="2952750"/>
            <a:ext cx="1295400" cy="1295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6340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670</TotalTime>
  <Words>190</Words>
  <Application>Microsoft Office PowerPoint</Application>
  <PresentationFormat>On-screen Show (16:9)</PresentationFormat>
  <Paragraphs>43</Paragraphs>
  <Slides>10</Slides>
  <Notes>1</Notes>
  <HiddenSlides>0</HiddenSlides>
  <MMClips>4</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MAYTINH</dc:creator>
  <cp:lastModifiedBy>SKY</cp:lastModifiedBy>
  <cp:revision>62</cp:revision>
  <dcterms:created xsi:type="dcterms:W3CDTF">2017-11-14T05:24:21Z</dcterms:created>
  <dcterms:modified xsi:type="dcterms:W3CDTF">2024-05-17T01:32:13Z</dcterms:modified>
</cp:coreProperties>
</file>