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7E070-EE8B-44F6-AE65-D80D5FB59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4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6E70B-0FB9-4C27-ABA1-A561B167A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6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FC919-A804-4E3F-83DF-F4E21244A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90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739D4-72CD-47D4-AA5A-ED96270D3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02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7386C-2B74-4639-95CC-DA9AAEFB3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9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BC69C-9D12-4FED-A894-2DFF0BBB0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7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2C61B-0BCB-438E-8E71-F29514E31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3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EBA56-3B0C-4EFB-ADD0-763F4C492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1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87CD1-2868-4D44-86DB-12AE4997A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76A63-173E-4193-AC30-300C7190C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74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CD2EF-40D6-4C2E-BE09-2BCDE3BAE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2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894EA-0517-4E12-8BA0-472738AFA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0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DEAEA-C169-44B0-B632-A5898B429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D76281D-C637-452C-B796-6129848C1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2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20.gif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ình nền powerpoint mở đầu | Background powerpoint, Powerpoint background  templates, Powerpoint backgroun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2930554" y="381000"/>
            <a:ext cx="40385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en-US" alt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alt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alt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762000" y="1447800"/>
            <a:ext cx="7731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800100" y="3079750"/>
            <a:ext cx="7543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370013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tài: Vòng tuần hoàn của nước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0013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tuổi: Mẫu giáo lớn ( 5 – 6 tuổi)</a:t>
            </a:r>
          </a:p>
          <a:p>
            <a:pPr marL="1370013"/>
            <a:endParaRPr lang="en-US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0013"/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Giáo viên: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Phùng Thị Kim Oanh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4680"/>
            <a:ext cx="1295400" cy="1257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2667000" y="1752600"/>
            <a:ext cx="38862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erdana"/>
                <a:ea typeface="Verdana"/>
              </a:rPr>
              <a:t>Hoạt động 2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1295400" y="32766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</a:rPr>
              <a:t>Nước và cuộc sống của con người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erdana"/>
              <a:ea typeface="Verdana"/>
            </a:endParaRPr>
          </a:p>
        </p:txBody>
      </p:sp>
      <p:pic>
        <p:nvPicPr>
          <p:cNvPr id="11269" name="Picture 5" descr="j03957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0"/>
            <a:ext cx="669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2E81ED98BCDC4AE1AC88214618D0F62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1968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2E81ED98BCDC4AE1AC88214618D0F62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1079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Q</a:t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1371600" y="1981200"/>
            <a:ext cx="6781800" cy="1752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"/>
                <a:ea typeface="Verdana"/>
              </a:rPr>
              <a:t>Nếu không có nước</a:t>
            </a:r>
          </a:p>
          <a:p>
            <a:pPr algn="ctr"/>
            <a:r>
              <a:rPr lang="vi-VN" sz="3600" b="1" kern="1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"/>
                <a:ea typeface="Verdana"/>
              </a:rPr>
              <a:t>chuyện gì sẽ xảy ra</a:t>
            </a:r>
            <a:endParaRPr lang="en-US" sz="3600" b="1" kern="10">
              <a:ln w="28575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3886200" y="4343400"/>
            <a:ext cx="1752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đất khô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2898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352800"/>
            <a:ext cx="3657600" cy="457200"/>
          </a:xfrm>
        </p:spPr>
        <p:txBody>
          <a:bodyPr/>
          <a:lstStyle/>
          <a:p>
            <a:pPr eaLnBrk="1" hangingPunct="1"/>
            <a:r>
              <a:rPr lang="en-US" sz="3200" smtClean="0"/>
              <a:t>Đất đai khô cằn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0" y="3200400"/>
            <a:ext cx="38100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 Cây cối khô héo</a:t>
            </a:r>
          </a:p>
        </p:txBody>
      </p:sp>
      <p:pic>
        <p:nvPicPr>
          <p:cNvPr id="13317" name="Picture 5" descr="dat kho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194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nguoi thieu nuoc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86200"/>
            <a:ext cx="297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048000" y="64008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/>
              <a:t>Con người phải đi tìm nước để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12725"/>
            <a:ext cx="9223376" cy="72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1524000" y="0"/>
            <a:ext cx="7620000" cy="502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6600FF"/>
                </a:solidFill>
              </a:rPr>
              <a:t>Cho trẻ hoạt động theo </a:t>
            </a:r>
          </a:p>
          <a:p>
            <a:pPr algn="ctr"/>
            <a:r>
              <a:rPr lang="en-US" sz="4400" b="1">
                <a:solidFill>
                  <a:srgbClr val="6600FF"/>
                </a:solidFill>
              </a:rPr>
              <a:t> nhóm, tìm và gắn hình ảnh </a:t>
            </a:r>
          </a:p>
          <a:p>
            <a:pPr algn="ctr"/>
            <a:r>
              <a:rPr lang="en-US" sz="4400" b="1">
                <a:solidFill>
                  <a:srgbClr val="6600FF"/>
                </a:solidFill>
              </a:rPr>
              <a:t>về sự cần thiết của nước </a:t>
            </a:r>
          </a:p>
          <a:p>
            <a:pPr algn="ctr"/>
            <a:r>
              <a:rPr lang="en-US" sz="4400" b="1">
                <a:solidFill>
                  <a:srgbClr val="6600FF"/>
                </a:solidFill>
              </a:rPr>
              <a:t>đối với đời sống con người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676400" y="304800"/>
            <a:ext cx="4953000" cy="685800"/>
          </a:xfrm>
          <a:prstGeom prst="rect">
            <a:avLst/>
          </a:prstGeom>
          <a:gradFill rotWithShape="1">
            <a:gsLst>
              <a:gs pos="0">
                <a:srgbClr val="FF99CC">
                  <a:alpha val="49001"/>
                </a:srgbClr>
              </a:gs>
              <a:gs pos="50000">
                <a:schemeClr val="bg1"/>
              </a:gs>
              <a:gs pos="100000">
                <a:srgbClr val="FF99CC">
                  <a:alpha val="49001"/>
                </a:srgbClr>
              </a:gs>
            </a:gsLst>
            <a:lin ang="5400000" scaled="1"/>
          </a:gra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6600FF"/>
                </a:solidFill>
              </a:rPr>
              <a:t>Nước phục vụ sản xuất</a:t>
            </a:r>
            <a:endParaRPr lang="en-US" sz="4000" b="1">
              <a:solidFill>
                <a:srgbClr val="6600FF"/>
              </a:solidFill>
            </a:endParaRPr>
          </a:p>
        </p:txBody>
      </p:sp>
      <p:graphicFrame>
        <p:nvGraphicFramePr>
          <p:cNvPr id="16387" name="Group 3"/>
          <p:cNvGraphicFramePr>
            <a:graphicFrameLocks noGrp="1"/>
          </p:cNvGraphicFramePr>
          <p:nvPr>
            <p:ph/>
          </p:nvPr>
        </p:nvGraphicFramePr>
        <p:xfrm>
          <a:off x="6629400" y="762000"/>
          <a:ext cx="2209800" cy="5851525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94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399" name="Group 15"/>
          <p:cNvGraphicFramePr>
            <a:graphicFrameLocks noGrp="1"/>
          </p:cNvGraphicFramePr>
          <p:nvPr/>
        </p:nvGraphicFramePr>
        <p:xfrm>
          <a:off x="2286000" y="4648200"/>
          <a:ext cx="4343400" cy="1981200"/>
        </p:xfrm>
        <a:graphic>
          <a:graphicData uri="http://schemas.openxmlformats.org/drawingml/2006/table">
            <a:tbl>
              <a:tblPr/>
              <a:tblGrid>
                <a:gridCol w="2171700"/>
                <a:gridCol w="2171700"/>
              </a:tblGrid>
              <a:tr h="198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407" name="Group 23"/>
          <p:cNvGraphicFramePr>
            <a:graphicFrameLocks noGrp="1"/>
          </p:cNvGraphicFramePr>
          <p:nvPr/>
        </p:nvGraphicFramePr>
        <p:xfrm>
          <a:off x="76200" y="4648200"/>
          <a:ext cx="2209800" cy="1981200"/>
        </p:xfrm>
        <a:graphic>
          <a:graphicData uri="http://schemas.openxmlformats.org/drawingml/2006/table">
            <a:tbl>
              <a:tblPr/>
              <a:tblGrid>
                <a:gridCol w="2209800"/>
              </a:tblGrid>
              <a:tr h="198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89" name="Picture 29" descr="nuoc cho dong ruong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30" descr="nuoc tuoi cay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724400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31" descr="nuoc cho dong ruong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06950"/>
            <a:ext cx="19050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32" descr="nuoc tuoi cay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060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3" descr="nuoc cho dong ruong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144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34" descr="nuoc cho dong ruong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24400"/>
            <a:ext cx="205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35" descr="nuoc cho dong ruong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64008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733800" y="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7010400" y="3048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4648200" y="5029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1524000" y="4953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457200" y="28956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>
            <a:off x="12954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3733800" y="1905000"/>
            <a:ext cx="2362200" cy="27432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FF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6600FF"/>
                </a:solidFill>
              </a:rPr>
              <a:t>Nước phục vụ</a:t>
            </a:r>
          </a:p>
          <a:p>
            <a:pPr algn="ctr"/>
            <a:r>
              <a:rPr lang="en-US" sz="2800">
                <a:solidFill>
                  <a:srgbClr val="6600FF"/>
                </a:solidFill>
              </a:rPr>
              <a:t>sinh hoạt của</a:t>
            </a:r>
          </a:p>
          <a:p>
            <a:pPr algn="ctr"/>
            <a:r>
              <a:rPr lang="en-US" sz="2800">
                <a:solidFill>
                  <a:srgbClr val="6600FF"/>
                </a:solidFill>
              </a:rPr>
              <a:t> con người</a:t>
            </a:r>
          </a:p>
        </p:txBody>
      </p:sp>
      <p:pic>
        <p:nvPicPr>
          <p:cNvPr id="16395" name="Picture 11" descr="0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EAACE"/>
              </a:clrFrom>
              <a:clrTo>
                <a:srgbClr val="DEAA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4"/>
          <a:stretch>
            <a:fillRect/>
          </a:stretch>
        </p:blipFill>
        <p:spPr bwMode="auto">
          <a:xfrm>
            <a:off x="7086600" y="3048000"/>
            <a:ext cx="17446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 descr="danh rang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"/>
            <a:ext cx="1752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rua mat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1600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 descr="nuoc tam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676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 descr="rua rau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81600"/>
            <a:ext cx="1752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 descr="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3"/>
          <a:stretch>
            <a:fillRect/>
          </a:stretch>
        </p:blipFill>
        <p:spPr bwMode="auto">
          <a:xfrm>
            <a:off x="685800" y="3048000"/>
            <a:ext cx="16764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9FA8B7"/>
              </a:clrFrom>
              <a:clrTo>
                <a:srgbClr val="9FA8B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3300"/>
                </a:solidFill>
              </a:rPr>
              <a:t>Nước rất cần thiết cho cuộc sống</a:t>
            </a:r>
            <a:br>
              <a:rPr lang="en-US" sz="4000" smtClean="0">
                <a:solidFill>
                  <a:srgbClr val="FF3300"/>
                </a:solidFill>
              </a:rPr>
            </a:br>
            <a:r>
              <a:rPr lang="en-US" sz="4000" smtClean="0">
                <a:solidFill>
                  <a:srgbClr val="FF3300"/>
                </a:solidFill>
              </a:rPr>
              <a:t>của con người.</a:t>
            </a:r>
          </a:p>
        </p:txBody>
      </p:sp>
      <p:pic>
        <p:nvPicPr>
          <p:cNvPr id="17412" name="Picture 4" descr="MPj04331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90600" y="4876800"/>
            <a:ext cx="7315200" cy="1143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>
                <a:solidFill>
                  <a:srgbClr val="6600FF"/>
                </a:solidFill>
              </a:rPr>
              <a:t>Chúng ta sử dụng nước như thế nào?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6600FF"/>
                </a:solidFill>
              </a:rPr>
              <a:t>Điều gì xảy ra nếu nguồn nước bị </a:t>
            </a:r>
            <a:br>
              <a:rPr lang="en-US" sz="4000" smtClean="0">
                <a:solidFill>
                  <a:srgbClr val="6600FF"/>
                </a:solidFill>
              </a:rPr>
            </a:br>
            <a:r>
              <a:rPr lang="en-US" sz="4000" smtClean="0">
                <a:solidFill>
                  <a:srgbClr val="6600FF"/>
                </a:solidFill>
              </a:rPr>
              <a:t>ô nhiễm?</a:t>
            </a:r>
          </a:p>
        </p:txBody>
      </p:sp>
      <p:pic>
        <p:nvPicPr>
          <p:cNvPr id="18436" name="Picture 4" descr="rac o bien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0"/>
            <a:ext cx="41148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 descr="rac ho guom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524000"/>
            <a:ext cx="429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33400" y="6019800"/>
            <a:ext cx="7696200" cy="8382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>
                <a:solidFill>
                  <a:srgbClr val="009900"/>
                </a:solidFill>
              </a:rPr>
              <a:t>Giáo dục trẻ giữ gìn nguồn nước sach sẽ.</a:t>
            </a: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64688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rgbClr val="6600FF"/>
                </a:solidFill>
              </a:rPr>
              <a:t>Điều gì xảy ra nếu chúng ta dùng lãng phí nước?</a:t>
            </a:r>
          </a:p>
        </p:txBody>
      </p:sp>
      <p:pic>
        <p:nvPicPr>
          <p:cNvPr id="19460" name="Picture 4" descr="lang phi nuoc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88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lãng phí nước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200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lang phí nuoc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44963"/>
            <a:ext cx="320040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524000" y="6248400"/>
            <a:ext cx="6553200" cy="6096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600"/>
              <a:t>Giáo dục trẻ tiết kiệm nước</a:t>
            </a: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2590800" y="1676400"/>
            <a:ext cx="43434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/>
              </a:rPr>
              <a:t>Hoạt động 3</a:t>
            </a:r>
          </a:p>
          <a:p>
            <a:pPr algn="ctr"/>
            <a:r>
              <a:rPr lang="vi-VN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/>
              </a:rPr>
              <a:t>Ôn luyện, củng cố</a:t>
            </a:r>
            <a:endParaRPr lang="en-US" sz="3600" b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FF">
                  <a:alpha val="85881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erdana Re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 | Hình ảnh, Hình nền, T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85800"/>
            <a:ext cx="397351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+mj-cs"/>
              </a:rPr>
              <a:t>I.</a:t>
            </a:r>
            <a:r>
              <a:rPr lang="en-US" sz="3200" b="1" kern="0" dirty="0">
                <a:solidFill>
                  <a:srgbClr val="FF3300"/>
                </a:solidFill>
                <a:latin typeface="Arial"/>
                <a:ea typeface="+mj-ea"/>
                <a:cs typeface="+mj-cs"/>
              </a:rPr>
              <a:t> Mục đích,yêu cầu</a:t>
            </a:r>
            <a:endParaRPr lang="en-US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66800" y="1905000"/>
            <a:ext cx="61722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6600FF"/>
                </a:solidFill>
              </a:rPr>
              <a:t>1</a:t>
            </a:r>
            <a:r>
              <a:rPr lang="en-US" sz="28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 Kiến thức: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- Trẻ biết ích lợi của nước đối với đời sống của con người, biết nước có từ đâu và biết tiết kiệm nước.</a:t>
            </a:r>
          </a:p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Biết nhận biết, phân biệt những ích lợi của nước đối với đời sống của con người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Có kỹ năng làm việc theo nhóm</a:t>
            </a:r>
          </a:p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3. Thái độ: 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- Giáo dục trẻ biết tiết kiệm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990600" y="2057400"/>
            <a:ext cx="77724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3200" b="1">
                <a:solidFill>
                  <a:srgbClr val="0000FF"/>
                </a:solidFill>
              </a:rPr>
              <a:t> </a:t>
            </a:r>
            <a:r>
              <a:rPr lang="en-US" sz="3600" b="1">
                <a:solidFill>
                  <a:srgbClr val="6600FF"/>
                </a:solidFill>
              </a:rPr>
              <a:t>CC: Trẻ chia làm 2 đội xếp nhanh đúng thứ tự vòng tuần hoàn của nước</a:t>
            </a:r>
          </a:p>
          <a:p>
            <a:r>
              <a:rPr lang="en-US" sz="3600" b="1">
                <a:solidFill>
                  <a:srgbClr val="6600FF"/>
                </a:solidFill>
              </a:rPr>
              <a:t>- LC: Hết 1 bản nhạc, đội nào xếp đúng, xếp nhanh hơn sẽ giành chiến thắng</a:t>
            </a:r>
          </a:p>
        </p:txBody>
      </p:sp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4267200" y="990600"/>
            <a:ext cx="3962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90979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/>
                <a:ea typeface="Verdana"/>
              </a:rPr>
              <a:t>Đội nào nhanh nhất</a:t>
            </a: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2133600" y="838200"/>
            <a:ext cx="17526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erdana"/>
                <a:ea typeface="Verdana"/>
              </a:rPr>
              <a:t>Trò chơi</a:t>
            </a:r>
            <a:endParaRPr lang="en-US" sz="3600" b="1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Verdana"/>
              <a:ea typeface="Verdana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0433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5" name="Group 3"/>
          <p:cNvGraphicFramePr>
            <a:graphicFrameLocks noGrp="1"/>
          </p:cNvGraphicFramePr>
          <p:nvPr>
            <p:ph idx="1"/>
          </p:nvPr>
        </p:nvGraphicFramePr>
        <p:xfrm>
          <a:off x="304800" y="3733800"/>
          <a:ext cx="8458200" cy="2438400"/>
        </p:xfrm>
        <a:graphic>
          <a:graphicData uri="http://schemas.openxmlformats.org/drawingml/2006/table">
            <a:tbl>
              <a:tblPr/>
              <a:tblGrid>
                <a:gridCol w="1752600"/>
                <a:gridCol w="1768475"/>
                <a:gridCol w="1644650"/>
                <a:gridCol w="1646238"/>
                <a:gridCol w="1646237"/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2133600" y="838200"/>
            <a:ext cx="1600200" cy="2286000"/>
            <a:chOff x="0" y="0"/>
            <a:chExt cx="5760" cy="4320"/>
          </a:xfrm>
        </p:grpSpPr>
        <p:pic>
          <p:nvPicPr>
            <p:cNvPr id="22594" name="Picture 18" descr="Beaches - 01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72" name="Group 20"/>
          <p:cNvGrpSpPr>
            <a:grpSpLocks/>
          </p:cNvGrpSpPr>
          <p:nvPr/>
        </p:nvGrpSpPr>
        <p:grpSpPr bwMode="auto">
          <a:xfrm>
            <a:off x="3886200" y="914400"/>
            <a:ext cx="1524000" cy="2209800"/>
            <a:chOff x="0" y="0"/>
            <a:chExt cx="5760" cy="4320"/>
          </a:xfrm>
        </p:grpSpPr>
        <p:pic>
          <p:nvPicPr>
            <p:cNvPr id="22583" name="Picture 21" descr="Beaches - 01"/>
            <p:cNvPicPr>
              <a:picLocks noChangeAspect="1" noChangeArrowheads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4" name="Picture 2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5" name="Cloud"/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Cloud"/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4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587" name="Picture 2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8" name="Picture 2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9" name="Picture 2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0" name="Picture 2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1" name="Picture 2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2" name="Picture 3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3" name="Cloud"/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4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84" name="Picture 32"/>
          <p:cNvPicPr>
            <a:picLocks noGrp="1" noChangeAspect="1" noChangeArrowheads="1"/>
          </p:cNvPicPr>
          <p:nvPr>
            <p:ph type="title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914400"/>
            <a:ext cx="1524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3585" name="Group 33"/>
          <p:cNvGrpSpPr>
            <a:grpSpLocks/>
          </p:cNvGrpSpPr>
          <p:nvPr/>
        </p:nvGrpSpPr>
        <p:grpSpPr bwMode="auto">
          <a:xfrm>
            <a:off x="5562600" y="990600"/>
            <a:ext cx="1524000" cy="2133600"/>
            <a:chOff x="4224" y="720"/>
            <a:chExt cx="1008" cy="1344"/>
          </a:xfrm>
        </p:grpSpPr>
        <p:sp>
          <p:nvSpPr>
            <p:cNvPr id="22551" name="Rectangle 34"/>
            <p:cNvSpPr>
              <a:spLocks noChangeArrowheads="1"/>
            </p:cNvSpPr>
            <p:nvPr/>
          </p:nvSpPr>
          <p:spPr bwMode="auto">
            <a:xfrm>
              <a:off x="4224" y="720"/>
              <a:ext cx="1008" cy="1344"/>
            </a:xfrm>
            <a:prstGeom prst="rect">
              <a:avLst/>
            </a:prstGeom>
            <a:gradFill rotWithShape="1">
              <a:gsLst>
                <a:gs pos="0">
                  <a:srgbClr val="6600FF">
                    <a:alpha val="74001"/>
                  </a:srgbClr>
                </a:gs>
                <a:gs pos="100000">
                  <a:srgbClr val="FF99FF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552" name="Group 35"/>
            <p:cNvGrpSpPr>
              <a:grpSpLocks/>
            </p:cNvGrpSpPr>
            <p:nvPr/>
          </p:nvGrpSpPr>
          <p:grpSpPr bwMode="auto">
            <a:xfrm>
              <a:off x="4224" y="720"/>
              <a:ext cx="960" cy="1344"/>
              <a:chOff x="0" y="-192"/>
              <a:chExt cx="5652" cy="4512"/>
            </a:xfrm>
          </p:grpSpPr>
          <p:sp>
            <p:nvSpPr>
              <p:cNvPr id="22553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352" y="-192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4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3312" y="38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5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32" y="4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6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3888" y="-192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7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1968" y="4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8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032" y="76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9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4320" y="14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0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976" y="960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1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1680" y="864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2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2592" y="100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3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672" y="528"/>
                <a:ext cx="1296" cy="725"/>
              </a:xfrm>
              <a:custGeom>
                <a:avLst/>
                <a:gdLst>
                  <a:gd name="T0" fmla="*/ 0 w 21600"/>
                  <a:gd name="T1" fmla="*/ 0 h 21600"/>
                  <a:gd name="T2" fmla="*/ 2 w 21600"/>
                  <a:gd name="T3" fmla="*/ 1 h 21600"/>
                  <a:gd name="T4" fmla="*/ 5 w 21600"/>
                  <a:gd name="T5" fmla="*/ 0 h 21600"/>
                  <a:gd name="T6" fmla="*/ 2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83 w 21600"/>
                  <a:gd name="T13" fmla="*/ 3247 h 21600"/>
                  <a:gd name="T14" fmla="*/ 17083 w 21600"/>
                  <a:gd name="T15" fmla="*/ 173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2564" name="Picture 47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2352" y="76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65" name="Picture 48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862" y="816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66" name="Picture 49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734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67" name="Picture 50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014" y="1056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68" name="Picture 51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594" y="240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69" name="Picture 52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1104" y="28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0" name="Picture 53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3216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1" name="Picture 54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81" r="17587"/>
              <a:stretch>
                <a:fillRect/>
              </a:stretch>
            </p:blipFill>
            <p:spPr bwMode="auto">
              <a:xfrm>
                <a:off x="2256" y="528"/>
                <a:ext cx="21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2" name="Picture 55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3696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3" name="Picture 56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3120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4" name="Picture 57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3744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5" name="Picture 58" descr="bd13730_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556"/>
                <a:ext cx="1572" cy="1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6" name="Picture 59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83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7" name="Picture 60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3600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8" name="Picture 61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882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79" name="Picture 62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3504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80" name="Picture 63" descr="!dk8_1la"/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2" y="3882"/>
                <a:ext cx="446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81" name="Picture 64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307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82" name="Picture 65" descr="bd13730_"/>
              <p:cNvPicPr>
                <a:picLocks noChangeAspect="1" noChangeArrowheads="1" noCrop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832"/>
                <a:ext cx="948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3618" name="Picture 6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160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0" name="WordArt 67"/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64960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erdana"/>
                <a:ea typeface="Verdana"/>
              </a:rPr>
              <a:t>Vòng tuần hoàn của nước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erdana"/>
              <a:ea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-0.1875 0.43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6 L -0.19166 0.427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21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8334 0.432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75 0.421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1329E-6 L 0.75 0.432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2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smtClean="0">
                <a:solidFill>
                  <a:srgbClr val="6600FF"/>
                </a:solidFill>
              </a:rPr>
              <a:t>Trẻ về 4 nhóm để vẽ, </a:t>
            </a:r>
          </a:p>
          <a:p>
            <a:pPr algn="ctr" eaLnBrk="1" hangingPunct="1">
              <a:buFontTx/>
              <a:buNone/>
            </a:pPr>
            <a:r>
              <a:rPr lang="en-US" sz="4800" smtClean="0">
                <a:solidFill>
                  <a:srgbClr val="6600FF"/>
                </a:solidFill>
              </a:rPr>
              <a:t>cắt dán hình ảnh về </a:t>
            </a:r>
          </a:p>
          <a:p>
            <a:pPr algn="ctr" eaLnBrk="1" hangingPunct="1">
              <a:buFontTx/>
              <a:buNone/>
            </a:pPr>
            <a:r>
              <a:rPr lang="en-US" sz="4800" smtClean="0">
                <a:solidFill>
                  <a:srgbClr val="6600FF"/>
                </a:solidFill>
              </a:rPr>
              <a:t>hành động giữ gìn và </a:t>
            </a:r>
          </a:p>
          <a:p>
            <a:pPr algn="ctr" eaLnBrk="1" hangingPunct="1">
              <a:buFontTx/>
              <a:buNone/>
            </a:pPr>
            <a:r>
              <a:rPr lang="en-US" sz="4800" smtClean="0">
                <a:solidFill>
                  <a:srgbClr val="6600FF"/>
                </a:solidFill>
              </a:rPr>
              <a:t>tiết kiệm nước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89150" y="1868488"/>
            <a:ext cx="4965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 CHÂN THÀNH CẢM 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FF3300"/>
                </a:solidFill>
                <a:latin typeface="Times New Roman" pitchFamily="18" charset="0"/>
              </a:rPr>
            </a:br>
            <a:endParaRPr lang="en-US" sz="3200" b="1" smtClean="0">
              <a:solidFill>
                <a:srgbClr val="FF3300"/>
              </a:solidFill>
            </a:endParaRPr>
          </a:p>
        </p:txBody>
      </p:sp>
      <p:pic>
        <p:nvPicPr>
          <p:cNvPr id="4" name="Picture 6" descr="Hình nền đẹp 74 - Hình nền - Phạm Thu Thảnh - Website trường mầm non Gia 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838200"/>
            <a:ext cx="457200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+mj-cs"/>
              </a:rPr>
              <a:t>II</a:t>
            </a:r>
            <a:r>
              <a:rPr lang="en-US" sz="4000" b="1" kern="0" dirty="0">
                <a:solidFill>
                  <a:srgbClr val="FF3300"/>
                </a:solidFill>
                <a:latin typeface="Arial"/>
                <a:ea typeface="+mj-ea"/>
                <a:cs typeface="+mj-cs"/>
              </a:rPr>
              <a:t>. Chuẩn bị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/>
            </a:r>
            <a:br>
              <a:rPr lang="en-US" sz="40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79563" y="1822450"/>
            <a:ext cx="6629400" cy="3109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u="sng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1.Đồ dùng của cô:</a:t>
            </a:r>
          </a:p>
          <a:p>
            <a:pPr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- Giáo án điện tử</a:t>
            </a:r>
          </a:p>
          <a:p>
            <a:pPr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- Một số hình ảnh sưu tầm về việc giữ gìn vệ sinh nguồn nước</a:t>
            </a:r>
          </a:p>
          <a:p>
            <a:pPr marL="609600" indent="-609600"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2800" b="1" u="sng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Đồ dùng của trẻ</a:t>
            </a:r>
          </a:p>
          <a:p>
            <a:pPr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- Mỗi trẻ 1 lọ nước nhỏ sưu tầm từ nhà</a:t>
            </a:r>
          </a:p>
          <a:p>
            <a:pPr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- 4 bảng chơi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4" descr="0111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j01240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993900"/>
            <a:ext cx="54864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1905000" y="685800"/>
            <a:ext cx="3429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>
                <a:solidFill>
                  <a:srgbClr val="FF0066"/>
                </a:solidFill>
              </a:rPr>
              <a:t>Ổn định tổ chức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5334000" y="939800"/>
            <a:ext cx="3200400" cy="111760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Hát và vận động: Mưa rơi</a:t>
            </a:r>
          </a:p>
        </p:txBody>
      </p:sp>
      <p:pic>
        <p:nvPicPr>
          <p:cNvPr id="5128" name="Picture 9" descr="animated_cartoon_animal%20rabbit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1768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0"/>
            <a:ext cx="83058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66"/>
                </a:solidFill>
              </a:rPr>
              <a:t>Bé tìm hiểu về nước</a:t>
            </a:r>
          </a:p>
        </p:txBody>
      </p:sp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2438400" y="1447800"/>
            <a:ext cx="4038600" cy="1066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erdana"/>
                <a:ea typeface="Verdana"/>
              </a:rPr>
              <a:t>Hoạt động 1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erdana"/>
              <a:ea typeface="Verdana"/>
            </a:endParaRPr>
          </a:p>
        </p:txBody>
      </p:sp>
      <p:pic>
        <p:nvPicPr>
          <p:cNvPr id="6149" name="Picture 5" descr="empero fis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1676400"/>
            <a:ext cx="533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empero fis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1879600"/>
            <a:ext cx="685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empero fis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1336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1905000" y="1524000"/>
            <a:ext cx="1524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2057400" y="1905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057400" y="1676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905000" y="3352800"/>
            <a:ext cx="5410200" cy="22860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mtClean="0">
                <a:solidFill>
                  <a:srgbClr val="6600FF"/>
                </a:solidFill>
              </a:rPr>
              <a:t>Mỗi trẻ sưu tầm và mang 1 lọ nước nhỏ đến lớp</a:t>
            </a:r>
          </a:p>
          <a:p>
            <a:pPr eaLnBrk="1" hangingPunct="1">
              <a:buFontTx/>
              <a:buChar char="-"/>
            </a:pPr>
            <a:r>
              <a:rPr lang="en-US" smtClean="0">
                <a:solidFill>
                  <a:srgbClr val="6600FF"/>
                </a:solidFill>
              </a:rPr>
              <a:t> Quan sát, đàm thoại trao đổi về đặc điểm của nước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0397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0066"/>
                </a:solidFill>
              </a:rPr>
              <a:t>Nước có đặc điểm gì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5334000"/>
            <a:ext cx="6858000" cy="792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</a:t>
            </a:r>
            <a:r>
              <a:rPr lang="en-US" sz="3600" smtClean="0">
                <a:solidFill>
                  <a:srgbClr val="6600FF"/>
                </a:solidFill>
              </a:rPr>
              <a:t>Nước trong suốt,  không có mùi</a:t>
            </a:r>
          </a:p>
        </p:txBody>
      </p:sp>
      <p:pic>
        <p:nvPicPr>
          <p:cNvPr id="7173" name="Picture 5" descr="MPj0433143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91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2E81ED98BCDC4AE1AC88214618D0F62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1619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d0184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5791200" cy="38100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4800" b="1" smtClean="0">
              <a:solidFill>
                <a:srgbClr val="6600FF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800" b="1" smtClean="0">
                <a:solidFill>
                  <a:srgbClr val="6600FF"/>
                </a:solidFill>
              </a:rPr>
              <a:t>Bé biết gì về </a:t>
            </a:r>
          </a:p>
          <a:p>
            <a:pPr algn="ctr" eaLnBrk="1" hangingPunct="1">
              <a:buFontTx/>
              <a:buNone/>
            </a:pPr>
            <a:r>
              <a:rPr lang="en-US" sz="4800" b="1" i="1" smtClean="0">
                <a:solidFill>
                  <a:srgbClr val="0000FF"/>
                </a:solidFill>
                <a:latin typeface="New Century Schoolbook" pitchFamily="18" charset="0"/>
              </a:rPr>
              <a:t>“</a:t>
            </a:r>
            <a:r>
              <a:rPr lang="en-US" sz="4800" b="1" i="1" smtClean="0">
                <a:solidFill>
                  <a:srgbClr val="FF0000"/>
                </a:solidFill>
                <a:latin typeface="New Century Schoolbook" pitchFamily="18" charset="0"/>
              </a:rPr>
              <a:t>cuộc phiêu lưu của những giọt nước</a:t>
            </a:r>
            <a:r>
              <a:rPr lang="en-US" sz="4800" b="1" smtClean="0">
                <a:solidFill>
                  <a:srgbClr val="0000FF"/>
                </a:solidFill>
                <a:latin typeface="New Century Schoolbook" pitchFamily="18" charset="0"/>
              </a:rPr>
              <a:t>”</a:t>
            </a:r>
          </a:p>
          <a:p>
            <a:pPr eaLnBrk="1" hangingPunct="1">
              <a:buFontTx/>
              <a:buNone/>
            </a:pPr>
            <a:endParaRPr lang="en-US" sz="4400" smtClean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03978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648200" y="4724400"/>
            <a:ext cx="2057400" cy="1447800"/>
          </a:xfrm>
          <a:prstGeom prst="rect">
            <a:avLst/>
          </a:prstGeom>
          <a:gradFill rotWithShape="1">
            <a:gsLst>
              <a:gs pos="0">
                <a:srgbClr val="6600FF">
                  <a:alpha val="74001"/>
                </a:srgbClr>
              </a:gs>
              <a:gs pos="100000">
                <a:srgbClr val="FF99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6781800" y="1905000"/>
            <a:ext cx="1981200" cy="1600200"/>
            <a:chOff x="0" y="0"/>
            <a:chExt cx="5760" cy="4320"/>
          </a:xfrm>
        </p:grpSpPr>
        <p:pic>
          <p:nvPicPr>
            <p:cNvPr id="9272" name="Picture 5" descr="Beaches - 01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3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9" y="2976"/>
              <a:ext cx="586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4" name="Cloud"/>
            <p:cNvSpPr>
              <a:spLocks noChangeAspect="1" noEditPoints="1" noChangeArrowheads="1"/>
            </p:cNvSpPr>
            <p:nvPr/>
          </p:nvSpPr>
          <p:spPr bwMode="auto">
            <a:xfrm>
              <a:off x="384" y="24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Cloud"/>
            <p:cNvSpPr>
              <a:spLocks noChangeAspect="1" noEditPoints="1" noChangeArrowheads="1"/>
            </p:cNvSpPr>
            <p:nvPr/>
          </p:nvSpPr>
          <p:spPr bwMode="auto">
            <a:xfrm>
              <a:off x="3216" y="1392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4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76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786" y="369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7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296" y="374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576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9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168" y="34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0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448" y="3984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1" name="Picture 1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2112" cy="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2" name="Cloud"/>
            <p:cNvSpPr>
              <a:spLocks noChangeAspect="1" noEditPoints="1" noChangeArrowheads="1"/>
            </p:cNvSpPr>
            <p:nvPr/>
          </p:nvSpPr>
          <p:spPr bwMode="auto">
            <a:xfrm>
              <a:off x="4176" y="265"/>
              <a:ext cx="1253" cy="70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4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2 w 21600"/>
                <a:gd name="T13" fmla="*/ 3271 h 21600"/>
                <a:gd name="T14" fmla="*/ 17083 w 21600"/>
                <a:gd name="T15" fmla="*/ 173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1" name="Group 16"/>
          <p:cNvGrpSpPr>
            <a:grpSpLocks/>
          </p:cNvGrpSpPr>
          <p:nvPr/>
        </p:nvGrpSpPr>
        <p:grpSpPr bwMode="auto">
          <a:xfrm>
            <a:off x="4800600" y="4876800"/>
            <a:ext cx="1752600" cy="1447800"/>
            <a:chOff x="0" y="-192"/>
            <a:chExt cx="5652" cy="4512"/>
          </a:xfrm>
        </p:grpSpPr>
        <p:sp>
          <p:nvSpPr>
            <p:cNvPr id="9242" name="Cloud"/>
            <p:cNvSpPr>
              <a:spLocks noChangeAspect="1" noEditPoints="1" noChangeArrowheads="1"/>
            </p:cNvSpPr>
            <p:nvPr/>
          </p:nvSpPr>
          <p:spPr bwMode="auto">
            <a:xfrm>
              <a:off x="2352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Cloud"/>
            <p:cNvSpPr>
              <a:spLocks noChangeAspect="1" noEditPoints="1" noChangeArrowheads="1"/>
            </p:cNvSpPr>
            <p:nvPr/>
          </p:nvSpPr>
          <p:spPr bwMode="auto">
            <a:xfrm>
              <a:off x="3312" y="38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Cloud"/>
            <p:cNvSpPr>
              <a:spLocks noChangeAspect="1" noEditPoints="1" noChangeArrowheads="1"/>
            </p:cNvSpPr>
            <p:nvPr/>
          </p:nvSpPr>
          <p:spPr bwMode="auto">
            <a:xfrm>
              <a:off x="432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Cloud"/>
            <p:cNvSpPr>
              <a:spLocks noChangeAspect="1" noEditPoints="1" noChangeArrowheads="1"/>
            </p:cNvSpPr>
            <p:nvPr/>
          </p:nvSpPr>
          <p:spPr bwMode="auto">
            <a:xfrm>
              <a:off x="3888" y="-192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Cloud"/>
            <p:cNvSpPr>
              <a:spLocks noChangeAspect="1" noEditPoints="1" noChangeArrowheads="1"/>
            </p:cNvSpPr>
            <p:nvPr/>
          </p:nvSpPr>
          <p:spPr bwMode="auto">
            <a:xfrm>
              <a:off x="1968" y="4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Cloud"/>
            <p:cNvSpPr>
              <a:spLocks noChangeAspect="1" noEditPoints="1" noChangeArrowheads="1"/>
            </p:cNvSpPr>
            <p:nvPr/>
          </p:nvSpPr>
          <p:spPr bwMode="auto">
            <a:xfrm>
              <a:off x="4032" y="76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Cloud"/>
            <p:cNvSpPr>
              <a:spLocks noChangeAspect="1" noEditPoints="1" noChangeArrowheads="1"/>
            </p:cNvSpPr>
            <p:nvPr/>
          </p:nvSpPr>
          <p:spPr bwMode="auto">
            <a:xfrm>
              <a:off x="4320" y="14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Cloud"/>
            <p:cNvSpPr>
              <a:spLocks noChangeAspect="1" noEditPoints="1" noChangeArrowheads="1"/>
            </p:cNvSpPr>
            <p:nvPr/>
          </p:nvSpPr>
          <p:spPr bwMode="auto">
            <a:xfrm>
              <a:off x="2976" y="960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Cloud"/>
            <p:cNvSpPr>
              <a:spLocks noChangeAspect="1" noEditPoints="1" noChangeArrowheads="1"/>
            </p:cNvSpPr>
            <p:nvPr/>
          </p:nvSpPr>
          <p:spPr bwMode="auto">
            <a:xfrm>
              <a:off x="1680" y="864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Cloud"/>
            <p:cNvSpPr>
              <a:spLocks noChangeAspect="1" noEditPoints="1" noChangeArrowheads="1"/>
            </p:cNvSpPr>
            <p:nvPr/>
          </p:nvSpPr>
          <p:spPr bwMode="auto">
            <a:xfrm>
              <a:off x="2592" y="100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Cloud"/>
            <p:cNvSpPr>
              <a:spLocks noChangeAspect="1" noEditPoints="1" noChangeArrowheads="1"/>
            </p:cNvSpPr>
            <p:nvPr/>
          </p:nvSpPr>
          <p:spPr bwMode="auto">
            <a:xfrm>
              <a:off x="672" y="528"/>
              <a:ext cx="1296" cy="72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1 h 21600"/>
                <a:gd name="T4" fmla="*/ 5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3 w 21600"/>
                <a:gd name="T13" fmla="*/ 3247 h 21600"/>
                <a:gd name="T14" fmla="*/ 17083 w 21600"/>
                <a:gd name="T15" fmla="*/ 173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53" name="Picture 2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352" y="76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Picture 2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862" y="81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Picture 3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734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6" name="Picture 3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014" y="1056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7" name="Picture 3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594" y="240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8" name="Picture 3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1104" y="28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9" name="Picture 3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321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0" name="Picture 3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1" r="17587"/>
            <a:stretch>
              <a:fillRect/>
            </a:stretch>
          </p:blipFill>
          <p:spPr bwMode="auto">
            <a:xfrm>
              <a:off x="2256" y="528"/>
              <a:ext cx="2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1" name="Picture 36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696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2" name="Picture 37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12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3" name="Picture 38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74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4" name="Picture 39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6"/>
              <a:ext cx="1572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5" name="Picture 40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6" name="Picture 41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600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7" name="Picture 42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8" name="Picture 43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504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69" name="Picture 44" descr="!dk8_1la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882"/>
              <a:ext cx="446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0" name="Picture 45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07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1" name="Picture 46" descr="bd13730_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832"/>
              <a:ext cx="948" cy="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2" name="Group 47"/>
          <p:cNvGrpSpPr>
            <a:grpSpLocks/>
          </p:cNvGrpSpPr>
          <p:nvPr/>
        </p:nvGrpSpPr>
        <p:grpSpPr bwMode="auto">
          <a:xfrm>
            <a:off x="3962400" y="76200"/>
            <a:ext cx="1905000" cy="1524000"/>
            <a:chOff x="0" y="0"/>
            <a:chExt cx="5760" cy="4320"/>
          </a:xfrm>
        </p:grpSpPr>
        <p:pic>
          <p:nvPicPr>
            <p:cNvPr id="9240" name="Picture 48" descr="Beaches - 01"/>
            <p:cNvPicPr>
              <a:picLocks noChangeAspect="1" noChangeArrowheads="1"/>
            </p:cNvPicPr>
            <p:nvPr/>
          </p:nvPicPr>
          <p:blipFill>
            <a:blip r:embed="rId10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49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3" name="Picture 50"/>
          <p:cNvPicPr>
            <a:picLocks noGrp="1" noChangeAspect="1" noChangeArrowheads="1"/>
          </p:cNvPicPr>
          <p:nvPr>
            <p:ph type="title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4267200"/>
            <a:ext cx="19050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5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1752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11"/>
          <p:cNvSpPr>
            <a:spLocks noChangeArrowheads="1"/>
          </p:cNvSpPr>
          <p:nvPr/>
        </p:nvSpPr>
        <p:spPr bwMode="auto">
          <a:xfrm rot="3508670">
            <a:off x="6591300" y="952500"/>
            <a:ext cx="1066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 rot="10009066">
            <a:off x="7162800" y="4572000"/>
            <a:ext cx="1066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2209800" y="609600"/>
            <a:ext cx="12954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31 h 21600"/>
              <a:gd name="T14" fmla="*/ 17752 w 21600"/>
              <a:gd name="T15" fmla="*/ 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55"/>
          <p:cNvSpPr>
            <a:spLocks noChangeArrowheads="1"/>
          </p:cNvSpPr>
          <p:nvPr/>
        </p:nvSpPr>
        <p:spPr bwMode="auto">
          <a:xfrm>
            <a:off x="3505200" y="56388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AutoShape 56"/>
          <p:cNvSpPr>
            <a:spLocks noChangeArrowheads="1"/>
          </p:cNvSpPr>
          <p:nvPr/>
        </p:nvSpPr>
        <p:spPr bwMode="auto">
          <a:xfrm rot="5400000">
            <a:off x="1790700" y="35433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WordArt 57"/>
          <p:cNvSpPr>
            <a:spLocks noChangeArrowheads="1" noChangeShapeType="1" noTextEdit="1"/>
          </p:cNvSpPr>
          <p:nvPr/>
        </p:nvSpPr>
        <p:spPr bwMode="auto">
          <a:xfrm>
            <a:off x="4800600" y="1905000"/>
            <a:ext cx="152400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9231" name="WordArt 58"/>
          <p:cNvSpPr>
            <a:spLocks noChangeArrowheads="1" noChangeShapeType="1" noTextEdit="1"/>
          </p:cNvSpPr>
          <p:nvPr/>
        </p:nvSpPr>
        <p:spPr bwMode="auto">
          <a:xfrm>
            <a:off x="6400800" y="2895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9232" name="WordArt 59"/>
          <p:cNvSpPr>
            <a:spLocks noChangeArrowheads="1" noChangeShapeType="1" noTextEdit="1"/>
          </p:cNvSpPr>
          <p:nvPr/>
        </p:nvSpPr>
        <p:spPr bwMode="auto">
          <a:xfrm>
            <a:off x="5562600" y="4191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9233" name="WordArt 60"/>
          <p:cNvSpPr>
            <a:spLocks noChangeArrowheads="1" noChangeShapeType="1" noTextEdit="1"/>
          </p:cNvSpPr>
          <p:nvPr/>
        </p:nvSpPr>
        <p:spPr bwMode="auto">
          <a:xfrm>
            <a:off x="3276600" y="48006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9234" name="WordArt 61"/>
          <p:cNvSpPr>
            <a:spLocks noChangeArrowheads="1" noChangeShapeType="1" noTextEdit="1"/>
          </p:cNvSpPr>
          <p:nvPr/>
        </p:nvSpPr>
        <p:spPr bwMode="auto">
          <a:xfrm>
            <a:off x="3200400" y="2286000"/>
            <a:ext cx="23812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9235" name="Rectangle 62"/>
          <p:cNvSpPr>
            <a:spLocks noChangeArrowheads="1"/>
          </p:cNvSpPr>
          <p:nvPr/>
        </p:nvSpPr>
        <p:spPr bwMode="auto">
          <a:xfrm>
            <a:off x="3962400" y="1447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/>
          </a:p>
          <a:p>
            <a:pPr algn="ctr"/>
            <a:r>
              <a:rPr lang="en-US" sz="2400" b="1"/>
              <a:t>Nước biển</a:t>
            </a:r>
          </a:p>
        </p:txBody>
      </p:sp>
      <p:sp>
        <p:nvSpPr>
          <p:cNvPr id="9236" name="Rectangle 63"/>
          <p:cNvSpPr>
            <a:spLocks noChangeArrowheads="1"/>
          </p:cNvSpPr>
          <p:nvPr/>
        </p:nvSpPr>
        <p:spPr bwMode="auto">
          <a:xfrm>
            <a:off x="6781800" y="3810000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Mặt trời chiếu xuống</a:t>
            </a:r>
          </a:p>
          <a:p>
            <a:pPr algn="ctr"/>
            <a:r>
              <a:rPr lang="en-US" sz="2000" b="1"/>
              <a:t> làm nước bốc hơi </a:t>
            </a:r>
          </a:p>
          <a:p>
            <a:pPr algn="ctr"/>
            <a:r>
              <a:rPr lang="en-US" sz="2000" b="1"/>
              <a:t>thành những đám mây</a:t>
            </a:r>
          </a:p>
        </p:txBody>
      </p:sp>
      <p:sp>
        <p:nvSpPr>
          <p:cNvPr id="9237" name="Rectangle 64"/>
          <p:cNvSpPr>
            <a:spLocks noChangeArrowheads="1"/>
          </p:cNvSpPr>
          <p:nvPr/>
        </p:nvSpPr>
        <p:spPr bwMode="auto">
          <a:xfrm>
            <a:off x="3962400" y="6156325"/>
            <a:ext cx="4562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/>
              <a:t>Những đám mây nhỏ tụ lại </a:t>
            </a:r>
          </a:p>
          <a:p>
            <a:r>
              <a:rPr lang="en-US" sz="2000" b="1"/>
              <a:t>thành những đám mây lớn hơn</a:t>
            </a:r>
          </a:p>
        </p:txBody>
      </p:sp>
      <p:sp>
        <p:nvSpPr>
          <p:cNvPr id="9238" name="Rectangle 65"/>
          <p:cNvSpPr>
            <a:spLocks noChangeArrowheads="1"/>
          </p:cNvSpPr>
          <p:nvPr/>
        </p:nvSpPr>
        <p:spPr bwMode="auto">
          <a:xfrm>
            <a:off x="533400" y="6019800"/>
            <a:ext cx="4562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/>
              <a:t>      Những đám mây </a:t>
            </a:r>
          </a:p>
          <a:p>
            <a:r>
              <a:rPr lang="en-US" sz="2000" b="1"/>
              <a:t>   ngày càng nặng hơn</a:t>
            </a:r>
          </a:p>
        </p:txBody>
      </p:sp>
      <p:sp>
        <p:nvSpPr>
          <p:cNvPr id="9239" name="Rectangle 66"/>
          <p:cNvSpPr>
            <a:spLocks noChangeArrowheads="1"/>
          </p:cNvSpPr>
          <p:nvPr/>
        </p:nvSpPr>
        <p:spPr bwMode="auto">
          <a:xfrm>
            <a:off x="838200" y="2794000"/>
            <a:ext cx="3186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Và nước trong đám mây </a:t>
            </a:r>
          </a:p>
          <a:p>
            <a:r>
              <a:rPr lang="en-US" sz="2000" b="1"/>
              <a:t>rơi xuống, đó là mưa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8204" grpId="0" animBg="1"/>
      <p:bldP spid="82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ater 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3300"/>
                </a:solidFill>
              </a:rPr>
              <a:t>Các nguồn nước</a:t>
            </a:r>
          </a:p>
        </p:txBody>
      </p:sp>
      <p:pic>
        <p:nvPicPr>
          <p:cNvPr id="11268" name="Picture 4" descr="song 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2671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uoc 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27432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uoc a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31242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anim02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28289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676400" y="38862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6600FF"/>
                </a:solidFill>
              </a:rPr>
              <a:t> biển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447800" y="62484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6600FF"/>
                </a:solidFill>
              </a:rPr>
              <a:t> ao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5410200" y="62484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6600FF"/>
                </a:solidFill>
              </a:rPr>
              <a:t> hồ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5029200" y="36576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6600FF"/>
                </a:solidFill>
              </a:rPr>
              <a:t> sông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72" grpId="0" animBg="1"/>
      <p:bldP spid="11273" grpId="0" animBg="1"/>
      <p:bldP spid="11274" grpId="0" animBg="1"/>
      <p:bldP spid="1127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524</Words>
  <Application>Microsoft Office PowerPoint</Application>
  <PresentationFormat>On-screen Show (4:3)</PresentationFormat>
  <Paragraphs>98</Paragraphs>
  <Slides>23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PowerPoint Presentation</vt:lpstr>
      <vt:lpstr>PowerPoint Presentation</vt:lpstr>
      <vt:lpstr>  </vt:lpstr>
      <vt:lpstr>PowerPoint Presentation</vt:lpstr>
      <vt:lpstr>Bé tìm hiểu về nước</vt:lpstr>
      <vt:lpstr>Nước có đặc điểm gì</vt:lpstr>
      <vt:lpstr>PowerPoint Presentation</vt:lpstr>
      <vt:lpstr>PowerPoint Presentation</vt:lpstr>
      <vt:lpstr>Các nguồn nước</vt:lpstr>
      <vt:lpstr>PowerPoint Presentation</vt:lpstr>
      <vt:lpstr>Q                 </vt:lpstr>
      <vt:lpstr>Đất đai khô cằn</vt:lpstr>
      <vt:lpstr>PowerPoint Presentation</vt:lpstr>
      <vt:lpstr>PowerPoint Presentation</vt:lpstr>
      <vt:lpstr>PowerPoint Presentation</vt:lpstr>
      <vt:lpstr>Nước rất cần thiết cho cuộc sống của con người.</vt:lpstr>
      <vt:lpstr>Điều gì xảy ra nếu nguồn nước bị  ô nhiễm?</vt:lpstr>
      <vt:lpstr>Điều gì xảy ra nếu chúng ta dùng lãng phí nước?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NHATMINH</dc:creator>
  <cp:lastModifiedBy>Techsi.vn</cp:lastModifiedBy>
  <cp:revision>10</cp:revision>
  <dcterms:created xsi:type="dcterms:W3CDTF">2010-03-29T01:44:49Z</dcterms:created>
  <dcterms:modified xsi:type="dcterms:W3CDTF">2024-04-12T09:33:03Z</dcterms:modified>
</cp:coreProperties>
</file>