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0" r:id="rId2"/>
    <p:sldId id="293" r:id="rId3"/>
    <p:sldId id="327" r:id="rId4"/>
    <p:sldId id="344" r:id="rId5"/>
    <p:sldId id="345" r:id="rId6"/>
    <p:sldId id="328" r:id="rId7"/>
    <p:sldId id="298" r:id="rId8"/>
    <p:sldId id="346" r:id="rId9"/>
    <p:sldId id="349" r:id="rId10"/>
    <p:sldId id="347" r:id="rId11"/>
    <p:sldId id="348" r:id="rId12"/>
    <p:sldId id="264" r:id="rId13"/>
    <p:sldId id="312" r:id="rId14"/>
    <p:sldId id="341" r:id="rId15"/>
    <p:sldId id="265" r:id="rId16"/>
    <p:sldId id="268" r:id="rId17"/>
    <p:sldId id="269" r:id="rId18"/>
    <p:sldId id="315" r:id="rId19"/>
    <p:sldId id="302" r:id="rId20"/>
    <p:sldId id="317" r:id="rId21"/>
    <p:sldId id="272" r:id="rId22"/>
    <p:sldId id="343" r:id="rId23"/>
    <p:sldId id="273" r:id="rId24"/>
    <p:sldId id="275" r:id="rId25"/>
    <p:sldId id="304" r:id="rId26"/>
    <p:sldId id="321" r:id="rId27"/>
    <p:sldId id="335" r:id="rId28"/>
    <p:sldId id="337" r:id="rId29"/>
    <p:sldId id="339" r:id="rId30"/>
    <p:sldId id="322" r:id="rId31"/>
    <p:sldId id="324" r:id="rId32"/>
    <p:sldId id="331" r:id="rId33"/>
    <p:sldId id="333" r:id="rId34"/>
    <p:sldId id="325" r:id="rId35"/>
    <p:sldId id="326" r:id="rId36"/>
  </p:sldIdLst>
  <p:sldSz cx="12192000" cy="6858000"/>
  <p:notesSz cx="6858000" cy="9144000"/>
  <p:custDataLst>
    <p:tags r:id="rId3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41" autoAdjust="0"/>
    <p:restoredTop sz="98401" autoAdjust="0"/>
  </p:normalViewPr>
  <p:slideViewPr>
    <p:cSldViewPr snapToGrid="0">
      <p:cViewPr>
        <p:scale>
          <a:sx n="91" d="100"/>
          <a:sy n="91" d="100"/>
        </p:scale>
        <p:origin x="234" y="-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995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32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00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32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00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748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932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709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100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102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885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F69B9D-F54C-40A6-BCBD-D26DF70A7C85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502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\Desktop\MotConVit-BeMinhVy-6898418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8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8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12" Type="http://schemas.openxmlformats.org/officeDocument/2006/relationships/image" Target="../media/image50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20.jpeg"/><Relationship Id="rId7" Type="http://schemas.openxmlformats.org/officeDocument/2006/relationships/image" Target="../media/image55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image" Target="../media/image21.jpeg"/><Relationship Id="rId9" Type="http://schemas.openxmlformats.org/officeDocument/2006/relationships/image" Target="../media/image5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12" Type="http://schemas.openxmlformats.org/officeDocument/2006/relationships/image" Target="../media/image50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11" Type="http://schemas.openxmlformats.org/officeDocument/2006/relationships/image" Target="../media/image69.jpeg"/><Relationship Id="rId5" Type="http://schemas.openxmlformats.org/officeDocument/2006/relationships/image" Target="../media/image63.jpeg"/><Relationship Id="rId10" Type="http://schemas.openxmlformats.org/officeDocument/2006/relationships/image" Target="../media/image68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11" Type="http://schemas.openxmlformats.org/officeDocument/2006/relationships/image" Target="../media/image79.jpeg"/><Relationship Id="rId5" Type="http://schemas.openxmlformats.org/officeDocument/2006/relationships/image" Target="../media/image73.jpeg"/><Relationship Id="rId10" Type="http://schemas.openxmlformats.org/officeDocument/2006/relationships/image" Target="../media/image78.jpeg"/><Relationship Id="rId4" Type="http://schemas.openxmlformats.org/officeDocument/2006/relationships/image" Target="../media/image72.jpeg"/><Relationship Id="rId9" Type="http://schemas.openxmlformats.org/officeDocument/2006/relationships/image" Target="../media/image7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g"/><Relationship Id="rId3" Type="http://schemas.openxmlformats.org/officeDocument/2006/relationships/image" Target="../media/image81.jpeg"/><Relationship Id="rId7" Type="http://schemas.openxmlformats.org/officeDocument/2006/relationships/image" Target="../media/image57.jp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Relationship Id="rId9" Type="http://schemas.openxmlformats.org/officeDocument/2006/relationships/image" Target="../media/image8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11" Type="http://schemas.openxmlformats.org/officeDocument/2006/relationships/image" Target="../media/image69.jpeg"/><Relationship Id="rId5" Type="http://schemas.openxmlformats.org/officeDocument/2006/relationships/image" Target="../media/image63.jpeg"/><Relationship Id="rId10" Type="http://schemas.openxmlformats.org/officeDocument/2006/relationships/image" Target="../media/image68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1.jpeg"/><Relationship Id="rId7" Type="http://schemas.openxmlformats.org/officeDocument/2006/relationships/image" Target="../media/image36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11" Type="http://schemas.openxmlformats.org/officeDocument/2006/relationships/image" Target="../media/image69.jpeg"/><Relationship Id="rId5" Type="http://schemas.openxmlformats.org/officeDocument/2006/relationships/image" Target="../media/image63.jpeg"/><Relationship Id="rId10" Type="http://schemas.openxmlformats.org/officeDocument/2006/relationships/image" Target="../media/image68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Relationship Id="rId9" Type="http://schemas.openxmlformats.org/officeDocument/2006/relationships/image" Target="../media/image98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12" Type="http://schemas.openxmlformats.org/officeDocument/2006/relationships/image" Target="../media/image98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9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01.png"/><Relationship Id="rId4" Type="http://schemas.openxmlformats.org/officeDocument/2006/relationships/image" Target="../media/image10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g"/><Relationship Id="rId7" Type="http://schemas.openxmlformats.org/officeDocument/2006/relationships/image" Target="../media/image13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37" y="1677"/>
            <a:ext cx="12164715" cy="670392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34637" y="0"/>
            <a:ext cx="12199352" cy="7604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71574" y="2160642"/>
            <a:ext cx="1178693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242905" y="206376"/>
            <a:ext cx="5129943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en-US" altLang="en-US" sz="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</a:t>
            </a:r>
            <a:r>
              <a:rPr lang="en-US" altLang="en-US" sz="1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BIÊN</a:t>
            </a:r>
            <a:endParaRPr lang="en-US" altLang="en-US" sz="1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en-US" altLang="en-US" sz="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en-US" altLang="en-US" sz="15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</a:t>
            </a:r>
            <a:r>
              <a:rPr lang="en-US" altLang="en-US" sz="15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 QUẤT</a:t>
            </a:r>
            <a:endParaRPr lang="en-US" altLang="en-US" sz="1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57358" y="2745417"/>
            <a:ext cx="8753401" cy="105413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3200" b="1" spc="50" dirty="0" err="1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spc="50" dirty="0" err="1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32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2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32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32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b="1" spc="50" dirty="0" err="1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32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3200" b="1" spc="38" dirty="0">
              <a:ln w="11430"/>
              <a:gradFill>
                <a:gsLst>
                  <a:gs pos="25000">
                    <a:srgbClr val="336699">
                      <a:satMod val="155000"/>
                    </a:srgbClr>
                  </a:gs>
                  <a:gs pos="100000">
                    <a:srgbClr val="336699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8" name="Rectangle 17"/>
          <p:cNvSpPr>
            <a:spLocks noChangeArrowheads="1"/>
          </p:cNvSpPr>
          <p:nvPr/>
        </p:nvSpPr>
        <p:spPr bwMode="auto">
          <a:xfrm>
            <a:off x="468492" y="3607690"/>
            <a:ext cx="10548957" cy="1491177"/>
          </a:xfrm>
          <a:prstGeom prst="rect">
            <a:avLst/>
          </a:prstGeom>
          <a:noFill/>
          <a:ln w="31750">
            <a:solidFill>
              <a:schemeClr val="accent4"/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sz="1500" b="1" dirty="0" err="1">
                <a:solidFill>
                  <a:srgbClr val="0000FF"/>
                </a:solidFill>
                <a:latin typeface="Arial" pitchFamily="34" charset="0"/>
              </a:rPr>
              <a:t>Lứa</a:t>
            </a:r>
            <a:r>
              <a:rPr lang="en-US" sz="1500" b="1" dirty="0">
                <a:solidFill>
                  <a:srgbClr val="0000FF"/>
                </a:solidFill>
                <a:latin typeface="Arial" pitchFamily="34" charset="0"/>
              </a:rPr>
              <a:t> </a:t>
            </a:r>
            <a:r>
              <a:rPr lang="en-US" sz="1500" b="1" dirty="0" err="1">
                <a:solidFill>
                  <a:srgbClr val="0000FF"/>
                </a:solidFill>
                <a:latin typeface="Arial" pitchFamily="34" charset="0"/>
              </a:rPr>
              <a:t>tuổi</a:t>
            </a:r>
            <a:r>
              <a:rPr lang="en-US" sz="1500" b="1" dirty="0">
                <a:solidFill>
                  <a:srgbClr val="0000FF"/>
                </a:solidFill>
                <a:latin typeface="Arial" pitchFamily="34" charset="0"/>
              </a:rPr>
              <a:t>: </a:t>
            </a:r>
            <a:r>
              <a:rPr lang="en-US" sz="1500" b="1" dirty="0" err="1">
                <a:solidFill>
                  <a:srgbClr val="0000FF"/>
                </a:solidFill>
                <a:latin typeface="Arial" pitchFamily="34" charset="0"/>
              </a:rPr>
              <a:t>Mẫu</a:t>
            </a:r>
            <a:r>
              <a:rPr lang="en-US" sz="1500" b="1" dirty="0">
                <a:solidFill>
                  <a:srgbClr val="0000FF"/>
                </a:solidFill>
                <a:latin typeface="Arial" pitchFamily="34" charset="0"/>
              </a:rPr>
              <a:t> </a:t>
            </a:r>
            <a:r>
              <a:rPr lang="en-US" sz="1500" b="1" dirty="0" err="1">
                <a:solidFill>
                  <a:srgbClr val="0000FF"/>
                </a:solidFill>
                <a:latin typeface="Arial" pitchFamily="34" charset="0"/>
              </a:rPr>
              <a:t>giáo</a:t>
            </a:r>
            <a:r>
              <a:rPr lang="en-US" sz="1500" b="1" dirty="0">
                <a:solidFill>
                  <a:srgbClr val="0000FF"/>
                </a:solidFill>
                <a:latin typeface="Arial" pitchFamily="34" charset="0"/>
              </a:rPr>
              <a:t> </a:t>
            </a:r>
            <a:r>
              <a:rPr lang="en-US" sz="1500" b="1" dirty="0" err="1" smtClean="0">
                <a:solidFill>
                  <a:srgbClr val="0000FF"/>
                </a:solidFill>
                <a:latin typeface="Arial" pitchFamily="34" charset="0"/>
              </a:rPr>
              <a:t>lớn</a:t>
            </a:r>
            <a:r>
              <a:rPr lang="en-US" sz="1500" b="1" dirty="0" smtClean="0">
                <a:solidFill>
                  <a:srgbClr val="0000FF"/>
                </a:solidFill>
                <a:latin typeface="Arial" pitchFamily="34" charset="0"/>
              </a:rPr>
              <a:t> (5 </a:t>
            </a:r>
            <a:r>
              <a:rPr lang="en-US" sz="1500" b="1" dirty="0">
                <a:solidFill>
                  <a:srgbClr val="0000FF"/>
                </a:solidFill>
                <a:latin typeface="Arial" pitchFamily="34" charset="0"/>
              </a:rPr>
              <a:t>- </a:t>
            </a:r>
            <a:r>
              <a:rPr lang="en-US" sz="1500" b="1" dirty="0" smtClean="0">
                <a:solidFill>
                  <a:srgbClr val="0000FF"/>
                </a:solidFill>
                <a:latin typeface="Arial" pitchFamily="34" charset="0"/>
              </a:rPr>
              <a:t>6 </a:t>
            </a:r>
            <a:r>
              <a:rPr lang="en-US" sz="1500" b="1" dirty="0" err="1" smtClean="0">
                <a:solidFill>
                  <a:srgbClr val="0000FF"/>
                </a:solidFill>
                <a:latin typeface="Arial" pitchFamily="34" charset="0"/>
              </a:rPr>
              <a:t>tuổi</a:t>
            </a:r>
            <a:r>
              <a:rPr lang="en-US" sz="1500" b="1" dirty="0">
                <a:solidFill>
                  <a:srgbClr val="0000FF"/>
                </a:solidFill>
                <a:latin typeface="Arial" pitchFamily="34" charset="0"/>
              </a:rPr>
              <a:t>)</a:t>
            </a:r>
          </a:p>
          <a:p>
            <a:pPr algn="ctr">
              <a:lnSpc>
                <a:spcPct val="114000"/>
              </a:lnSpc>
              <a:defRPr/>
            </a:pPr>
            <a:r>
              <a:rPr lang="en-US" sz="1500" b="1" dirty="0" err="1">
                <a:solidFill>
                  <a:srgbClr val="0000FF"/>
                </a:solidFill>
                <a:latin typeface="Arial" pitchFamily="34" charset="0"/>
              </a:rPr>
              <a:t>Thời</a:t>
            </a:r>
            <a:r>
              <a:rPr lang="en-US" sz="1500" b="1" dirty="0">
                <a:solidFill>
                  <a:srgbClr val="0000FF"/>
                </a:solidFill>
                <a:latin typeface="Arial" pitchFamily="34" charset="0"/>
              </a:rPr>
              <a:t> </a:t>
            </a:r>
            <a:r>
              <a:rPr lang="en-US" sz="1500" b="1" dirty="0" err="1">
                <a:solidFill>
                  <a:srgbClr val="0000FF"/>
                </a:solidFill>
                <a:latin typeface="Arial" pitchFamily="34" charset="0"/>
              </a:rPr>
              <a:t>gian</a:t>
            </a:r>
            <a:r>
              <a:rPr lang="en-US" sz="1500" b="1" dirty="0">
                <a:solidFill>
                  <a:srgbClr val="0000FF"/>
                </a:solidFill>
                <a:latin typeface="Arial" pitchFamily="34" charset="0"/>
              </a:rPr>
              <a:t>: </a:t>
            </a:r>
            <a:r>
              <a:rPr lang="en-US" sz="1500" b="1" dirty="0" smtClean="0">
                <a:solidFill>
                  <a:srgbClr val="0000FF"/>
                </a:solidFill>
                <a:latin typeface="Arial" pitchFamily="34" charset="0"/>
              </a:rPr>
              <a:t>30-35 </a:t>
            </a:r>
            <a:r>
              <a:rPr lang="en-US" sz="1500" b="1" dirty="0" err="1">
                <a:solidFill>
                  <a:srgbClr val="0000FF"/>
                </a:solidFill>
                <a:latin typeface="Arial" pitchFamily="34" charset="0"/>
              </a:rPr>
              <a:t>phút</a:t>
            </a:r>
            <a:endParaRPr lang="en-US" sz="1500" b="1" dirty="0">
              <a:solidFill>
                <a:srgbClr val="0000FF"/>
              </a:solidFill>
              <a:latin typeface="Arial" pitchFamily="34" charset="0"/>
            </a:endParaRPr>
          </a:p>
          <a:p>
            <a:pPr algn="ctr">
              <a:lnSpc>
                <a:spcPct val="114000"/>
              </a:lnSpc>
              <a:defRPr/>
            </a:pPr>
            <a:r>
              <a:rPr lang="en-US" sz="1500" b="1" dirty="0" err="1">
                <a:solidFill>
                  <a:srgbClr val="0000FF"/>
                </a:solidFill>
                <a:latin typeface="Arial" pitchFamily="34" charset="0"/>
              </a:rPr>
              <a:t>Giáo</a:t>
            </a:r>
            <a:r>
              <a:rPr lang="en-US" sz="1500" b="1" dirty="0">
                <a:solidFill>
                  <a:srgbClr val="0000FF"/>
                </a:solidFill>
                <a:latin typeface="Arial" pitchFamily="34" charset="0"/>
              </a:rPr>
              <a:t> viên: </a:t>
            </a:r>
            <a:r>
              <a:rPr lang="en-US" sz="1500" b="1" err="1" smtClean="0">
                <a:solidFill>
                  <a:srgbClr val="0000FF"/>
                </a:solidFill>
                <a:latin typeface="Arial" pitchFamily="34" charset="0"/>
              </a:rPr>
              <a:t>Nguyễn</a:t>
            </a:r>
            <a:r>
              <a:rPr lang="en-US" sz="1500" b="1" smtClean="0">
                <a:solidFill>
                  <a:srgbClr val="0000FF"/>
                </a:solidFill>
                <a:latin typeface="Arial" pitchFamily="34" charset="0"/>
              </a:rPr>
              <a:t> </a:t>
            </a:r>
            <a:r>
              <a:rPr lang="en-US" sz="1500" b="1" smtClean="0">
                <a:solidFill>
                  <a:srgbClr val="0000FF"/>
                </a:solidFill>
                <a:latin typeface="Arial" pitchFamily="34" charset="0"/>
              </a:rPr>
              <a:t>Thị Hồng Hạnh</a:t>
            </a:r>
            <a:endParaRPr lang="en-US" sz="1500" b="1" dirty="0">
              <a:solidFill>
                <a:srgbClr val="0000FF"/>
              </a:solidFill>
              <a:latin typeface="Arial" pitchFamily="34" charset="0"/>
            </a:endParaRPr>
          </a:p>
          <a:p>
            <a:pPr algn="ctr">
              <a:lnSpc>
                <a:spcPct val="114000"/>
              </a:lnSpc>
              <a:defRPr/>
            </a:pPr>
            <a:endParaRPr lang="en-US" sz="1500" b="1" dirty="0">
              <a:solidFill>
                <a:srgbClr val="0000FF"/>
              </a:solidFill>
              <a:latin typeface="Arial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 sz="1500" b="1" dirty="0">
                <a:solidFill>
                  <a:srgbClr val="0000FF"/>
                </a:solidFill>
                <a:latin typeface="Arial" pitchFamily="34" charset="0"/>
              </a:rPr>
              <a:t>   </a:t>
            </a:r>
            <a:endParaRPr lang="en-US" sz="1500" b="1" u="sng" dirty="0">
              <a:solidFill>
                <a:srgbClr val="FFFFFF"/>
              </a:solidFill>
              <a:latin typeface="Arial" pitchFamily="34" charset="0"/>
            </a:endParaRPr>
          </a:p>
        </p:txBody>
      </p:sp>
      <p:pic>
        <p:nvPicPr>
          <p:cNvPr id="10" name="MotConVit-BeMinhVy-6898418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49" y="6318250"/>
            <a:ext cx="511109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910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/>
      <p:bldP spid="6" grpId="0"/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6670" y="283335"/>
            <a:ext cx="12273566" cy="657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00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87" y="1343897"/>
            <a:ext cx="5293218" cy="48637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149" y="1343897"/>
            <a:ext cx="6096000" cy="486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370" y="982132"/>
            <a:ext cx="10085228" cy="1303867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(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?(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99" y="2467236"/>
            <a:ext cx="3686175" cy="18987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876" y="2485624"/>
            <a:ext cx="3048000" cy="1816599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85" y="2388097"/>
            <a:ext cx="3217112" cy="197783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83" y="4636393"/>
            <a:ext cx="2051551" cy="18812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757" y="4778062"/>
            <a:ext cx="2221067" cy="19575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047" y="4636393"/>
            <a:ext cx="2221067" cy="195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703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370" y="746976"/>
            <a:ext cx="10085228" cy="1380526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?(3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(1-1-1.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1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- 1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b="1" dirty="0"/>
              <a:t/>
            </a:r>
            <a:br>
              <a:rPr lang="en-US" sz="2400" b="1" dirty="0"/>
            </a:b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335" y="2112218"/>
            <a:ext cx="2087721" cy="18987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056" y="2127502"/>
            <a:ext cx="2054904" cy="1883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638" y="2131320"/>
            <a:ext cx="2061025" cy="17837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075" y="2127502"/>
            <a:ext cx="1949002" cy="1885822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81493"/>
            <a:ext cx="1957590" cy="1977839"/>
          </a:xfrm>
        </p:spPr>
      </p:pic>
      <p:pic>
        <p:nvPicPr>
          <p:cNvPr id="13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151" y="2140513"/>
            <a:ext cx="2253801" cy="187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58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370" y="489398"/>
            <a:ext cx="10085228" cy="1647432"/>
          </a:xfrm>
        </p:spPr>
        <p:txBody>
          <a:bodyPr>
            <a:noAutofit/>
          </a:bodyPr>
          <a:lstStyle/>
          <a:p>
            <a:pPr algn="l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1-1-1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- 1quả- 1lá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003" y="2153268"/>
            <a:ext cx="2087721" cy="18987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724" y="2127502"/>
            <a:ext cx="1913236" cy="1883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638" y="2131320"/>
            <a:ext cx="2061025" cy="17837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075" y="2127502"/>
            <a:ext cx="1949002" cy="1885822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100555"/>
            <a:ext cx="1982003" cy="1977839"/>
          </a:xfrm>
        </p:spPr>
      </p:pic>
      <p:pic>
        <p:nvPicPr>
          <p:cNvPr id="13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648" y="2140513"/>
            <a:ext cx="2025304" cy="187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45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38200" y="365124"/>
            <a:ext cx="10417935" cy="12318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Administrator\Downloads\CHIẾCTHUYỀ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83" y="365124"/>
            <a:ext cx="11700162" cy="6139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15637" y="3244334"/>
            <a:ext cx="115131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1-2-3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23046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831" y="316524"/>
            <a:ext cx="9941169" cy="1160584"/>
          </a:xfrm>
        </p:spPr>
        <p:txBody>
          <a:bodyPr>
            <a:normAutofit/>
          </a:bodyPr>
          <a:lstStyle/>
          <a:p>
            <a:pPr algn="l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2000" b="1" dirty="0" smtClean="0"/>
              <a:t>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1-2-3.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215" y="2344948"/>
            <a:ext cx="1008185" cy="10428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344947"/>
            <a:ext cx="1013139" cy="10428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13444" y="2503302"/>
            <a:ext cx="834955" cy="8845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64969" y="2503301"/>
            <a:ext cx="833861" cy="8845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1539" y="2485624"/>
            <a:ext cx="914400" cy="902201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3" y="2448173"/>
            <a:ext cx="886826" cy="914067"/>
          </a:xfr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920" y="2465808"/>
            <a:ext cx="873886" cy="92201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688" y="2494462"/>
            <a:ext cx="907751" cy="88452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665" y="2485624"/>
            <a:ext cx="945023" cy="902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20906" y="2485624"/>
            <a:ext cx="914400" cy="902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47492" y="2460040"/>
            <a:ext cx="914400" cy="902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09515" y="2465807"/>
            <a:ext cx="914400" cy="89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35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370" y="982132"/>
            <a:ext cx="10085228" cy="1303867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3200" b="1" dirty="0" smtClean="0"/>
              <a:t>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1-2-3.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817" y="2337911"/>
            <a:ext cx="965754" cy="9082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571" y="2344011"/>
            <a:ext cx="931411" cy="9082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702" y="2243714"/>
            <a:ext cx="870760" cy="9082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242" y="2263397"/>
            <a:ext cx="881312" cy="902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017" y="2253051"/>
            <a:ext cx="915886" cy="9082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538" y="2318610"/>
            <a:ext cx="914400" cy="9275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938" y="2318610"/>
            <a:ext cx="897850" cy="9275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932" y="2226956"/>
            <a:ext cx="842146" cy="902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078" y="2263396"/>
            <a:ext cx="879230" cy="9022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2093" y="2263397"/>
            <a:ext cx="879230" cy="902201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Grp="1" noChangeAspect="1"/>
          </p:cNvPicPr>
          <p:nvPr>
            <p:ph idx="1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2" y="2317917"/>
            <a:ext cx="933718" cy="847681"/>
          </a:xfrm>
        </p:spPr>
      </p:pic>
      <p:pic>
        <p:nvPicPr>
          <p:cNvPr id="18" name="Content Placeholder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342" y="2328573"/>
            <a:ext cx="910196" cy="83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94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145" y="581890"/>
            <a:ext cx="9919855" cy="895217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.( 1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- 2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- 3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215" y="2344948"/>
            <a:ext cx="1008185" cy="10428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344947"/>
            <a:ext cx="1013139" cy="10428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13444" y="2503302"/>
            <a:ext cx="834955" cy="8845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64969" y="2503301"/>
            <a:ext cx="833861" cy="8845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1539" y="2485624"/>
            <a:ext cx="914400" cy="902201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3" y="2344948"/>
            <a:ext cx="886826" cy="914067"/>
          </a:xfr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920" y="2465808"/>
            <a:ext cx="873886" cy="92201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688" y="2494462"/>
            <a:ext cx="907751" cy="88452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665" y="2485624"/>
            <a:ext cx="945023" cy="902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20906" y="2485624"/>
            <a:ext cx="914400" cy="902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47492" y="2460040"/>
            <a:ext cx="914400" cy="902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09515" y="2465807"/>
            <a:ext cx="914400" cy="89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4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882" y="244700"/>
            <a:ext cx="11294772" cy="1622737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?(1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?(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đói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2,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3.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119" y="2462745"/>
            <a:ext cx="2073499" cy="19501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082" y="2485624"/>
            <a:ext cx="1850314" cy="1804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399" y="2485624"/>
            <a:ext cx="1519707" cy="18165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117" y="2485625"/>
            <a:ext cx="1545301" cy="180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113" y="2485624"/>
            <a:ext cx="1557023" cy="1767626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2" y="2317917"/>
            <a:ext cx="2099256" cy="2139814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41" y="4597763"/>
            <a:ext cx="1946666" cy="21492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890" y="4435766"/>
            <a:ext cx="2766383" cy="2215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78786" y="4536452"/>
            <a:ext cx="2260240" cy="238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92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8017" cy="6858000"/>
          </a:xfrm>
        </p:spPr>
      </p:pic>
      <p:sp>
        <p:nvSpPr>
          <p:cNvPr id="5" name="TextBox 4"/>
          <p:cNvSpPr txBox="1"/>
          <p:nvPr/>
        </p:nvSpPr>
        <p:spPr>
          <a:xfrm>
            <a:off x="543339" y="583096"/>
            <a:ext cx="107607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’’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Quê Hương Tươi Đẹp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6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731" y="316523"/>
            <a:ext cx="11526590" cy="1550913"/>
          </a:xfrm>
        </p:spPr>
        <p:txBody>
          <a:bodyPr>
            <a:noAutofit/>
          </a:bodyPr>
          <a:lstStyle/>
          <a:p>
            <a:r>
              <a:rPr lang="en-US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1-2-3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- 2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- 3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Cho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nhăc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Qui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1-2-3,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- 2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- 3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215" y="2344948"/>
            <a:ext cx="1008185" cy="10428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344947"/>
            <a:ext cx="1013139" cy="10428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13444" y="2503302"/>
            <a:ext cx="834955" cy="8845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64969" y="2503301"/>
            <a:ext cx="833861" cy="8845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1539" y="2485624"/>
            <a:ext cx="914400" cy="902201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04" y="2448173"/>
            <a:ext cx="886826" cy="914067"/>
          </a:xfr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920" y="2465808"/>
            <a:ext cx="873886" cy="92201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688" y="2494462"/>
            <a:ext cx="907751" cy="88452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665" y="2485624"/>
            <a:ext cx="945023" cy="902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20906" y="2485624"/>
            <a:ext cx="914400" cy="902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47492" y="2460040"/>
            <a:ext cx="914400" cy="902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09515" y="2465807"/>
            <a:ext cx="914400" cy="89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10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487" y="808893"/>
            <a:ext cx="11423561" cy="1172308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1-1-1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- 1quả- 1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842" y="2286000"/>
            <a:ext cx="3403079" cy="18135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659" y="2286000"/>
            <a:ext cx="2176695" cy="1648639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3" y="2301958"/>
            <a:ext cx="2376935" cy="161672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276" y="2112135"/>
            <a:ext cx="11217499" cy="4494726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48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370" y="982132"/>
            <a:ext cx="10085228" cy="1303867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 qui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1-2-3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- 2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- 3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817" y="2337911"/>
            <a:ext cx="965754" cy="9082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571" y="2344011"/>
            <a:ext cx="931411" cy="9082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702" y="2243714"/>
            <a:ext cx="870760" cy="9082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242" y="2263397"/>
            <a:ext cx="881312" cy="902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017" y="2253051"/>
            <a:ext cx="915886" cy="9082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538" y="2318610"/>
            <a:ext cx="914400" cy="9275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938" y="2318610"/>
            <a:ext cx="897850" cy="9275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932" y="2226956"/>
            <a:ext cx="842146" cy="902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078" y="2263396"/>
            <a:ext cx="879230" cy="9022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2093" y="2263397"/>
            <a:ext cx="879230" cy="902201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Grp="1" noChangeAspect="1"/>
          </p:cNvPicPr>
          <p:nvPr>
            <p:ph idx="1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2" y="2317917"/>
            <a:ext cx="933718" cy="847681"/>
          </a:xfrm>
        </p:spPr>
      </p:pic>
      <p:pic>
        <p:nvPicPr>
          <p:cNvPr id="18" name="Content Placeholder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342" y="2328573"/>
            <a:ext cx="910196" cy="83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48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370" y="982133"/>
            <a:ext cx="9247029" cy="1140768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Cho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2- 1-1-1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508" y="2691848"/>
            <a:ext cx="1202724" cy="8602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232" y="2668893"/>
            <a:ext cx="1041832" cy="9652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064" y="2653594"/>
            <a:ext cx="1225310" cy="980559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431" y="2710630"/>
            <a:ext cx="1055077" cy="923524"/>
          </a:xfrm>
          <a:prstGeom prst="rect">
            <a:avLst/>
          </a:prstGeom>
        </p:spPr>
      </p:pic>
      <p:pic>
        <p:nvPicPr>
          <p:cNvPr id="15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92" y="2736048"/>
            <a:ext cx="1031631" cy="898106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559" y="2668893"/>
            <a:ext cx="935963" cy="965260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262" y="2668892"/>
            <a:ext cx="1027215" cy="96526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523" y="2691848"/>
            <a:ext cx="1148862" cy="94230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030" y="2593275"/>
            <a:ext cx="1116169" cy="104087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2492" y="2593275"/>
            <a:ext cx="1219200" cy="104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61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738" y="553791"/>
            <a:ext cx="11509916" cy="1725769"/>
          </a:xfrm>
        </p:spPr>
        <p:txBody>
          <a:bodyPr>
            <a:normAutofit fontScale="90000"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2; 1;1</a:t>
            </a:r>
            <a:r>
              <a:rPr lang="en-US" sz="3100" dirty="0" smtClean="0"/>
              <a:t>;1.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dirty="0" smtClean="0"/>
              <a:t>-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Ai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b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970" y="2460028"/>
            <a:ext cx="1125415" cy="9897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416" y="2460734"/>
            <a:ext cx="1113691" cy="9897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923" y="2420635"/>
            <a:ext cx="1091568" cy="10685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2491" y="2420635"/>
            <a:ext cx="1059979" cy="10712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369" y="2387863"/>
            <a:ext cx="1113693" cy="110403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031" y="2420635"/>
            <a:ext cx="996462" cy="1071265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356" y="2465770"/>
            <a:ext cx="1093214" cy="1019318"/>
          </a:xfrm>
          <a:prstGeom prst="rect">
            <a:avLst/>
          </a:prstGeom>
        </p:spPr>
      </p:pic>
      <p:pic>
        <p:nvPicPr>
          <p:cNvPr id="15" name="Content Placeholder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38" y="2475449"/>
            <a:ext cx="1066800" cy="999961"/>
          </a:xfrm>
          <a:prstGeom prst="rect">
            <a:avLst/>
          </a:prstGeom>
        </p:spPr>
      </p:pic>
      <p:pic>
        <p:nvPicPr>
          <p:cNvPr id="19" name="Content Placeholder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969" y="2395736"/>
            <a:ext cx="1132185" cy="1096164"/>
          </a:xfrm>
          <a:prstGeom prst="rect">
            <a:avLst/>
          </a:prstGeom>
        </p:spPr>
      </p:pic>
      <p:pic>
        <p:nvPicPr>
          <p:cNvPr id="20" name="Content Placeholder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523" y="2406839"/>
            <a:ext cx="1139616" cy="109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120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004" y="656493"/>
            <a:ext cx="11449318" cy="1301262"/>
          </a:xfrm>
        </p:spPr>
        <p:txBody>
          <a:bodyPr>
            <a:no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?(2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?(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2,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3,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4.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85624"/>
            <a:ext cx="2472744" cy="19206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896" y="2485624"/>
            <a:ext cx="2112135" cy="19206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183" y="2456092"/>
            <a:ext cx="2240923" cy="1950141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289" y="2630254"/>
            <a:ext cx="2073500" cy="1803732"/>
          </a:xfrm>
          <a:prstGeom prst="rect">
            <a:avLst/>
          </a:prstGeom>
        </p:spPr>
      </p:pic>
      <p:pic>
        <p:nvPicPr>
          <p:cNvPr id="15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28" y="2637691"/>
            <a:ext cx="1944710" cy="18200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902" y="4457730"/>
            <a:ext cx="2213975" cy="21944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834" y="4457730"/>
            <a:ext cx="2007075" cy="21944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501" y="4423328"/>
            <a:ext cx="1916923" cy="22288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154" y="4457730"/>
            <a:ext cx="1847952" cy="219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07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852" y="489397"/>
            <a:ext cx="11446840" cy="1633504"/>
          </a:xfrm>
        </p:spPr>
        <p:txBody>
          <a:bodyPr>
            <a:normAutofit fontScale="90000"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xép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2-1-1-1,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- 1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- 1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- 1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.(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hoa-hoa-quả-lá-cây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508" y="2691848"/>
            <a:ext cx="1202724" cy="8602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232" y="2668893"/>
            <a:ext cx="1041832" cy="9652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064" y="2653594"/>
            <a:ext cx="1225310" cy="980559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431" y="2710630"/>
            <a:ext cx="1055077" cy="923524"/>
          </a:xfrm>
          <a:prstGeom prst="rect">
            <a:avLst/>
          </a:prstGeom>
        </p:spPr>
      </p:pic>
      <p:pic>
        <p:nvPicPr>
          <p:cNvPr id="15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92" y="2736048"/>
            <a:ext cx="1031631" cy="898106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559" y="2668893"/>
            <a:ext cx="935963" cy="965260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262" y="2668892"/>
            <a:ext cx="1027215" cy="96526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523" y="2691848"/>
            <a:ext cx="1148862" cy="94230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030" y="2593275"/>
            <a:ext cx="1116169" cy="104087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2492" y="2593275"/>
            <a:ext cx="1219200" cy="104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76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488" y="539263"/>
            <a:ext cx="11487954" cy="1113691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như:1-1-1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786" y="2012478"/>
            <a:ext cx="2329276" cy="16297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546" y="2012480"/>
            <a:ext cx="2031750" cy="1434106"/>
          </a:xfrm>
          <a:prstGeom prst="rect">
            <a:avLst/>
          </a:prstGeom>
        </p:spPr>
      </p:pic>
      <p:pic>
        <p:nvPicPr>
          <p:cNvPr id="23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31" y="2016273"/>
            <a:ext cx="2133600" cy="151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82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831" y="316524"/>
            <a:ext cx="9941169" cy="1160584"/>
          </a:xfrm>
        </p:spPr>
        <p:txBody>
          <a:bodyPr>
            <a:normAutofit/>
          </a:bodyPr>
          <a:lstStyle/>
          <a:p>
            <a:pPr algn="l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1-2-3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215" y="2344948"/>
            <a:ext cx="1008185" cy="10428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344947"/>
            <a:ext cx="1013139" cy="10428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64969" y="2503301"/>
            <a:ext cx="833861" cy="8845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1539" y="2485624"/>
            <a:ext cx="914400" cy="902201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3" y="2344948"/>
            <a:ext cx="886826" cy="914067"/>
          </a:xfr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920" y="2465808"/>
            <a:ext cx="873886" cy="92201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688" y="2494462"/>
            <a:ext cx="907751" cy="88452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665" y="2485624"/>
            <a:ext cx="945023" cy="902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20906" y="2485624"/>
            <a:ext cx="914400" cy="902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47492" y="2460040"/>
            <a:ext cx="914400" cy="902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09515" y="2465807"/>
            <a:ext cx="914400" cy="8964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47520" y="2514374"/>
            <a:ext cx="914400" cy="90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91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370" y="734096"/>
            <a:ext cx="11140224" cy="1388805"/>
          </a:xfrm>
        </p:spPr>
        <p:txBody>
          <a:bodyPr>
            <a:no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2-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1-1-1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508" y="2691848"/>
            <a:ext cx="1202724" cy="8602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232" y="2668893"/>
            <a:ext cx="1041832" cy="9652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064" y="2653594"/>
            <a:ext cx="1225310" cy="980559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431" y="2710630"/>
            <a:ext cx="1055077" cy="923524"/>
          </a:xfrm>
          <a:prstGeom prst="rect">
            <a:avLst/>
          </a:prstGeom>
        </p:spPr>
      </p:pic>
      <p:pic>
        <p:nvPicPr>
          <p:cNvPr id="15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92" y="2736048"/>
            <a:ext cx="1031631" cy="898106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559" y="2668893"/>
            <a:ext cx="935963" cy="965260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262" y="2668892"/>
            <a:ext cx="1027215" cy="96526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523" y="2691848"/>
            <a:ext cx="1148862" cy="94230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030" y="2593275"/>
            <a:ext cx="1116169" cy="104087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2492" y="2593275"/>
            <a:ext cx="1219200" cy="104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95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Administrator\Downloads\cầu vồn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67" y="397042"/>
            <a:ext cx="10708106" cy="586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18146" y="397042"/>
            <a:ext cx="105637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950496" y="1576137"/>
            <a:ext cx="75678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6869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1669" y="2015248"/>
            <a:ext cx="6918434" cy="13255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050" name="Picture 2" descr="C:\Users\Administrator\Desktop\hình nền cỏ xanh mấy trắng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49131" y="924509"/>
            <a:ext cx="68763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b="1" dirty="0"/>
              <a:t>.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76518" y="1447166"/>
            <a:ext cx="113849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3-4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91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Administrator\Desktop\cối xay gió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87062" y="2049518"/>
            <a:ext cx="78512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1: Ai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endParaRPr lang="en-US" sz="4000" i="1" dirty="0"/>
          </a:p>
        </p:txBody>
      </p:sp>
    </p:spTree>
    <p:extLst>
      <p:ext uri="{BB962C8B-B14F-4D97-AF65-F5344CB8AC3E}">
        <p14:creationId xmlns:p14="http://schemas.microsoft.com/office/powerpoint/2010/main" val="312993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017" y="498765"/>
            <a:ext cx="11389607" cy="1330036"/>
          </a:xfrm>
        </p:spPr>
        <p:txBody>
          <a:bodyPr>
            <a:normAutofit fontScale="90000"/>
          </a:bodyPr>
          <a:lstStyle/>
          <a:p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1: Ai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3, 4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1-1-1-1.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473" y="2243302"/>
            <a:ext cx="1381004" cy="11094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939" y="2323533"/>
            <a:ext cx="1235575" cy="10072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586" y="2210624"/>
            <a:ext cx="1397046" cy="11949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299" y="5091573"/>
            <a:ext cx="1293137" cy="1094864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10624"/>
            <a:ext cx="1288473" cy="1120132"/>
          </a:xfrm>
        </p:spPr>
      </p:pic>
      <p:pic>
        <p:nvPicPr>
          <p:cNvPr id="13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829" y="2263391"/>
            <a:ext cx="1236757" cy="10893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037" y="2304473"/>
            <a:ext cx="1387053" cy="10072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6237" y="2246073"/>
            <a:ext cx="1449399" cy="1162145"/>
          </a:xfrm>
          <a:prstGeom prst="rect">
            <a:avLst/>
          </a:prstGeom>
        </p:spPr>
      </p:pic>
      <p:pic>
        <p:nvPicPr>
          <p:cNvPr id="14" name="Picture 4" descr="C:\Users\Administrator\Downloads\nô el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8632" y="4722224"/>
            <a:ext cx="1747605" cy="183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70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3842E-7 -2.22222E-6 L 0.00169 -0.410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-2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944" y="270163"/>
            <a:ext cx="11744361" cy="1620982"/>
          </a:xfrm>
        </p:spPr>
        <p:txBody>
          <a:bodyPr>
            <a:noAutofit/>
          </a:bodyPr>
          <a:lstStyle/>
          <a:p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1: Ai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b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1-2-3.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214" y="5051441"/>
            <a:ext cx="1008185" cy="10428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99" y="4998121"/>
            <a:ext cx="1013139" cy="10428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13444" y="2503302"/>
            <a:ext cx="834955" cy="8845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64969" y="2503301"/>
            <a:ext cx="833861" cy="8845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1539" y="2485624"/>
            <a:ext cx="914400" cy="902201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3" y="2344948"/>
            <a:ext cx="886826" cy="914067"/>
          </a:xfr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920" y="2465808"/>
            <a:ext cx="873886" cy="92201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688" y="2494462"/>
            <a:ext cx="907751" cy="88452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665" y="2485624"/>
            <a:ext cx="945023" cy="902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20906" y="2485624"/>
            <a:ext cx="914400" cy="902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47492" y="2460040"/>
            <a:ext cx="914400" cy="902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09515" y="2465807"/>
            <a:ext cx="914400" cy="896433"/>
          </a:xfrm>
          <a:prstGeom prst="rect">
            <a:avLst/>
          </a:prstGeom>
        </p:spPr>
      </p:pic>
      <p:pic>
        <p:nvPicPr>
          <p:cNvPr id="18" name="Picture 4" descr="C:\Users\Administrator\Downloads\nô el.gif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565" y="4602779"/>
            <a:ext cx="2515006" cy="1953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741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9209E-6 0 L -0.0052 -0.410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-2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-0.15139 L -0.00169 -0.4013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Administrator\Desktop\đi xe đạp.pn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2 :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1611268"/>
            <a:ext cx="112014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Chia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xâu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1-2-3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1-1-1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1-2-3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xâu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7030A0"/>
              </a:solidFill>
            </a:endParaRPr>
          </a:p>
        </p:txBody>
      </p:sp>
      <p:pic>
        <p:nvPicPr>
          <p:cNvPr id="7" name="DJ – Nonstop 2016 - Bass Mạnh Nhạc Không Lờ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3590" y="5559777"/>
            <a:ext cx="967066" cy="98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73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079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Administrator\Downloads\QUYỂN SÁCH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46" y="415636"/>
            <a:ext cx="10785764" cy="579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940158" y="1517073"/>
            <a:ext cx="103288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‘’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’’.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dirty="0"/>
          </a:p>
        </p:txBody>
      </p:sp>
      <p:pic>
        <p:nvPicPr>
          <p:cNvPr id="10" name="ChauYeuCoChuCongNhanBeat-V.A-384422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61709" y="3825397"/>
            <a:ext cx="1039091" cy="122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90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8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-77273"/>
            <a:ext cx="10457645" cy="55636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914" y="5241701"/>
            <a:ext cx="910945" cy="654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9859" y="5241701"/>
            <a:ext cx="1017431" cy="6541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290" y="5177306"/>
            <a:ext cx="910945" cy="6541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8235" y="5177306"/>
            <a:ext cx="1017431" cy="6541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5666" y="5177306"/>
            <a:ext cx="910945" cy="6541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3520" y="5177306"/>
            <a:ext cx="1017431" cy="6541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4770" y="5177306"/>
            <a:ext cx="910945" cy="6541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2360" y="5177306"/>
            <a:ext cx="910945" cy="6541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1464" y="5159309"/>
            <a:ext cx="910945" cy="65418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0322" y="5182424"/>
            <a:ext cx="1017431" cy="65418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3669" y="5177306"/>
            <a:ext cx="1017431" cy="65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83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80" y="5460642"/>
            <a:ext cx="1279636" cy="13973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80" y="4286652"/>
            <a:ext cx="1279636" cy="11739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15" y="2889294"/>
            <a:ext cx="1062841" cy="13973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856" y="2925145"/>
            <a:ext cx="1036749" cy="11739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407" y="2487232"/>
            <a:ext cx="1100809" cy="13973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446" y="2413983"/>
            <a:ext cx="970208" cy="117399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656" y="5841642"/>
            <a:ext cx="1558344" cy="101635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392" y="5644669"/>
            <a:ext cx="1458264" cy="102930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608" y="2550553"/>
            <a:ext cx="1558344" cy="101635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440" y="4628311"/>
            <a:ext cx="1558344" cy="10163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08" y="5333463"/>
            <a:ext cx="1558344" cy="101635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736" y="3563087"/>
            <a:ext cx="1458264" cy="102930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784" y="4793523"/>
            <a:ext cx="1458264" cy="102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552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2" name="Picture 4" descr="C:\Users\Administrator\Downloads\CHIẾCTHUYỀ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33" y="360947"/>
            <a:ext cx="10551694" cy="5799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34717" y="2429560"/>
            <a:ext cx="103291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2.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Dạy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trẻ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nhận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biết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sắp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xếp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quy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tắc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3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loại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tượng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*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Sắp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xếp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ý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thích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trẻ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96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370" y="982132"/>
            <a:ext cx="10085228" cy="1303867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b="1" dirty="0"/>
              <a:t/>
            </a:r>
            <a:br>
              <a:rPr lang="en-US" sz="2000" b="1" dirty="0"/>
            </a:b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Lần1:</a:t>
            </a:r>
            <a:r>
              <a:rPr lang="en-US" sz="2000" b="1" dirty="0"/>
              <a:t>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1-1-1.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Isosceles Triangle 4"/>
          <p:cNvSpPr/>
          <p:nvPr/>
        </p:nvSpPr>
        <p:spPr>
          <a:xfrm rot="10800000">
            <a:off x="852296" y="2147879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Isosceles Triangle 13"/>
          <p:cNvSpPr/>
          <p:nvPr/>
        </p:nvSpPr>
        <p:spPr>
          <a:xfrm rot="10800000">
            <a:off x="1491832" y="2147879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Isosceles Triangle 15"/>
          <p:cNvSpPr/>
          <p:nvPr/>
        </p:nvSpPr>
        <p:spPr>
          <a:xfrm rot="10800000">
            <a:off x="2158084" y="2147879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Isosceles Triangle 16"/>
          <p:cNvSpPr/>
          <p:nvPr/>
        </p:nvSpPr>
        <p:spPr>
          <a:xfrm rot="10800000">
            <a:off x="6411459" y="2194897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Isosceles Triangle 17"/>
          <p:cNvSpPr/>
          <p:nvPr/>
        </p:nvSpPr>
        <p:spPr>
          <a:xfrm rot="10800000">
            <a:off x="4578942" y="2169055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Isosceles Triangle 18"/>
          <p:cNvSpPr/>
          <p:nvPr/>
        </p:nvSpPr>
        <p:spPr>
          <a:xfrm rot="10800000">
            <a:off x="2762060" y="2147879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Isosceles Triangle 19"/>
          <p:cNvSpPr/>
          <p:nvPr/>
        </p:nvSpPr>
        <p:spPr>
          <a:xfrm rot="10800000">
            <a:off x="7009812" y="2192667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Isosceles Triangle 20"/>
          <p:cNvSpPr/>
          <p:nvPr/>
        </p:nvSpPr>
        <p:spPr>
          <a:xfrm rot="10800000">
            <a:off x="5199118" y="2169056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Isosceles Triangle 21"/>
          <p:cNvSpPr/>
          <p:nvPr/>
        </p:nvSpPr>
        <p:spPr>
          <a:xfrm rot="10800000">
            <a:off x="3382236" y="2151884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Isosceles Triangle 22"/>
          <p:cNvSpPr/>
          <p:nvPr/>
        </p:nvSpPr>
        <p:spPr>
          <a:xfrm rot="10800000">
            <a:off x="3989309" y="2147879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Isosceles Triangle 23"/>
          <p:cNvSpPr/>
          <p:nvPr/>
        </p:nvSpPr>
        <p:spPr>
          <a:xfrm rot="10800000">
            <a:off x="5819294" y="2192667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Isosceles Triangle 24"/>
          <p:cNvSpPr/>
          <p:nvPr/>
        </p:nvSpPr>
        <p:spPr>
          <a:xfrm rot="10800000">
            <a:off x="7601977" y="2192667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Isosceles Triangle 26"/>
          <p:cNvSpPr/>
          <p:nvPr/>
        </p:nvSpPr>
        <p:spPr>
          <a:xfrm rot="10800000">
            <a:off x="10072891" y="2264484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Isosceles Triangle 27"/>
          <p:cNvSpPr/>
          <p:nvPr/>
        </p:nvSpPr>
        <p:spPr>
          <a:xfrm rot="10800000">
            <a:off x="8216834" y="2211696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Isosceles Triangle 29"/>
          <p:cNvSpPr/>
          <p:nvPr/>
        </p:nvSpPr>
        <p:spPr>
          <a:xfrm rot="10800000">
            <a:off x="10683603" y="2285999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Isosceles Triangle 30"/>
          <p:cNvSpPr/>
          <p:nvPr/>
        </p:nvSpPr>
        <p:spPr>
          <a:xfrm rot="10800000">
            <a:off x="8812092" y="2227528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Isosceles Triangle 31"/>
          <p:cNvSpPr/>
          <p:nvPr/>
        </p:nvSpPr>
        <p:spPr>
          <a:xfrm rot="10800000">
            <a:off x="9451342" y="2239333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Isosceles Triangle 32"/>
          <p:cNvSpPr/>
          <p:nvPr/>
        </p:nvSpPr>
        <p:spPr>
          <a:xfrm rot="10800000">
            <a:off x="11280939" y="2301919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87887" y="5460642"/>
            <a:ext cx="524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Cho </a:t>
            </a:r>
            <a:r>
              <a:rPr lang="en-US" dirty="0" err="1" smtClean="0"/>
              <a:t>trẻ</a:t>
            </a:r>
            <a:r>
              <a:rPr lang="en-US" dirty="0" smtClean="0"/>
              <a:t> </a:t>
            </a:r>
            <a:r>
              <a:rPr lang="en-US" dirty="0" err="1" smtClean="0"/>
              <a:t>đọc</a:t>
            </a:r>
            <a:r>
              <a:rPr lang="en-US" dirty="0" smtClean="0"/>
              <a:t> </a:t>
            </a:r>
            <a:r>
              <a:rPr lang="en-US" dirty="0" err="1" smtClean="0"/>
              <a:t>cách</a:t>
            </a:r>
            <a:r>
              <a:rPr lang="en-US" dirty="0" smtClean="0"/>
              <a:t> </a:t>
            </a:r>
            <a:r>
              <a:rPr lang="en-US" dirty="0" err="1" smtClean="0"/>
              <a:t>sắp</a:t>
            </a:r>
            <a:r>
              <a:rPr lang="en-US" dirty="0" smtClean="0"/>
              <a:t> </a:t>
            </a:r>
            <a:r>
              <a:rPr lang="en-US" dirty="0" err="1" smtClean="0"/>
              <a:t>xếp</a:t>
            </a:r>
            <a:r>
              <a:rPr lang="en-US" dirty="0" smtClean="0"/>
              <a:t> 1 </a:t>
            </a:r>
            <a:r>
              <a:rPr lang="en-US" dirty="0" err="1" smtClean="0"/>
              <a:t>vàng</a:t>
            </a:r>
            <a:r>
              <a:rPr lang="en-US" dirty="0" smtClean="0"/>
              <a:t>, </a:t>
            </a:r>
            <a:r>
              <a:rPr lang="en-US" dirty="0" err="1" smtClean="0"/>
              <a:t>một</a:t>
            </a:r>
            <a:r>
              <a:rPr lang="en-US" dirty="0" smtClean="0"/>
              <a:t> </a:t>
            </a:r>
            <a:r>
              <a:rPr lang="en-US" dirty="0" err="1" smtClean="0"/>
              <a:t>xanh</a:t>
            </a:r>
            <a:r>
              <a:rPr lang="en-US" dirty="0" smtClean="0"/>
              <a:t>, </a:t>
            </a:r>
            <a:r>
              <a:rPr lang="en-US" dirty="0" err="1" smtClean="0"/>
              <a:t>một</a:t>
            </a:r>
            <a:r>
              <a:rPr lang="en-US" dirty="0" smtClean="0"/>
              <a:t> </a:t>
            </a:r>
            <a:r>
              <a:rPr lang="en-US" dirty="0" err="1" smtClean="0"/>
              <a:t>đỏ</a:t>
            </a:r>
            <a:r>
              <a:rPr lang="en-US" dirty="0" smtClean="0"/>
              <a:t>….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18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370" y="982132"/>
            <a:ext cx="10085228" cy="1303867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b="1" dirty="0"/>
              <a:t/>
            </a:r>
            <a:br>
              <a:rPr lang="en-US" sz="2000" b="1" dirty="0"/>
            </a:b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Lần1:</a:t>
            </a:r>
            <a:r>
              <a:rPr lang="en-US" sz="2000" b="1" dirty="0"/>
              <a:t>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1-2- 1.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Isosceles Triangle 4"/>
          <p:cNvSpPr/>
          <p:nvPr/>
        </p:nvSpPr>
        <p:spPr>
          <a:xfrm rot="10800000">
            <a:off x="852296" y="2147879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Isosceles Triangle 13"/>
          <p:cNvSpPr/>
          <p:nvPr/>
        </p:nvSpPr>
        <p:spPr>
          <a:xfrm rot="10800000">
            <a:off x="1491832" y="2147879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Isosceles Triangle 15"/>
          <p:cNvSpPr/>
          <p:nvPr/>
        </p:nvSpPr>
        <p:spPr>
          <a:xfrm rot="10800000">
            <a:off x="2668384" y="2169056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Isosceles Triangle 16"/>
          <p:cNvSpPr/>
          <p:nvPr/>
        </p:nvSpPr>
        <p:spPr>
          <a:xfrm rot="10800000">
            <a:off x="5742404" y="2248848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Isosceles Triangle 18"/>
          <p:cNvSpPr/>
          <p:nvPr/>
        </p:nvSpPr>
        <p:spPr>
          <a:xfrm rot="10800000">
            <a:off x="3282894" y="2169056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Isosceles Triangle 19"/>
          <p:cNvSpPr/>
          <p:nvPr/>
        </p:nvSpPr>
        <p:spPr>
          <a:xfrm rot="10800000">
            <a:off x="6996932" y="2256480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Isosceles Triangle 20"/>
          <p:cNvSpPr/>
          <p:nvPr/>
        </p:nvSpPr>
        <p:spPr>
          <a:xfrm rot="10800000">
            <a:off x="4516831" y="2218204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Isosceles Triangle 21"/>
          <p:cNvSpPr/>
          <p:nvPr/>
        </p:nvSpPr>
        <p:spPr>
          <a:xfrm rot="10800000">
            <a:off x="3892589" y="2184115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Isosceles Triangle 23"/>
          <p:cNvSpPr/>
          <p:nvPr/>
        </p:nvSpPr>
        <p:spPr>
          <a:xfrm rot="10800000">
            <a:off x="5138380" y="2233606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Isosceles Triangle 24"/>
          <p:cNvSpPr/>
          <p:nvPr/>
        </p:nvSpPr>
        <p:spPr>
          <a:xfrm rot="10800000">
            <a:off x="7614186" y="2271240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Isosceles Triangle 26"/>
          <p:cNvSpPr/>
          <p:nvPr/>
        </p:nvSpPr>
        <p:spPr>
          <a:xfrm rot="10800000">
            <a:off x="10635230" y="2317616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Isosceles Triangle 27"/>
          <p:cNvSpPr/>
          <p:nvPr/>
        </p:nvSpPr>
        <p:spPr>
          <a:xfrm rot="10800000">
            <a:off x="8206780" y="2271240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Isosceles Triangle 29"/>
          <p:cNvSpPr/>
          <p:nvPr/>
        </p:nvSpPr>
        <p:spPr>
          <a:xfrm rot="10800000">
            <a:off x="2081465" y="2169056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Isosceles Triangle 30"/>
          <p:cNvSpPr/>
          <p:nvPr/>
        </p:nvSpPr>
        <p:spPr>
          <a:xfrm rot="10800000">
            <a:off x="6363953" y="2256480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Isosceles Triangle 31"/>
          <p:cNvSpPr/>
          <p:nvPr/>
        </p:nvSpPr>
        <p:spPr>
          <a:xfrm rot="10800000">
            <a:off x="10042636" y="2301919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87887" y="5460642"/>
            <a:ext cx="524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Cho </a:t>
            </a:r>
            <a:r>
              <a:rPr lang="en-US" dirty="0" err="1" smtClean="0"/>
              <a:t>trẻ</a:t>
            </a:r>
            <a:r>
              <a:rPr lang="en-US" dirty="0" smtClean="0"/>
              <a:t> </a:t>
            </a:r>
            <a:r>
              <a:rPr lang="en-US" dirty="0" err="1" smtClean="0"/>
              <a:t>đọc</a:t>
            </a:r>
            <a:r>
              <a:rPr lang="en-US" dirty="0" smtClean="0"/>
              <a:t> </a:t>
            </a:r>
            <a:r>
              <a:rPr lang="en-US" dirty="0" err="1" smtClean="0"/>
              <a:t>cách</a:t>
            </a:r>
            <a:r>
              <a:rPr lang="en-US" dirty="0" smtClean="0"/>
              <a:t> </a:t>
            </a:r>
            <a:r>
              <a:rPr lang="en-US" dirty="0" err="1" smtClean="0"/>
              <a:t>sắp</a:t>
            </a:r>
            <a:r>
              <a:rPr lang="en-US" dirty="0" smtClean="0"/>
              <a:t> </a:t>
            </a:r>
            <a:r>
              <a:rPr lang="en-US" dirty="0" err="1" smtClean="0"/>
              <a:t>xếp</a:t>
            </a:r>
            <a:r>
              <a:rPr lang="en-US" dirty="0" smtClean="0"/>
              <a:t> 1 </a:t>
            </a:r>
            <a:r>
              <a:rPr lang="en-US" dirty="0" err="1" smtClean="0"/>
              <a:t>vàng</a:t>
            </a:r>
            <a:r>
              <a:rPr lang="en-US" dirty="0" smtClean="0"/>
              <a:t>, 2 </a:t>
            </a:r>
            <a:r>
              <a:rPr lang="en-US" dirty="0" err="1" smtClean="0"/>
              <a:t>xanh</a:t>
            </a:r>
            <a:r>
              <a:rPr lang="en-US" dirty="0" smtClean="0"/>
              <a:t>, </a:t>
            </a:r>
            <a:r>
              <a:rPr lang="en-US" dirty="0" err="1" smtClean="0"/>
              <a:t>một</a:t>
            </a:r>
            <a:r>
              <a:rPr lang="en-US" dirty="0" smtClean="0"/>
              <a:t> </a:t>
            </a:r>
            <a:r>
              <a:rPr lang="en-US" dirty="0" err="1" smtClean="0"/>
              <a:t>đỏ</a:t>
            </a:r>
            <a:r>
              <a:rPr lang="en-US" dirty="0" smtClean="0"/>
              <a:t>….</a:t>
            </a:r>
            <a:endParaRPr lang="en-US" dirty="0"/>
          </a:p>
        </p:txBody>
      </p:sp>
      <p:sp>
        <p:nvSpPr>
          <p:cNvPr id="35" name="Isosceles Triangle 34"/>
          <p:cNvSpPr/>
          <p:nvPr/>
        </p:nvSpPr>
        <p:spPr>
          <a:xfrm rot="10800000">
            <a:off x="9433335" y="2290307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6" name="Isosceles Triangle 35"/>
          <p:cNvSpPr/>
          <p:nvPr/>
        </p:nvSpPr>
        <p:spPr>
          <a:xfrm rot="10800000">
            <a:off x="8816081" y="2264608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43130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5" grpId="0" animBg="1"/>
      <p:bldP spid="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493" y="936002"/>
            <a:ext cx="10174310" cy="5683739"/>
          </a:xfrm>
        </p:spPr>
      </p:pic>
      <p:sp>
        <p:nvSpPr>
          <p:cNvPr id="5" name="TextBox 4"/>
          <p:cNvSpPr txBox="1"/>
          <p:nvPr/>
        </p:nvSpPr>
        <p:spPr>
          <a:xfrm>
            <a:off x="2472744" y="566670"/>
            <a:ext cx="3219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Mở</a:t>
            </a:r>
            <a:r>
              <a:rPr lang="en-US" dirty="0" smtClean="0"/>
              <a:t> </a:t>
            </a:r>
            <a:r>
              <a:rPr lang="en-US" dirty="0" err="1" smtClean="0"/>
              <a:t>rộng</a:t>
            </a:r>
            <a:r>
              <a:rPr lang="en-US" dirty="0" smtClean="0"/>
              <a:t>: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50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8&quot; unique_id=&quot;10307&quot;&gt;&lt;/object&gt;&lt;object type=&quot;2&quot; unique_id=&quot;10308&quot;&gt;&lt;object type=&quot;3&quot; unique_id=&quot;10309&quot;&gt;&lt;property id=&quot;20148&quot; value=&quot;5&quot;/&gt;&lt;property id=&quot;20300&quot; value=&quot;Slide 1&quot;/&gt;&lt;property id=&quot;20307&quot; value=&quot;292&quot;/&gt;&lt;/object&gt;&lt;object type=&quot;3&quot; unique_id=&quot;10310&quot;&gt;&lt;property id=&quot;20148&quot; value=&quot;5&quot;/&gt;&lt;property id=&quot;20300&quot; value=&quot;Slide 2&quot;/&gt;&lt;property id=&quot;20307&quot; value=&quot;293&quot;/&gt;&lt;/object&gt;&lt;object type=&quot;3&quot; unique_id=&quot;10311&quot;&gt;&lt;property id=&quot;20148&quot; value=&quot;5&quot;/&gt;&lt;property id=&quot;20300&quot; value=&quot;Slide 3&quot;/&gt;&lt;property id=&quot;20307&quot; value=&quot;294&quot;/&gt;&lt;/object&gt;&lt;object type=&quot;3&quot; unique_id=&quot;10312&quot;&gt;&lt;property id=&quot;20148&quot; value=&quot;5&quot;/&gt;&lt;property id=&quot;20300&quot; value=&quot;Slide 4 - &amp;quot;a. Phần 1. Ôn cách sắp xếp theo qui tắc của 2 đối tượng&amp;quot;&quot;/&gt;&lt;property id=&quot;20307&quot; value=&quot;259&quot;/&gt;&lt;/object&gt;&lt;object type=&quot;3&quot; unique_id=&quot;10313&quot;&gt;&lt;property id=&quot;20148&quot; value=&quot;5&quot;/&gt;&lt;property id=&quot;20300&quot; value=&quot;Slide 5 - &amp;quot;b. Phần 2. Dạy trẻ sắp xếp  3-4 đối tượng theo qui tăc. * Sắp xếp theo yêu cầu&amp;quot;&quot;/&gt;&lt;property id=&quot;20307&quot; value=&quot;295&quot;/&gt;&lt;/object&gt;&lt;object type=&quot;3&quot; unique_id=&quot;10314&quot;&gt;&lt;property id=&quot;20148&quot; value=&quot;5&quot;/&gt;&lt;property id=&quot;20300&quot; value=&quot;Slide 6 - &amp;quot;* Sắp xếp theo yêu cầu - Lần1: Theo quy tắc 1-1-1. &amp;quot;&quot;/&gt;&lt;property id=&quot;20307&quot; value=&quot;261&quot;/&gt;&lt;/object&gt;&lt;object type=&quot;3&quot; unique_id=&quot;10316&quot;&gt;&lt;property id=&quot;20148&quot; value=&quot;5&quot;/&gt;&lt;property id=&quot;20300&quot; value=&quot;Slide 9 - &amp;quot;+ Các con nhìn lên và cho cô biết? ở nhóm thứ nhất có mấy bông hoa? (1)tương ứng với thẻ số mấy?( số 1)&amp;quot;&quot;/&gt;&lt;property id=&quot;20307&quot; value=&quot;264&quot;/&gt;&lt;/object&gt;&lt;object type=&quot;3&quot; unique_id=&quot;10317&quot;&gt;&lt;property id=&quot;20148&quot; value=&quot;5&quot;/&gt;&lt;property id=&quot;20300&quot; value=&quot;Slide 11 - &amp;quot;* Lần 2:  Sắp xếp theo quy tắc của 1-2-3&amp;quot;&quot;/&gt;&lt;property id=&quot;20307&quot; value=&quot;265&quot;/&gt;&lt;/object&gt;&lt;object type=&quot;3&quot; unique_id=&quot;10318&quot;&gt;&lt;property id=&quot;20148&quot; value=&quot;5&quot;/&gt;&lt;property id=&quot;20300&quot; value=&quot;Slide 12 - &amp;quot;*  Lần 2: Theo quy tắc 1-2-3. &amp;quot;&quot;/&gt;&lt;property id=&quot;20307&quot; value=&quot;268&quot;/&gt;&lt;/object&gt;&lt;object type=&quot;3&quot; unique_id=&quot;10319&quot;&gt;&lt;property id=&quot;20148&quot; value=&quot;5&quot;/&gt;&lt;property id=&quot;20300&quot; value=&quot;Slide 13 - &amp;quot;* - Lần 2: Theo quy tắc 1-2-3. +  Đây là cách sắp xếp của mấy đối tượng?(3) + Đây là cách sắp xếp của 3 đối tượng &quot;/&gt;&lt;property id=&quot;20307&quot; value=&quot;269&quot;/&gt;&lt;/object&gt;&lt;object type=&quot;3&quot; unique_id=&quot;10320&quot;&gt;&lt;property id=&quot;20148&quot; value=&quot;5&quot;/&gt;&lt;property id=&quot;20300&quot; value=&quot;Slide 14 - &amp;quot;* Ai có nhận xét gì về cách sắp xếp này? + Vì sao con biết đây là cách sắp xếp theo qui tắc?  + Sắp xếp theo mấy đ&quot;/&gt;&lt;property id=&quot;20307&quot; value=&quot;270&quot;/&gt;&lt;/object&gt;&lt;object type=&quot;3&quot; unique_id=&quot;10322&quot;&gt;&lt;property id=&quot;20148&quot; value=&quot;5&quot;/&gt;&lt;property id=&quot;20300&quot; value=&quot;Slide 16 - &amp;quot;+ Đây là cách sắp xếp của mấy đối tượng? =&amp;gt; Đây là cách sắp xếp của 3 đối tượng theo quy tắc 1-2-3 đó là 1 bông ho&quot;/&gt;&lt;property id=&quot;20307&quot; value=&quot;274&quot;/&gt;&lt;/object&gt;&lt;object type=&quot;3&quot; unique_id=&quot;10323&quot;&gt;&lt;property id=&quot;20148&quot; value=&quot;5&quot;/&gt;&lt;property id=&quot;20300&quot; value=&quot;Slide 17 - &amp;quot; - Các con vừa được quan sát 2 cách sắp xếp 3 đối tượng theo qui tắc 1-1-1; 1-2-3.&amp;quot;&quot;/&gt;&lt;property id=&quot;20307&quot; value=&quot;272&quot;/&gt;&lt;/object&gt;&lt;object type=&quot;3&quot; unique_id=&quot;10324&quot;&gt;&lt;property id=&quot;20148&quot; value=&quot;5&quot;/&gt;&lt;property id=&quot;20300&quot; value=&quot;Slide 18 - &amp;quot;- Các con cùng nhau quan sát trên màn hình xem cô có cách sắp xếp gì nữa nào.&amp;quot;&quot;/&gt;&lt;property id=&quot;20307&quot; value=&quot;266&quot;/&gt;&lt;/object&gt;&lt;object type=&quot;3&quot; unique_id=&quot;10325&quot;&gt;&lt;property id=&quot;20148&quot; value=&quot;5&quot;/&gt;&lt;property id=&quot;20300&quot; value=&quot;Slide 19 - &amp;quot; * Lần 3: Cho trẻ sắp xếp 4 đối tượng theo qui tắc 2- 1-1-1 - Các con cùng nhau quan sát trên màn hình xem cô có c&quot;/&gt;&lt;property id=&quot;20307&quot; value=&quot;273&quot;/&gt;&lt;/object&gt;&lt;object type=&quot;3&quot; unique_id=&quot;10326&quot;&gt;&lt;property id=&quot;20148&quot; value=&quot;5&quot;/&gt;&lt;property id=&quot;20300&quot; value=&quot;Slide 20 - &amp;quot; *  Lần 3: Cho trẻ sắp xếp 4 đối tượng theo qui tắc 2; 1;1;1. - Các con cùng nhau quan sát trên màn hình xem cô có&quot;/&gt;&lt;property id=&quot;20307&quot; value=&quot;275&quot;/&gt;&lt;/object&gt;&lt;object type=&quot;3&quot; unique_id=&quot;10328&quot;&gt;&lt;property id=&quot;20148&quot; value=&quot;5&quot;/&gt;&lt;property id=&quot;20300&quot; value=&quot;Slide 24 - &amp;quot;=&amp;gt; Như vậy có rất nhiều cách sắp xếp 3 hoặc 4 đối tượng theo các qui tắc.1-1-1; 1- 2 - 3 ; 2-1- 1-1. và sự sắp xếp&quot;/&gt;&lt;property id=&quot;20307&quot; value=&quot;277&quot;/&gt;&lt;/object&gt;&lt;object type=&quot;3&quot; unique_id=&quot;10330&quot;&gt;&lt;property id=&quot;20148&quot; value=&quot;5&quot;/&gt;&lt;property id=&quot;20300&quot; value=&quot;Slide 25 - &amp;quot;*  Như vậy có rất nhiều cách sắp xếp 3-4 đối tượng theo qui tắc đó là cách sắp xếp: 1-1-1 1-2-3 ; 2-1-1-1. và sự s&quot;/&gt;&lt;property id=&quot;20307&quot; value=&quot;279&quot;/&gt;&lt;/object&gt;&lt;object type=&quot;3&quot; unique_id=&quot;10331&quot;&gt;&lt;property id=&quot;20148&quot; value=&quot;5&quot;/&gt;&lt;property id=&quot;20300&quot; value=&quot;Slide 26 - &amp;quot;* Sắp xếp theo ý thích.&amp;quot;&quot;/&gt;&lt;property id=&quot;20307&quot; value=&quot;281&quot;/&gt;&lt;/object&gt;&lt;object type=&quot;3&quot; unique_id=&quot;10332&quot;&gt;&lt;property id=&quot;20148&quot; value=&quot;5&quot;/&gt;&lt;property id=&quot;20300&quot; value=&quot;Slide 27&quot;/&gt;&lt;property id=&quot;20307&quot; value=&quot;282&quot;/&gt;&lt;/object&gt;&lt;object type=&quot;3&quot; unique_id=&quot;10334&quot;&gt;&lt;property id=&quot;20148&quot; value=&quot;5&quot;/&gt;&lt;property id=&quot;20300&quot; value=&quot;Slide 28 - &amp;quot;c. Phần 3: Trò chơi củng cố. - Trò chơi  1: Ai thông minh&amp;quot;&quot;/&gt;&lt;property id=&quot;20307&quot; value=&quot;285&quot;/&gt;&lt;/object&gt;&lt;object type=&quot;3&quot; unique_id=&quot;10336&quot;&gt;&lt;property id=&quot;20148&quot; value=&quot;5&quot;/&gt;&lt;property id=&quot;20300&quot; value=&quot;Slide 29 - &amp;quot;c. Phần 3: Trò chơi củng cố. - Trò chơi  1: Ai thông minh  (Trên màn hình cô có sắp xếp theo qui tắc của 4 đối tượ&quot;/&gt;&lt;property id=&quot;20307&quot; value=&quot;286&quot;/&gt;&lt;/object&gt;&lt;object type=&quot;3&quot; unique_id=&quot;10337&quot;&gt;&lt;property id=&quot;20148&quot; value=&quot;5&quot;/&gt;&lt;property id=&quot;20300&quot; value=&quot;Slide 30 - &amp;quot;c. Phần 3: Trò chơi củng cố. - Trò chơi  1: Ai thông minh  (- Qui tăc 1-2-3) &amp;quot;&quot;/&gt;&lt;property id=&quot;20307&quot; value=&quot;289&quot;/&gt;&lt;/object&gt;&lt;object type=&quot;3&quot; unique_id=&quot;10338&quot;&gt;&lt;property id=&quot;20148&quot; value=&quot;5&quot;/&gt;&lt;property id=&quot;20300&quot; value=&quot;Slide 31 - &amp;quot;- Trò chơi  2 : Bé khéo tay. - Qui tăc 1-1-1-1-2-3; 2-1-1 &amp;quot;&quot;/&gt;&lt;property id=&quot;20307&quot; value=&quot;290&quot;/&gt;&lt;/object&gt;&lt;object type=&quot;3&quot; unique_id=&quot;10339&quot;&gt;&lt;property id=&quot;20148&quot; value=&quot;5&quot;/&gt;&lt;property id=&quot;20300&quot; value=&quot;Slide 33 - &amp;quot;3. Kết thúc: Nhận xét tuyên dương chuyển hoạt động cho trẻ hát bài  ‘’Cháu yêu cô chú công nhân’’.  &amp;quot;&quot;/&gt;&lt;property id=&quot;20307&quot; value=&quot;291&quot;/&gt;&lt;/object&gt;&lt;object type=&quot;3&quot; unique_id=&quot;10935&quot;&gt;&lt;property id=&quot;20148&quot; value=&quot;5&quot;/&gt;&lt;property id=&quot;20300&quot; value=&quot;Slide 7 - &amp;quot;* Sắp xếp theo yêu cầu - Lần1: Theo quy tắc 1-1-1. &amp;quot;&quot;/&gt;&lt;property id=&quot;20307&quot; value=&quot;298&quot;/&gt;&lt;/object&gt;&lt;object type=&quot;3&quot; unique_id=&quot;10938&quot;&gt;&lt;property id=&quot;20148&quot; value=&quot;5&quot;/&gt;&lt;property id=&quot;20300&quot; value=&quot;Slide 15 - &amp;quot;+ Các con nhìn lên màn hình và cho cô biết ở nhóm thứ nhất có mấy bông hoa?(1 bông hoa) tương ứng với thẻ số mấy? &quot;/&gt;&lt;property id=&quot;20307&quot; value=&quot;302&quot;/&gt;&lt;/object&gt;&lt;object type=&quot;3&quot; unique_id=&quot;10939&quot;&gt;&lt;property id=&quot;20148&quot; value=&quot;5&quot;/&gt;&lt;property id=&quot;20300&quot; value=&quot;Slide 21 - &amp;quot;+ Ai có nhận xét gì về cách sắp xếp này? - Các con chỉ tay vào bảng và đọc cùng cô cách sắp xếp nào? - Hoa hoa- qu&quot;/&gt;&lt;property id=&quot;20307&quot; value=&quot;306&quot;/&gt;&lt;/object&gt;&lt;object type=&quot;3&quot; unique_id=&quot;10941&quot;&gt;&lt;property id=&quot;20148&quot; value=&quot;5&quot;/&gt;&lt;property id=&quot;20300&quot; value=&quot;Slide 22 - &amp;quot;+ Các con nhìn lên màn hình và cho cô biết ở nhóm thứ nhất có mấy bông hoa?(2 bông hoa) tương ứng với thẻ số mấy? &quot;/&gt;&lt;property id=&quot;20307&quot; value=&quot;304&quot;/&gt;&lt;/object&gt;&lt;object type=&quot;3&quot; unique_id=&quot;10942&quot;&gt;&lt;property id=&quot;20148&quot; value=&quot;5&quot;/&gt;&lt;property id=&quot;20300&quot; value=&quot;Slide 23 - &amp;quot;+  Đây là cách sắp xếp của mấy đối tượng?  =&amp;gt; Đây là cách sắp xếp của 4 đối tượng theo quy tắc 2-1-1-1. đó là 2 bô&quot;/&gt;&lt;property id=&quot;20307&quot; value=&quot;308&quot;/&gt;&lt;/object&gt;&lt;object type=&quot;3&quot; unique_id=&quot;11103&quot;&gt;&lt;property id=&quot;20148&quot; value=&quot;5&quot;/&gt;&lt;property id=&quot;20300&quot; value=&quot;Slide 8 - &amp;quot;* Sắp xếp theo yêu cầu - Lần1: Theo quy tắc 1-1-1. &amp;quot;&quot;/&gt;&lt;property id=&quot;20307&quot; value=&quot;310&quot;/&gt;&lt;/object&gt;&lt;object type=&quot;3&quot; unique_id=&quot;11264&quot;&gt;&lt;property id=&quot;20148&quot; value=&quot;5&quot;/&gt;&lt;property id=&quot;20300&quot; value=&quot;Slide 10 - &amp;quot;+ Đây là cách sắp xếp của mấy đối tượng?(3 đối tượng) + Đây là cách sắp xếp của 3 đối tượng theo qui tắc 1-1-1. &amp;quot;&quot;/&gt;&lt;property id=&quot;20307&quot; value=&quot;312&quot;/&gt;&lt;/object&gt;&lt;object type=&quot;3&quot; unique_id=&quot;11465&quot;&gt;&lt;property id=&quot;20148&quot; value=&quot;5&quot;/&gt;&lt;property id=&quot;20300&quot; value=&quot;Slide 32 - &amp;quot;- Trò chơi  2 : Bé khéo tay. - Qui tăc 1-1-1-1-2-3; 2-1-1 &amp;quot;&quot;/&gt;&lt;property id=&quot;20307&quot; value=&quot;313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1162</TotalTime>
  <Words>809</Words>
  <Application>Microsoft Office PowerPoint</Application>
  <PresentationFormat>Custom</PresentationFormat>
  <Paragraphs>45</Paragraphs>
  <Slides>35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* Sắp xếp theo yêu cầu của cô - Lần1: Theo quy tắc 1-1-1. </vt:lpstr>
      <vt:lpstr>* Sắp xếp theo yêu cầu của cô - Lần1: Theo quy tắc 1-2- 1. </vt:lpstr>
      <vt:lpstr>PowerPoint Presentation</vt:lpstr>
      <vt:lpstr>PowerPoint Presentation</vt:lpstr>
      <vt:lpstr>PowerPoint Presentation</vt:lpstr>
      <vt:lpstr>+ Các con nhìn lên và cho cô biết? ở nhóm đối tượng thứ nhất có mấy bông hoa? (1)tương ứng với thẻ số mấy?( số 1). Nhóm đối tượng thứ 2, nhóm đối tượng thư 3.</vt:lpstr>
      <vt:lpstr>+ Đây là cách sắp xếp của mấy đối tượng?(3 đối tượng) Đó là những đối tượng nào? + Được sắp xếp theo qui tắc gì? (1-1-1. Đó là 1 bông hoa – 1 quả - 1 chiếc lá và lặp lại như vậy) </vt:lpstr>
      <vt:lpstr>Đây là cách sắp xếp của 3 đối tượng đó là hoa- quả - lá và sắp xếp theo qui tắc 1-1-1 đó là 1 hoa- 1quả- 1lá và lặp lại như vậy.</vt:lpstr>
      <vt:lpstr>PowerPoint Presentation</vt:lpstr>
      <vt:lpstr>*  Lần 2: Theo quy tắc 1-2-3. </vt:lpstr>
      <vt:lpstr>* - Lần 2: Theo quy tắc 1-2-3. Các con nhìn lên bảng và xếp giống cô nào</vt:lpstr>
      <vt:lpstr>* Ai có nhận xét gì về cách sắp xếp này? + Cho trẻ đọc cùng cô cách sắp xếp đó.( 1 hoa - 2 quả- 3 Lá) </vt:lpstr>
      <vt:lpstr>+ Các con nhìn lên màn hình và cho cô biết ở nhóm đối tượng thứ nhất có mấy bông hoa?(1 bông hoa) tương ứng với thẻ số mấy?( Số 1) các con tìm thẻ số một đặt dưới nhóm 1 bông hoa nào? Nhóm đói tượng thứ 2, nhóm đối tượng thứ 3.</vt:lpstr>
      <vt:lpstr>   + Đây là cách sắp xếp của mấy đối tượng? Là những đối tượng nào? Sắp xếp theo qui tắc gì? =&gt; Đây là cách sắp xếp của 3 đối tượng theo quy tắc 1-2-3 đó là 1 bông hoa - 2 quả - 3 chiếc lá và lặp lại như vậy. + Cho trẻ nhăc lại : Qui tắc sắp xếp của 3 đối tượng. (Đây là cách sắp xếp của 3 đối tượng theo quy tắc 1-2-3, đó là 1 bông hoa - 2 quả - 3 chiếc lá) .</vt:lpstr>
      <vt:lpstr> - Các con vừa được quan sát 2 cách sắp xếp 3 đối tượng theo qui tắc 1-1-1 đó là 1 bông hoa- 1quả- 1 lá. </vt:lpstr>
      <vt:lpstr>Theo qui tắc: 1-2-3 đó là 1 hoa- 2 quả- 3 lá.</vt:lpstr>
      <vt:lpstr> * Lần 3: Cho trẻ sắp xếp 4 đối tượng theo qui tắc 2- 1-1-1 </vt:lpstr>
      <vt:lpstr> *  Lần 3: Cho trẻ sắp xếp 4 đối tượng theo qui tắc 2; 1;1;1. - Các con chọn đối tượng và xếp ra bảng của mình giống với của cô nào.  + Ai có nhận xét gì về cách sắp xếp này? - Các con chỉ tay vào bảng và đọc cùng cô cách sắp xếp nào? ( Hoa hoa- quả- lá- cây và lặp lại như vậy.)  </vt:lpstr>
      <vt:lpstr>+ Các con nhìn lên màn hình và cho cô biết ở nhóm đối tượng thứ nhất có mấy bông hoa?(2 bông hoa) tương ứng với thẻ số mấy?( Số 2) các con tìm thẻ số một đặt dưới 2 bông hoa nào? Nhóm đối tượng thư 2, nhóm đối tượng thứ 3, nhóm đối tượng thứ 4.</vt:lpstr>
      <vt:lpstr> +  Đây là cách sắp xếp của mấy đối tượng? Đó là những đối tượng nào? Được sắp xép theo qui tắc gì? =&gt; Đây là cách sắp xếp của 4 đối tượng theo quy tắc 2-1-1-1, đó là 2 bông hoa - 1 quả - 1 chiếc lá- 1 cây và lặp lại như vậy - Cho trẻ nhắc lại cách sắp xếp.( hoa-hoa-quả-lá-cây và lặp lại như vậy) </vt:lpstr>
      <vt:lpstr>=&gt; Như vậy có rất nhiều cách sắp xếp 3 hoặc 4 đối tượng theo các qui tắc như:1-1-1</vt:lpstr>
      <vt:lpstr>Theo quy tắc: 1-2-3</vt:lpstr>
      <vt:lpstr>Sắp xếp 4 đối tượng theo qui tắc 2- 1-1-1 và sự sắp xếp được lặp đi lặp lại theo 1 trình tự của 3 hoặc 4 đối tượng đó gọi là cách sắp xếp 3 hoặc 4 đối tượng theo qui tắc.  </vt:lpstr>
      <vt:lpstr>PowerPoint Presentation</vt:lpstr>
      <vt:lpstr>PowerPoint Presentation</vt:lpstr>
      <vt:lpstr>Trò chơi  1: Ai thông minh  (Trên màn hình cô có các cách sắp xếp theo qui tắc của 3, 4 đối tượng các con quan sát kỹ và phát hiện ra đối tượng còn thiếu và  điền vào ô trống.) Theo quy tắc 1-1-1-1. </vt:lpstr>
      <vt:lpstr>Trò chơi  1: Ai thông minh  Theo quy tắc 1-2-3. 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106</cp:revision>
  <dcterms:created xsi:type="dcterms:W3CDTF">2018-11-07T02:34:51Z</dcterms:created>
  <dcterms:modified xsi:type="dcterms:W3CDTF">2024-02-03T04:22:01Z</dcterms:modified>
</cp:coreProperties>
</file>