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8" r:id="rId3"/>
    <p:sldId id="257" r:id="rId4"/>
    <p:sldId id="256" r:id="rId5"/>
    <p:sldId id="259"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1308" y="-8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49FEEB-75E5-4776-9473-8D49A794D3CB}"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2993220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9FEEB-75E5-4776-9473-8D49A794D3CB}"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1460305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9FEEB-75E5-4776-9473-8D49A794D3CB}"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2682680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9FEEB-75E5-4776-9473-8D49A794D3CB}"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409168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49FEEB-75E5-4776-9473-8D49A794D3CB}"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1591326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49FEEB-75E5-4776-9473-8D49A794D3CB}"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310379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49FEEB-75E5-4776-9473-8D49A794D3CB}" type="datetimeFigureOut">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328127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49FEEB-75E5-4776-9473-8D49A794D3CB}"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159995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9FEEB-75E5-4776-9473-8D49A794D3CB}" type="datetimeFigureOut">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3710443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49FEEB-75E5-4776-9473-8D49A794D3CB}"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554445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49FEEB-75E5-4776-9473-8D49A794D3CB}"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1440730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9FEEB-75E5-4776-9473-8D49A794D3CB}" type="datetimeFigureOut">
              <a:rPr lang="en-US" smtClean="0"/>
              <a:t>11/5/2024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31587-A270-4E2C-A5C0-07F98476BAE9}" type="slidenum">
              <a:rPr lang="en-US" smtClean="0"/>
              <a:t>‹#›</a:t>
            </a:fld>
            <a:endParaRPr lang="en-US"/>
          </a:p>
        </p:txBody>
      </p:sp>
    </p:spTree>
    <p:extLst>
      <p:ext uri="{BB962C8B-B14F-4D97-AF65-F5344CB8AC3E}">
        <p14:creationId xmlns:p14="http://schemas.microsoft.com/office/powerpoint/2010/main" val="3767066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rại Hè Thanh Thiếu Niên Trại Hè Tuyển Sinh Trại Hè áp Phích Trại Hè, Tờ  Rơi Trại Hè, áp Phích Trại Hè, Trại Hè Hình nền Vector để tải xuống miễn"/>
          <p:cNvPicPr>
            <a:picLocks noChangeAspect="1" noChangeArrowheads="1"/>
          </p:cNvPicPr>
          <p:nvPr/>
        </p:nvPicPr>
        <p:blipFill rotWithShape="1">
          <a:blip r:embed="rId2">
            <a:extLst>
              <a:ext uri="{28A0092B-C50C-407E-A947-70E740481C1C}">
                <a14:useLocalDpi xmlns:a14="http://schemas.microsoft.com/office/drawing/2010/main" val="0"/>
              </a:ext>
            </a:extLst>
          </a:blip>
          <a:srcRect l="2500" t="46104" r="2344" b="1426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85019" y="3062672"/>
            <a:ext cx="7952177" cy="646331"/>
          </a:xfrm>
          <a:prstGeom prst="rect">
            <a:avLst/>
          </a:prstGeom>
          <a:noFill/>
        </p:spPr>
        <p:txBody>
          <a:bodyPr wrap="none" rtlCol="0">
            <a:spAutoFit/>
          </a:body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HOẠT ĐỘNG LÀM QUEN VĂN HỌC</a:t>
            </a:r>
          </a:p>
        </p:txBody>
      </p:sp>
      <p:sp>
        <p:nvSpPr>
          <p:cNvPr id="6" name="TextBox 5"/>
          <p:cNvSpPr txBox="1"/>
          <p:nvPr/>
        </p:nvSpPr>
        <p:spPr>
          <a:xfrm>
            <a:off x="2907463" y="358910"/>
            <a:ext cx="6507294" cy="707886"/>
          </a:xfrm>
          <a:prstGeom prst="rect">
            <a:avLst/>
          </a:prstGeom>
          <a:noFill/>
        </p:spPr>
        <p:txBody>
          <a:bodyPr wrap="none" rtlCol="0">
            <a:spAutoFit/>
          </a:bodyPr>
          <a:lstStyle/>
          <a:p>
            <a:pPr algn="ctr"/>
            <a:r>
              <a:rPr lang="en-US" sz="2000" b="1" dirty="0" smtClean="0">
                <a:solidFill>
                  <a:srgbClr val="0070C0"/>
                </a:solidFill>
                <a:latin typeface="Times New Roman" panose="02020603050405020304" pitchFamily="18" charset="0"/>
                <a:cs typeface="Times New Roman" panose="02020603050405020304" pitchFamily="18" charset="0"/>
              </a:rPr>
              <a:t>PHÒNG GIÁO DỤC VÀ ĐÀO TẠO QUẬN LONG BIÊN</a:t>
            </a:r>
          </a:p>
          <a:p>
            <a:pPr algn="ctr"/>
            <a:r>
              <a:rPr lang="en-US" sz="2000" b="1" dirty="0" smtClean="0">
                <a:solidFill>
                  <a:srgbClr val="0070C0"/>
                </a:solidFill>
                <a:latin typeface="Times New Roman" panose="02020603050405020304" pitchFamily="18" charset="0"/>
                <a:cs typeface="Times New Roman" panose="02020603050405020304" pitchFamily="18" charset="0"/>
              </a:rPr>
              <a:t>TRƯỜNG MẦM NON </a:t>
            </a:r>
            <a:r>
              <a:rPr lang="en-US" sz="2000" b="1" dirty="0" smtClean="0">
                <a:solidFill>
                  <a:srgbClr val="0070C0"/>
                </a:solidFill>
                <a:latin typeface="Times New Roman" panose="02020603050405020304" pitchFamily="18" charset="0"/>
                <a:cs typeface="Times New Roman" panose="02020603050405020304" pitchFamily="18" charset="0"/>
              </a:rPr>
              <a:t>GIA QUẤT</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7" name="WordArt 11"/>
          <p:cNvSpPr>
            <a:spLocks noChangeArrowheads="1" noChangeShapeType="1" noTextEdit="1"/>
          </p:cNvSpPr>
          <p:nvPr/>
        </p:nvSpPr>
        <p:spPr bwMode="auto">
          <a:xfrm>
            <a:off x="3442914" y="4724400"/>
            <a:ext cx="5105400" cy="1524000"/>
          </a:xfrm>
          <a:prstGeom prst="rect">
            <a:avLst/>
          </a:prstGeom>
        </p:spPr>
        <p:txBody>
          <a:bodyPr wrap="none" fromWordArt="1">
            <a:prstTxWarp prst="textWave1">
              <a:avLst>
                <a:gd name="adj1" fmla="val 0"/>
                <a:gd name="adj2" fmla="val 0"/>
              </a:avLst>
            </a:prstTxWarp>
          </a:bodyPr>
          <a:lstStyle/>
          <a:p>
            <a:pPr algn="ctr">
              <a:spcBef>
                <a:spcPct val="50000"/>
              </a:spcBef>
              <a:defRPr/>
            </a:pPr>
            <a:r>
              <a:rPr lang="en-US" sz="3600" b="1" dirty="0" err="1">
                <a:solidFill>
                  <a:srgbClr val="FF00FF"/>
                </a:solidFill>
                <a:effectLst>
                  <a:outerShdw blurRad="38100" dist="38100" dir="2700000" algn="tl">
                    <a:srgbClr val="C0C0C0"/>
                  </a:outerShdw>
                </a:effectLst>
                <a:latin typeface="Times New Roman" pitchFamily="18" charset="0"/>
                <a:cs typeface="Times New Roman" pitchFamily="18" charset="0"/>
              </a:rPr>
              <a:t>Đề</a:t>
            </a:r>
            <a:r>
              <a:rPr lang="en-US" sz="3600" b="1" dirty="0">
                <a:solidFill>
                  <a:srgbClr val="FF00FF"/>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FF00FF"/>
                </a:solidFill>
                <a:effectLst>
                  <a:outerShdw blurRad="38100" dist="38100" dir="2700000" algn="tl">
                    <a:srgbClr val="C0C0C0"/>
                  </a:outerShdw>
                </a:effectLst>
                <a:latin typeface="Times New Roman" pitchFamily="18" charset="0"/>
                <a:cs typeface="Times New Roman" pitchFamily="18" charset="0"/>
              </a:rPr>
              <a:t>tài</a:t>
            </a:r>
            <a:r>
              <a:rPr lang="en-US" sz="3600" b="1" dirty="0">
                <a:solidFill>
                  <a:srgbClr val="FF00FF"/>
                </a:solidFill>
                <a:effectLst>
                  <a:outerShdw blurRad="38100" dist="38100" dir="2700000" algn="tl">
                    <a:srgbClr val="C0C0C0"/>
                  </a:outerShdw>
                </a:effectLst>
                <a:latin typeface="Times New Roman" pitchFamily="18" charset="0"/>
                <a:cs typeface="Times New Roman" pitchFamily="18" charset="0"/>
              </a:rPr>
              <a:t>:</a:t>
            </a: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0000FF"/>
                </a:solidFill>
                <a:effectLst>
                  <a:outerShdw blurRad="38100" dist="38100" dir="2700000" algn="tl">
                    <a:srgbClr val="C0C0C0"/>
                  </a:outerShdw>
                </a:effectLst>
                <a:latin typeface="Times New Roman" pitchFamily="18" charset="0"/>
                <a:cs typeface="Times New Roman" pitchFamily="18" charset="0"/>
              </a:rPr>
              <a:t>Thơ</a:t>
            </a: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6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a:t>
            </a:r>
            <a:r>
              <a:rPr lang="en-US" sz="36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Em</a:t>
            </a:r>
            <a:r>
              <a:rPr lang="en-US" sz="36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6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yêu</a:t>
            </a:r>
            <a:r>
              <a:rPr lang="en-US" sz="36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6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chú</a:t>
            </a:r>
            <a:r>
              <a:rPr lang="en-US" sz="36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6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bộ</a:t>
            </a:r>
            <a:r>
              <a:rPr lang="en-US" sz="36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6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đội</a:t>
            </a:r>
            <a:r>
              <a:rPr lang="en-US" sz="36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a:t>
            </a:r>
            <a:endPar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endParaRPr>
          </a:p>
          <a:p>
            <a:pPr algn="ctr">
              <a:spcBef>
                <a:spcPct val="50000"/>
              </a:spcBef>
              <a:defRPr/>
            </a:pPr>
            <a:r>
              <a:rPr lang="en-US" sz="3600" b="1" dirty="0" err="1">
                <a:solidFill>
                  <a:srgbClr val="FF00FF"/>
                </a:solidFill>
                <a:effectLst>
                  <a:outerShdw blurRad="38100" dist="38100" dir="2700000" algn="tl">
                    <a:srgbClr val="C0C0C0"/>
                  </a:outerShdw>
                </a:effectLst>
                <a:latin typeface="Times New Roman" pitchFamily="18" charset="0"/>
                <a:cs typeface="Times New Roman" pitchFamily="18" charset="0"/>
              </a:rPr>
              <a:t>Lứa</a:t>
            </a:r>
            <a:r>
              <a:rPr lang="en-US" sz="3600" b="1" dirty="0">
                <a:solidFill>
                  <a:srgbClr val="FF00FF"/>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FF00FF"/>
                </a:solidFill>
                <a:effectLst>
                  <a:outerShdw blurRad="38100" dist="38100" dir="2700000" algn="tl">
                    <a:srgbClr val="C0C0C0"/>
                  </a:outerShdw>
                </a:effectLst>
                <a:latin typeface="Times New Roman" pitchFamily="18" charset="0"/>
                <a:cs typeface="Times New Roman" pitchFamily="18" charset="0"/>
              </a:rPr>
              <a:t>tuổi</a:t>
            </a:r>
            <a:r>
              <a:rPr lang="en-US" sz="3600" b="1" dirty="0">
                <a:solidFill>
                  <a:srgbClr val="FF00FF"/>
                </a:solidFill>
                <a:effectLst>
                  <a:outerShdw blurRad="38100" dist="38100" dir="2700000" algn="tl">
                    <a:srgbClr val="C0C0C0"/>
                  </a:outerShdw>
                </a:effectLst>
                <a:latin typeface="Times New Roman" pitchFamily="18" charset="0"/>
                <a:cs typeface="Times New Roman" pitchFamily="18" charset="0"/>
              </a:rPr>
              <a:t>: </a:t>
            </a: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24 – 36 </a:t>
            </a:r>
            <a:r>
              <a:rPr lang="en-US" sz="3600" b="1" dirty="0" err="1">
                <a:solidFill>
                  <a:srgbClr val="0000FF"/>
                </a:solidFill>
                <a:effectLst>
                  <a:outerShdw blurRad="38100" dist="38100" dir="2700000" algn="tl">
                    <a:srgbClr val="C0C0C0"/>
                  </a:outerShdw>
                </a:effectLst>
                <a:latin typeface="Times New Roman" pitchFamily="18" charset="0"/>
                <a:cs typeface="Times New Roman" pitchFamily="18" charset="0"/>
              </a:rPr>
              <a:t>tháng</a:t>
            </a:r>
            <a:endPar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endParaRPr>
          </a:p>
          <a:p>
            <a:pPr algn="ctr">
              <a:spcBef>
                <a:spcPct val="50000"/>
              </a:spcBef>
              <a:defRPr/>
            </a:pPr>
            <a:r>
              <a:rPr lang="en-US" sz="3600" b="1" dirty="0" err="1">
                <a:solidFill>
                  <a:srgbClr val="FF00FF"/>
                </a:solidFill>
                <a:effectLst>
                  <a:outerShdw blurRad="38100" dist="38100" dir="2700000" algn="tl">
                    <a:srgbClr val="C0C0C0"/>
                  </a:outerShdw>
                </a:effectLst>
                <a:latin typeface="Times New Roman" pitchFamily="18" charset="0"/>
                <a:cs typeface="Times New Roman" pitchFamily="18" charset="0"/>
              </a:rPr>
              <a:t>Giáo</a:t>
            </a:r>
            <a:r>
              <a:rPr lang="en-US" sz="3600" b="1" dirty="0">
                <a:solidFill>
                  <a:srgbClr val="FF00FF"/>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FF00FF"/>
                </a:solidFill>
                <a:effectLst>
                  <a:outerShdw blurRad="38100" dist="38100" dir="2700000" algn="tl">
                    <a:srgbClr val="C0C0C0"/>
                  </a:outerShdw>
                </a:effectLst>
                <a:latin typeface="Times New Roman" pitchFamily="18" charset="0"/>
                <a:cs typeface="Times New Roman" pitchFamily="18" charset="0"/>
              </a:rPr>
              <a:t>viên</a:t>
            </a:r>
            <a:r>
              <a:rPr lang="en-US" sz="3600" b="1" dirty="0">
                <a:solidFill>
                  <a:srgbClr val="FF00FF"/>
                </a:solidFill>
                <a:effectLst>
                  <a:outerShdw blurRad="38100" dist="38100" dir="2700000" algn="tl">
                    <a:srgbClr val="C0C0C0"/>
                  </a:outerShdw>
                </a:effectLst>
                <a:latin typeface="Times New Roman" pitchFamily="18" charset="0"/>
                <a:cs typeface="Times New Roman" pitchFamily="18" charset="0"/>
              </a:rPr>
              <a:t>:</a:t>
            </a: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6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Ngô</a:t>
            </a:r>
            <a:r>
              <a:rPr lang="en-US" sz="36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6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Thị</a:t>
            </a:r>
            <a:r>
              <a:rPr lang="en-US" sz="36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600" b="1" smtClean="0">
                <a:solidFill>
                  <a:srgbClr val="0000FF"/>
                </a:solidFill>
                <a:effectLst>
                  <a:outerShdw blurRad="38100" dist="38100" dir="2700000" algn="tl">
                    <a:srgbClr val="C0C0C0"/>
                  </a:outerShdw>
                </a:effectLst>
                <a:latin typeface="Times New Roman" pitchFamily="18" charset="0"/>
                <a:cs typeface="Times New Roman" pitchFamily="18" charset="0"/>
              </a:rPr>
              <a:t>Vân</a:t>
            </a:r>
            <a:endPar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03389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ưu tập những bà thơ hay về chú Bộ Độ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34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5303752"/>
            <a:ext cx="3284874" cy="1569660"/>
          </a:xfrm>
          <a:prstGeom prst="rect">
            <a:avLst/>
          </a:prstGeom>
          <a:solidFill>
            <a:schemeClr val="accent3">
              <a:lumMod val="20000"/>
              <a:lumOff val="80000"/>
            </a:schemeClr>
          </a:solidFill>
        </p:spPr>
        <p:txBody>
          <a:bodyPr wrap="none" rtlCol="0">
            <a:spAutoFit/>
          </a:bodyPr>
          <a:lstStyle/>
          <a:p>
            <a:pPr fontAlgn="base"/>
            <a:r>
              <a:rPr lang="vi-VN" sz="2400" b="1" dirty="0">
                <a:solidFill>
                  <a:srgbClr val="FF0000"/>
                </a:solidFill>
                <a:latin typeface="+mj-lt"/>
              </a:rPr>
              <a:t>Em yêu chú bộ đội</a:t>
            </a:r>
          </a:p>
          <a:p>
            <a:pPr fontAlgn="base"/>
            <a:r>
              <a:rPr lang="vi-VN" sz="2400" b="1" dirty="0">
                <a:solidFill>
                  <a:srgbClr val="FF0000"/>
                </a:solidFill>
                <a:latin typeface="+mj-lt"/>
              </a:rPr>
              <a:t>Canh giữ nơi đảo xa,</a:t>
            </a:r>
          </a:p>
          <a:p>
            <a:pPr fontAlgn="base"/>
            <a:r>
              <a:rPr lang="vi-VN" sz="2400" b="1" dirty="0">
                <a:solidFill>
                  <a:srgbClr val="FF0000"/>
                </a:solidFill>
                <a:latin typeface="+mj-lt"/>
              </a:rPr>
              <a:t>Biển gầm vang dữ dội</a:t>
            </a:r>
          </a:p>
          <a:p>
            <a:pPr fontAlgn="base"/>
            <a:r>
              <a:rPr lang="vi-VN" sz="2400" b="1" dirty="0">
                <a:solidFill>
                  <a:srgbClr val="FF0000"/>
                </a:solidFill>
                <a:latin typeface="+mj-lt"/>
              </a:rPr>
              <a:t>Vẫn vang lừng tiếng ca</a:t>
            </a:r>
            <a:r>
              <a:rPr lang="vi-VN" sz="2400" b="1" dirty="0" smtClean="0">
                <a:solidFill>
                  <a:srgbClr val="FF0000"/>
                </a:solidFill>
                <a:latin typeface="+mj-lt"/>
              </a:rPr>
              <a:t>.</a:t>
            </a:r>
            <a:endParaRPr lang="vi-VN" sz="2400" b="1" dirty="0">
              <a:solidFill>
                <a:srgbClr val="FF0000"/>
              </a:solidFill>
              <a:latin typeface="+mj-lt"/>
            </a:endParaRPr>
          </a:p>
        </p:txBody>
      </p:sp>
    </p:spTree>
    <p:extLst>
      <p:ext uri="{BB962C8B-B14F-4D97-AF65-F5344CB8AC3E}">
        <p14:creationId xmlns:p14="http://schemas.microsoft.com/office/powerpoint/2010/main" val="42371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ở Giáo Dục Và Đào Tạo Vĩnh Phú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288340"/>
            <a:ext cx="3325504" cy="1569660"/>
          </a:xfrm>
          <a:prstGeom prst="rect">
            <a:avLst/>
          </a:prstGeom>
          <a:solidFill>
            <a:schemeClr val="accent3">
              <a:lumMod val="20000"/>
              <a:lumOff val="80000"/>
            </a:schemeClr>
          </a:solidFill>
        </p:spPr>
        <p:txBody>
          <a:bodyPr wrap="square">
            <a:spAutoFit/>
          </a:bodyPr>
          <a:lstStyle/>
          <a:p>
            <a:r>
              <a:rPr lang="vi-VN" sz="2400" b="1" i="0" dirty="0" smtClean="0">
                <a:solidFill>
                  <a:srgbClr val="FF0000"/>
                </a:solidFill>
                <a:effectLst/>
                <a:latin typeface="+mj-lt"/>
              </a:rPr>
              <a:t>Em thương chú bộ đội</a:t>
            </a:r>
            <a:r>
              <a:rPr lang="vi-VN" sz="2400" b="1" dirty="0" smtClean="0">
                <a:solidFill>
                  <a:srgbClr val="FF0000"/>
                </a:solidFill>
                <a:latin typeface="+mj-lt"/>
              </a:rPr>
              <a:t/>
            </a:r>
            <a:br>
              <a:rPr lang="vi-VN" sz="2400" b="1" dirty="0" smtClean="0">
                <a:solidFill>
                  <a:srgbClr val="FF0000"/>
                </a:solidFill>
                <a:latin typeface="+mj-lt"/>
              </a:rPr>
            </a:br>
            <a:r>
              <a:rPr lang="vi-VN" sz="2400" b="1" i="0" dirty="0" smtClean="0">
                <a:solidFill>
                  <a:srgbClr val="FF0000"/>
                </a:solidFill>
                <a:effectLst/>
                <a:latin typeface="+mj-lt"/>
              </a:rPr>
              <a:t>Canh giữ nơi đảo xa </a:t>
            </a:r>
            <a:r>
              <a:rPr lang="vi-VN" sz="2400" b="1" dirty="0" smtClean="0">
                <a:solidFill>
                  <a:srgbClr val="FF0000"/>
                </a:solidFill>
                <a:latin typeface="+mj-lt"/>
              </a:rPr>
              <a:t/>
            </a:r>
            <a:br>
              <a:rPr lang="vi-VN" sz="2400" b="1" dirty="0" smtClean="0">
                <a:solidFill>
                  <a:srgbClr val="FF0000"/>
                </a:solidFill>
                <a:latin typeface="+mj-lt"/>
              </a:rPr>
            </a:br>
            <a:r>
              <a:rPr lang="vi-VN" sz="2400" b="1" i="0" dirty="0" smtClean="0">
                <a:solidFill>
                  <a:srgbClr val="FF0000"/>
                </a:solidFill>
                <a:effectLst/>
                <a:latin typeface="+mj-lt"/>
              </a:rPr>
              <a:t>Dù phong ba bão táp</a:t>
            </a:r>
            <a:r>
              <a:rPr lang="vi-VN" sz="2400" b="1" dirty="0" smtClean="0">
                <a:solidFill>
                  <a:srgbClr val="FF0000"/>
                </a:solidFill>
                <a:latin typeface="+mj-lt"/>
              </a:rPr>
              <a:t/>
            </a:r>
            <a:br>
              <a:rPr lang="vi-VN" sz="2400" b="1" dirty="0" smtClean="0">
                <a:solidFill>
                  <a:srgbClr val="FF0000"/>
                </a:solidFill>
                <a:latin typeface="+mj-lt"/>
              </a:rPr>
            </a:br>
            <a:r>
              <a:rPr lang="vi-VN" sz="2400" b="1" i="0" dirty="0" smtClean="0">
                <a:solidFill>
                  <a:srgbClr val="FF0000"/>
                </a:solidFill>
                <a:effectLst/>
                <a:latin typeface="+mj-lt"/>
              </a:rPr>
              <a:t>Tiếng hát càng vang xa.</a:t>
            </a:r>
            <a:endParaRPr lang="en-US" sz="2400" b="1" dirty="0">
              <a:solidFill>
                <a:srgbClr val="FF0000"/>
              </a:solidFill>
              <a:latin typeface="+mj-lt"/>
            </a:endParaRPr>
          </a:p>
        </p:txBody>
      </p:sp>
    </p:spTree>
    <p:extLst>
      <p:ext uri="{BB962C8B-B14F-4D97-AF65-F5344CB8AC3E}">
        <p14:creationId xmlns:p14="http://schemas.microsoft.com/office/powerpoint/2010/main" val="134432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 hình ảnh em yêu chú bộ đội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28341" y="5288341"/>
            <a:ext cx="3063659" cy="1569660"/>
          </a:xfrm>
          <a:prstGeom prst="rect">
            <a:avLst/>
          </a:prstGeom>
          <a:solidFill>
            <a:schemeClr val="accent3">
              <a:lumMod val="20000"/>
              <a:lumOff val="80000"/>
            </a:schemeClr>
          </a:solidFill>
        </p:spPr>
        <p:txBody>
          <a:bodyPr wrap="none" rtlCol="0">
            <a:spAutoFit/>
          </a:bodyPr>
          <a:lstStyle/>
          <a:p>
            <a:pPr fontAlgn="base"/>
            <a:r>
              <a:rPr lang="vi-VN" sz="2400" b="1" dirty="0">
                <a:solidFill>
                  <a:srgbClr val="FF0000"/>
                </a:solidFill>
                <a:latin typeface="+mj-lt"/>
              </a:rPr>
              <a:t>Nhớ em nhớ! </a:t>
            </a:r>
          </a:p>
          <a:p>
            <a:pPr fontAlgn="base"/>
            <a:r>
              <a:rPr lang="vi-VN" sz="2400" b="1" dirty="0">
                <a:solidFill>
                  <a:srgbClr val="FF0000"/>
                </a:solidFill>
                <a:latin typeface="+mj-lt"/>
              </a:rPr>
              <a:t>Thương em thương!</a:t>
            </a:r>
          </a:p>
          <a:p>
            <a:pPr fontAlgn="base"/>
            <a:r>
              <a:rPr lang="vi-VN" sz="2400" b="1" dirty="0">
                <a:solidFill>
                  <a:srgbClr val="FF0000"/>
                </a:solidFill>
                <a:latin typeface="+mj-lt"/>
              </a:rPr>
              <a:t>Vì non sông đất nước,</a:t>
            </a:r>
          </a:p>
          <a:p>
            <a:pPr fontAlgn="base"/>
            <a:r>
              <a:rPr lang="vi-VN" sz="2400" b="1" dirty="0">
                <a:solidFill>
                  <a:srgbClr val="FF0000"/>
                </a:solidFill>
                <a:latin typeface="+mj-lt"/>
              </a:rPr>
              <a:t>Nên chú phải xa </a:t>
            </a:r>
            <a:r>
              <a:rPr lang="vi-VN" sz="2400" b="1" dirty="0" smtClean="0">
                <a:solidFill>
                  <a:srgbClr val="FF0000"/>
                </a:solidFill>
                <a:latin typeface="+mj-lt"/>
              </a:rPr>
              <a:t>nhà</a:t>
            </a:r>
            <a:endParaRPr lang="vi-VN" sz="2400" b="1" dirty="0">
              <a:solidFill>
                <a:srgbClr val="FF0000"/>
              </a:solidFill>
              <a:latin typeface="+mj-lt"/>
            </a:endParaRPr>
          </a:p>
        </p:txBody>
      </p:sp>
    </p:spTree>
    <p:extLst>
      <p:ext uri="{BB962C8B-B14F-4D97-AF65-F5344CB8AC3E}">
        <p14:creationId xmlns:p14="http://schemas.microsoft.com/office/powerpoint/2010/main" val="220564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a Lighthouse Powerpoint Templates - Blue, Holidays, Objects - Free PPT  Backgrounds and Templ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6750" y="1997839"/>
            <a:ext cx="9073014" cy="2862322"/>
          </a:xfrm>
          <a:prstGeom prst="rect">
            <a:avLst/>
          </a:prstGeom>
          <a:noFill/>
        </p:spPr>
        <p:txBody>
          <a:bodyPr wrap="square" rtlCol="0">
            <a:spAutoFit/>
          </a:bodyPr>
          <a:lstStyle/>
          <a:p>
            <a:pPr algn="just"/>
            <a:r>
              <a:rPr lang="pt-PT" sz="3600" b="1" dirty="0" smtClean="0">
                <a:solidFill>
                  <a:srgbClr val="002060"/>
                </a:solidFill>
                <a:latin typeface="Times New Roman" panose="02020603050405020304" pitchFamily="18" charset="0"/>
                <a:cs typeface="Times New Roman" panose="02020603050405020304" pitchFamily="18" charset="0"/>
              </a:rPr>
              <a:t>Nội </a:t>
            </a:r>
            <a:r>
              <a:rPr lang="pt-PT" sz="3600" b="1" dirty="0">
                <a:solidFill>
                  <a:srgbClr val="002060"/>
                </a:solidFill>
                <a:latin typeface="Times New Roman" panose="02020603050405020304" pitchFamily="18" charset="0"/>
                <a:cs typeface="Times New Roman" panose="02020603050405020304" pitchFamily="18" charset="0"/>
              </a:rPr>
              <a:t>dung bài thơ: Bài thơ nói lên tình cảm yêu thương quý trọng của các em bé đối với các chú bộ đội dù cho khó khăn, gian khổ các chú vẫn vui vẻ sẵn sàng chiến đấu bảo vệ non sông đất nước.</a:t>
            </a:r>
            <a:endParaRPr lang="en-US" sz="3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936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ưu tập những bà thơ hay về chú Bộ Độ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86765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8020050" y="285750"/>
            <a:ext cx="4000500" cy="1257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Chú bộ đội canh giữ nơi đảo xa có tên gọi là gì?</a:t>
            </a:r>
            <a:endParaRPr lang="en-US" sz="2400" b="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8020050" y="1885950"/>
            <a:ext cx="4000500" cy="1257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Dù cho biển gầm vang giữ dội các chú bộ đội vẫn như thế nào?</a:t>
            </a:r>
            <a:endParaRPr lang="en-US" sz="3200" b="1" dirty="0">
              <a:latin typeface="Times New Roman" panose="02020603050405020304" pitchFamily="18" charset="0"/>
              <a:cs typeface="Times New Roman" panose="02020603050405020304" pitchFamily="18" charset="0"/>
            </a:endParaRPr>
          </a:p>
        </p:txBody>
      </p:sp>
      <p:sp>
        <p:nvSpPr>
          <p:cNvPr id="7" name="Rectangle 6"/>
          <p:cNvSpPr/>
          <p:nvPr/>
        </p:nvSpPr>
        <p:spPr>
          <a:xfrm>
            <a:off x="8162925" y="4591050"/>
            <a:ext cx="3714750" cy="1676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400" b="1" dirty="0">
                <a:solidFill>
                  <a:srgbClr val="002060"/>
                </a:solidFill>
                <a:latin typeface="Times New Roman" panose="02020603050405020304" pitchFamily="18" charset="0"/>
                <a:cs typeface="Times New Roman" panose="02020603050405020304" pitchFamily="18" charset="0"/>
              </a:rPr>
              <a:t>“Em yêu chú bộ đội</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a:t>
            </a:r>
            <a:r>
              <a:rPr lang="pt-PT" sz="2400" b="1" dirty="0" smtClean="0">
                <a:solidFill>
                  <a:srgbClr val="002060"/>
                </a:solidFill>
                <a:latin typeface="Times New Roman" panose="02020603050405020304" pitchFamily="18" charset="0"/>
                <a:cs typeface="Times New Roman" panose="02020603050405020304" pitchFamily="18" charset="0"/>
              </a:rPr>
              <a:t>Canh </a:t>
            </a:r>
            <a:r>
              <a:rPr lang="pt-PT" sz="2400" b="1" dirty="0">
                <a:solidFill>
                  <a:srgbClr val="002060"/>
                </a:solidFill>
                <a:latin typeface="Times New Roman" panose="02020603050405020304" pitchFamily="18" charset="0"/>
                <a:cs typeface="Times New Roman" panose="02020603050405020304" pitchFamily="18" charset="0"/>
              </a:rPr>
              <a:t>giữ ngoài đảo xa</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a:t>
            </a:r>
            <a:r>
              <a:rPr lang="pt-PT" sz="2400" b="1" dirty="0" smtClean="0">
                <a:solidFill>
                  <a:srgbClr val="002060"/>
                </a:solidFill>
                <a:latin typeface="Times New Roman" panose="02020603050405020304" pitchFamily="18" charset="0"/>
                <a:cs typeface="Times New Roman" panose="02020603050405020304" pitchFamily="18" charset="0"/>
              </a:rPr>
              <a:t> </a:t>
            </a:r>
            <a:r>
              <a:rPr lang="pt-PT" sz="2400" b="1" dirty="0">
                <a:solidFill>
                  <a:srgbClr val="002060"/>
                </a:solidFill>
                <a:latin typeface="Times New Roman" panose="02020603050405020304" pitchFamily="18" charset="0"/>
                <a:cs typeface="Times New Roman" panose="02020603050405020304" pitchFamily="18" charset="0"/>
              </a:rPr>
              <a:t>Biển gầm vang dữ dội</a:t>
            </a:r>
            <a:endParaRPr lang="en-US" sz="2400" b="1" dirty="0">
              <a:solidFill>
                <a:srgbClr val="002060"/>
              </a:solidFill>
              <a:latin typeface="Times New Roman" panose="02020603050405020304" pitchFamily="18" charset="0"/>
              <a:cs typeface="Times New Roman" panose="02020603050405020304" pitchFamily="18" charset="0"/>
            </a:endParaRPr>
          </a:p>
          <a:p>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Vẫn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vang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lừng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tiếng</a:t>
            </a:r>
            <a:r>
              <a:rPr lang="en-US" sz="2400" b="1" dirty="0">
                <a:solidFill>
                  <a:srgbClr val="002060"/>
                </a:solidFill>
                <a:latin typeface="Times New Roman" panose="02020603050405020304" pitchFamily="18" charset="0"/>
                <a:cs typeface="Times New Roman" panose="02020603050405020304" pitchFamily="18" charset="0"/>
              </a:rPr>
              <a:t> ca”</a:t>
            </a:r>
          </a:p>
        </p:txBody>
      </p:sp>
    </p:spTree>
    <p:extLst>
      <p:ext uri="{BB962C8B-B14F-4D97-AF65-F5344CB8AC3E}">
        <p14:creationId xmlns:p14="http://schemas.microsoft.com/office/powerpoint/2010/main" val="274665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ở Giáo Dục Và Đào Tạo Vĩnh Phú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914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8020050" y="1390650"/>
            <a:ext cx="4000500" cy="1257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Tình cảm của em bé đối với các chú bộ đội ra sao?</a:t>
            </a:r>
            <a:endParaRPr lang="en-US" sz="3200" b="1" dirty="0">
              <a:latin typeface="Times New Roman" panose="02020603050405020304" pitchFamily="18" charset="0"/>
              <a:cs typeface="Times New Roman" panose="02020603050405020304" pitchFamily="18" charset="0"/>
            </a:endParaRPr>
          </a:p>
        </p:txBody>
      </p:sp>
      <p:sp>
        <p:nvSpPr>
          <p:cNvPr id="5" name="Rectangle 4"/>
          <p:cNvSpPr/>
          <p:nvPr/>
        </p:nvSpPr>
        <p:spPr>
          <a:xfrm>
            <a:off x="8162925" y="3105150"/>
            <a:ext cx="3714750" cy="1676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400" b="1" dirty="0">
                <a:solidFill>
                  <a:srgbClr val="002060"/>
                </a:solidFill>
                <a:latin typeface="Times New Roman" panose="02020603050405020304" pitchFamily="18" charset="0"/>
                <a:cs typeface="Times New Roman" panose="02020603050405020304" pitchFamily="18" charset="0"/>
              </a:rPr>
              <a:t>“Em thương chú bộ đội</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a:t>
            </a:r>
            <a:r>
              <a:rPr lang="pt-PT" sz="2400" b="1" dirty="0" smtClean="0">
                <a:solidFill>
                  <a:srgbClr val="002060"/>
                </a:solidFill>
                <a:latin typeface="Times New Roman" panose="02020603050405020304" pitchFamily="18" charset="0"/>
                <a:cs typeface="Times New Roman" panose="02020603050405020304" pitchFamily="18" charset="0"/>
              </a:rPr>
              <a:t>Canh </a:t>
            </a:r>
            <a:r>
              <a:rPr lang="pt-PT" sz="2400" b="1" dirty="0">
                <a:solidFill>
                  <a:srgbClr val="002060"/>
                </a:solidFill>
                <a:latin typeface="Times New Roman" panose="02020603050405020304" pitchFamily="18" charset="0"/>
                <a:cs typeface="Times New Roman" panose="02020603050405020304" pitchFamily="18" charset="0"/>
              </a:rPr>
              <a:t>giữ nơi đảo xa</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a:t>
            </a:r>
            <a:r>
              <a:rPr lang="pt-PT" sz="2400" b="1" dirty="0" smtClean="0">
                <a:solidFill>
                  <a:srgbClr val="002060"/>
                </a:solidFill>
                <a:latin typeface="Times New Roman" panose="02020603050405020304" pitchFamily="18" charset="0"/>
                <a:cs typeface="Times New Roman" panose="02020603050405020304" pitchFamily="18" charset="0"/>
              </a:rPr>
              <a:t>Dù </a:t>
            </a:r>
            <a:r>
              <a:rPr lang="pt-PT" sz="2400" b="1" dirty="0">
                <a:solidFill>
                  <a:srgbClr val="002060"/>
                </a:solidFill>
                <a:latin typeface="Times New Roman" panose="02020603050405020304" pitchFamily="18" charset="0"/>
                <a:cs typeface="Times New Roman" panose="02020603050405020304" pitchFamily="18" charset="0"/>
              </a:rPr>
              <a:t>phong ba bão táp</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a:t>
            </a:r>
            <a:r>
              <a:rPr lang="pt-PT" sz="2400" b="1" dirty="0" smtClean="0">
                <a:solidFill>
                  <a:srgbClr val="002060"/>
                </a:solidFill>
                <a:latin typeface="Times New Roman" panose="02020603050405020304" pitchFamily="18" charset="0"/>
                <a:cs typeface="Times New Roman" panose="02020603050405020304" pitchFamily="18" charset="0"/>
              </a:rPr>
              <a:t>Tiếng </a:t>
            </a:r>
            <a:r>
              <a:rPr lang="pt-PT" sz="2400" b="1" dirty="0">
                <a:solidFill>
                  <a:srgbClr val="002060"/>
                </a:solidFill>
                <a:latin typeface="Times New Roman" panose="02020603050405020304" pitchFamily="18" charset="0"/>
                <a:cs typeface="Times New Roman" panose="02020603050405020304" pitchFamily="18" charset="0"/>
              </a:rPr>
              <a:t>hát càng vang xa”</a:t>
            </a:r>
            <a:endParaRPr 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15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00+ hình ảnh em yêu chú bộ đội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810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8020050" y="171450"/>
            <a:ext cx="4000500" cy="13716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Câu thơ nào thể hiện tình cảm của các bé đối với các chú bộ đội?</a:t>
            </a:r>
            <a:endParaRPr lang="en-US" sz="4000" b="1" dirty="0">
              <a:latin typeface="Times New Roman" panose="02020603050405020304" pitchFamily="18" charset="0"/>
              <a:cs typeface="Times New Roman" panose="02020603050405020304" pitchFamily="18" charset="0"/>
            </a:endParaRPr>
          </a:p>
        </p:txBody>
      </p:sp>
      <p:sp>
        <p:nvSpPr>
          <p:cNvPr id="4" name="Rectangle 3"/>
          <p:cNvSpPr/>
          <p:nvPr/>
        </p:nvSpPr>
        <p:spPr>
          <a:xfrm>
            <a:off x="8162925" y="3314700"/>
            <a:ext cx="3714750" cy="1676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400" b="1" dirty="0">
                <a:solidFill>
                  <a:srgbClr val="002060"/>
                </a:solidFill>
                <a:latin typeface="Times New Roman" panose="02020603050405020304" pitchFamily="18" charset="0"/>
                <a:cs typeface="Times New Roman" panose="02020603050405020304" pitchFamily="18" charset="0"/>
              </a:rPr>
              <a:t>“Nhớ em nhớ!</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a:t>
            </a:r>
            <a:r>
              <a:rPr lang="pt-PT" sz="2400" b="1" dirty="0" smtClean="0">
                <a:solidFill>
                  <a:srgbClr val="002060"/>
                </a:solidFill>
                <a:latin typeface="Times New Roman" panose="02020603050405020304" pitchFamily="18" charset="0"/>
                <a:cs typeface="Times New Roman" panose="02020603050405020304" pitchFamily="18" charset="0"/>
              </a:rPr>
              <a:t>Thương </a:t>
            </a:r>
            <a:r>
              <a:rPr lang="pt-PT" sz="2400" b="1" dirty="0">
                <a:solidFill>
                  <a:srgbClr val="002060"/>
                </a:solidFill>
                <a:latin typeface="Times New Roman" panose="02020603050405020304" pitchFamily="18" charset="0"/>
                <a:cs typeface="Times New Roman" panose="02020603050405020304" pitchFamily="18" charset="0"/>
              </a:rPr>
              <a:t>em thương!</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a:t>
            </a:r>
            <a:r>
              <a:rPr lang="pt-PT" sz="2400" b="1" dirty="0" smtClean="0">
                <a:solidFill>
                  <a:srgbClr val="002060"/>
                </a:solidFill>
                <a:latin typeface="Times New Roman" panose="02020603050405020304" pitchFamily="18" charset="0"/>
                <a:cs typeface="Times New Roman" panose="02020603050405020304" pitchFamily="18" charset="0"/>
              </a:rPr>
              <a:t>Vì </a:t>
            </a:r>
            <a:r>
              <a:rPr lang="pt-PT" sz="2400" b="1" dirty="0">
                <a:solidFill>
                  <a:srgbClr val="002060"/>
                </a:solidFill>
                <a:latin typeface="Times New Roman" panose="02020603050405020304" pitchFamily="18" charset="0"/>
                <a:cs typeface="Times New Roman" panose="02020603050405020304" pitchFamily="18" charset="0"/>
              </a:rPr>
              <a:t>non sông đất nước</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a:t>
            </a:r>
            <a:r>
              <a:rPr lang="pt-PT" sz="2400" b="1" dirty="0" smtClean="0">
                <a:solidFill>
                  <a:srgbClr val="002060"/>
                </a:solidFill>
                <a:latin typeface="Times New Roman" panose="02020603050405020304" pitchFamily="18" charset="0"/>
                <a:cs typeface="Times New Roman" panose="02020603050405020304" pitchFamily="18" charset="0"/>
              </a:rPr>
              <a:t>Nên </a:t>
            </a:r>
            <a:r>
              <a:rPr lang="pt-PT" sz="2400" b="1" dirty="0">
                <a:solidFill>
                  <a:srgbClr val="002060"/>
                </a:solidFill>
                <a:latin typeface="Times New Roman" panose="02020603050405020304" pitchFamily="18" charset="0"/>
                <a:cs typeface="Times New Roman" panose="02020603050405020304" pitchFamily="18" charset="0"/>
              </a:rPr>
              <a:t>chú phải xa nhà”</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8020050" y="1714500"/>
            <a:ext cx="4000500" cy="100965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Chú bộ đội  vì sao phải xa nhà?</a:t>
            </a:r>
            <a:endParaRPr lang="en-US" sz="4800" b="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8020050" y="5334000"/>
            <a:ext cx="4000500" cy="120015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Để biết ơn các chú bộ đội các con phải như thế nào? </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48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280</Words>
  <Application>Microsoft Office PowerPoint</Application>
  <PresentationFormat>Custom</PresentationFormat>
  <Paragraphs>34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SKY</cp:lastModifiedBy>
  <cp:revision>8</cp:revision>
  <dcterms:created xsi:type="dcterms:W3CDTF">2020-12-24T15:01:09Z</dcterms:created>
  <dcterms:modified xsi:type="dcterms:W3CDTF">2024-11-05T03:24:15Z</dcterms:modified>
</cp:coreProperties>
</file>