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304" r:id="rId3"/>
    <p:sldId id="305" r:id="rId4"/>
    <p:sldId id="289" r:id="rId5"/>
    <p:sldId id="290" r:id="rId6"/>
    <p:sldId id="288" r:id="rId7"/>
    <p:sldId id="291" r:id="rId8"/>
    <p:sldId id="292" r:id="rId9"/>
    <p:sldId id="293" r:id="rId10"/>
    <p:sldId id="300" r:id="rId11"/>
    <p:sldId id="301" r:id="rId12"/>
    <p:sldId id="302" r:id="rId13"/>
    <p:sldId id="303" r:id="rId14"/>
    <p:sldId id="306" r:id="rId15"/>
    <p:sldId id="307" r:id="rId16"/>
    <p:sldId id="308" r:id="rId17"/>
    <p:sldId id="309" r:id="rId18"/>
    <p:sldId id="310" r:id="rId19"/>
    <p:sldId id="279" r:id="rId20"/>
    <p:sldId id="311" r:id="rId21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vant" panose="020B7200000000000000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vant" panose="020B7200000000000000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vant" panose="020B7200000000000000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vant" panose="020B7200000000000000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vant" panose="020B7200000000000000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Avant" panose="020B7200000000000000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Avant" panose="020B7200000000000000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Avant" panose="020B7200000000000000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Avant" panose="020B7200000000000000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3300"/>
    <a:srgbClr val="0000CC"/>
    <a:srgbClr val="FF00FF"/>
    <a:srgbClr val="FFFFFF"/>
    <a:srgbClr val="0000FF"/>
    <a:srgbClr val="FFCCFF"/>
    <a:srgbClr val="00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D80BE2-2DB1-6BD0-DB36-570D12D0CF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9223B7-8ADE-FB76-AD0A-4B71FA995D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5888F1-B5F0-0BC4-8EE2-E3EEA6FC2E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E1411-25B3-4F4C-BB14-CD55D2E546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0752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F948E0-67AF-01CE-284E-F368FBDD08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7C1841-308E-3F98-56CD-12D1766845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DFF9A8-966B-DC5F-DEA4-4A0902C6FD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599DC-1E43-499B-A06F-0DF7782C91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4924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222827C-8919-CB41-6F7E-424E6E3B75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F0AD143-A15E-FE5E-983A-3F9BEF5F44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CE7C3A-0397-EB30-2B11-1E844902AE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179B5-519E-4209-A250-EAF7DCAA74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775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02DBB42-9D82-7B08-8B34-EBBE49BBC8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9F20EE-BB52-8B5A-7F2E-1D15108A38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E6B794-5447-83E3-7C1C-9778BE061B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E38B5-0EDA-4873-89C5-B1302D2289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639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2B33AF-A2C7-A117-4DA7-513B62AB8E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F9C258-8E76-FB8B-5CEF-A2D629A20F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B76634-8975-EF3D-3F1B-A21F2C9C53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4EC396-D0BE-4032-B7A8-0EB946301A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883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B48FDD-7B71-600A-DD4E-F214FC3473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D60D80-C350-6699-3622-4E1D02714A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F6E0BE-8BEE-1002-485D-DB730F88E2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7E7F6-CD45-48FD-8CEC-3A289B0752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66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32CC648-67D4-BE1F-D208-38EB99E96A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9618388-C24B-A40B-271B-E9E7D4D039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C97C2C8-716B-DBCF-F2F0-BB33D803FA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A87AA-A8C3-4332-A962-6FFDB57BF7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2484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F672875-93B9-F48E-FF51-078EB94A20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1CE1EAB-9D5E-D48E-4F41-D1E8A8AEA0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9AC7776-3CC4-11D5-A244-C53EFC7954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08E34-075F-4FDC-9AEB-6467FE7044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87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EA9BC91-82DA-5C90-02EF-32A9A083C4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2EE72F-6E50-CF3D-E83E-BA42646EF3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62E2EE6-AC5D-412D-0293-8E31DD1161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997EC-8D09-4539-9E57-EEC525049F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26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FF8D20-A28F-E3EF-BEDD-7DB1C2FD30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F6E901-359A-BF5F-DD82-F3B0C27D65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4FB9C0-056C-B796-5A4C-D5952DD397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F41E6-6DDF-42FB-9B10-3C0DC62565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41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0A7364-5165-5346-0B7D-A596228E7D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25B0D0-8872-770C-297D-3731D3A6CA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2CD6A0-9825-6540-EAF8-9384E49DB6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96F4C-A125-46BC-AFE9-E3E978009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920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F1C68F3-F974-1306-5909-5BD111EEEF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6D5557D-64E7-909F-B0CD-48296CD160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D7496A7-7817-4F6E-F448-17472E6737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F620AAA-F5DC-6682-681A-5FAD294CDB6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8F9F9FA-9111-D9D2-E8F6-621E3B4F5EE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EE75792C-61D2-42C6-9975-4151FA237B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 cartoon of a road in a green field&#10;&#10;Description automatically generated">
            <a:extLst>
              <a:ext uri="{FF2B5EF4-FFF2-40B4-BE49-F238E27FC236}">
                <a16:creationId xmlns:a16="http://schemas.microsoft.com/office/drawing/2014/main" id="{4BD10481-EB5D-3B51-F3E9-D203387A37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13"/>
            <a:ext cx="9221788" cy="684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2" name="WordArt 24">
            <a:extLst>
              <a:ext uri="{FF2B5EF4-FFF2-40B4-BE49-F238E27FC236}">
                <a16:creationId xmlns:a16="http://schemas.microsoft.com/office/drawing/2014/main" id="{9FD34C76-09EB-E945-AE9A-2910418701D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09700" y="3490913"/>
            <a:ext cx="6019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THƠ: CHÚ BỘ ĐỘI HÀNH QUÂN TRONG MƯA</a:t>
            </a:r>
            <a:endParaRPr lang="en-US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4" name="Text Box 26">
            <a:extLst>
              <a:ext uri="{FF2B5EF4-FFF2-40B4-BE49-F238E27FC236}">
                <a16:creationId xmlns:a16="http://schemas.microsoft.com/office/drawing/2014/main" id="{3E5C0C20-73EF-3CAE-96CC-14F2ECBE7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52400"/>
            <a:ext cx="6477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UBND QUẬN LONG BIÊN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TRƯỜNG MẦM NON GIA QUẤT</a:t>
            </a:r>
          </a:p>
        </p:txBody>
      </p:sp>
      <p:sp>
        <p:nvSpPr>
          <p:cNvPr id="2076" name="Text Box 28">
            <a:extLst>
              <a:ext uri="{FF2B5EF4-FFF2-40B4-BE49-F238E27FC236}">
                <a16:creationId xmlns:a16="http://schemas.microsoft.com/office/drawing/2014/main" id="{2E3153CA-199A-F498-719F-642E06C471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17525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Lưu Thị Hoa Chinh</a:t>
            </a:r>
          </a:p>
        </p:txBody>
      </p:sp>
      <p:sp>
        <p:nvSpPr>
          <p:cNvPr id="65560" name="TextBox 19">
            <a:extLst>
              <a:ext uri="{FF2B5EF4-FFF2-40B4-BE49-F238E27FC236}">
                <a16:creationId xmlns:a16="http://schemas.microsoft.com/office/drawing/2014/main" id="{6A351D27-A132-3C39-149C-5A570DA40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894" y="2350243"/>
            <a:ext cx="838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VĂN HỌC </a:t>
            </a:r>
          </a:p>
        </p:txBody>
      </p:sp>
      <p:sp>
        <p:nvSpPr>
          <p:cNvPr id="65561" name="Rectangle 25">
            <a:extLst>
              <a:ext uri="{FF2B5EF4-FFF2-40B4-BE49-F238E27FC236}">
                <a16:creationId xmlns:a16="http://schemas.microsoft.com/office/drawing/2014/main" id="{06909962-C92C-E30E-31AA-60494E067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495800"/>
            <a:ext cx="39465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FI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tượng trẻ:  Trẻ 4 – 5 tuổi</a:t>
            </a:r>
            <a:endParaRPr lang="en-US" alt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A blue and black logo&#10;&#10;Description automatically generated">
            <a:extLst>
              <a:ext uri="{FF2B5EF4-FFF2-40B4-BE49-F238E27FC236}">
                <a16:creationId xmlns:a16="http://schemas.microsoft.com/office/drawing/2014/main" id="{D0437264-478A-3F3F-4E28-10F4D74BE5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87" y="1095949"/>
            <a:ext cx="1152025" cy="1117927"/>
          </a:xfrm>
          <a:prstGeom prst="rect">
            <a:avLst/>
          </a:prstGeom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5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5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5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65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4" grpId="0"/>
      <p:bldP spid="2076" grpId="0"/>
      <p:bldP spid="65560" grpId="0"/>
      <p:bldP spid="6556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>
            <a:extLst>
              <a:ext uri="{FF2B5EF4-FFF2-40B4-BE49-F238E27FC236}">
                <a16:creationId xmlns:a16="http://schemas.microsoft.com/office/drawing/2014/main" id="{57C4102E-28A7-6450-5389-584195B7E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267200"/>
            <a:ext cx="441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-</a:t>
            </a:r>
          </a:p>
        </p:txBody>
      </p:sp>
      <p:sp>
        <p:nvSpPr>
          <p:cNvPr id="11267" name="Text Box 6">
            <a:extLst>
              <a:ext uri="{FF2B5EF4-FFF2-40B4-BE49-F238E27FC236}">
                <a16:creationId xmlns:a16="http://schemas.microsoft.com/office/drawing/2014/main" id="{034B6893-D955-20A8-5C9A-F9613B1FC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114800"/>
            <a:ext cx="533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1268" name="Picture 4" descr="BÀI THO &quot; cHÚ BỘ ĐỘI HÀNH QUÂN TRONG MƯA&quot;">
            <a:extLst>
              <a:ext uri="{FF2B5EF4-FFF2-40B4-BE49-F238E27FC236}">
                <a16:creationId xmlns:a16="http://schemas.microsoft.com/office/drawing/2014/main" id="{F44121C9-E118-4B3F-9F25-1CB677EA31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8" name="Text Box 4">
            <a:extLst>
              <a:ext uri="{FF2B5EF4-FFF2-40B4-BE49-F238E27FC236}">
                <a16:creationId xmlns:a16="http://schemas.microsoft.com/office/drawing/2014/main" id="{0EC05E1B-BE08-F3CA-842E-B8BE9626B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Trời mưa như thế nào ?</a:t>
            </a:r>
          </a:p>
        </p:txBody>
      </p:sp>
      <p:sp>
        <p:nvSpPr>
          <p:cNvPr id="47111" name="Text Box 7">
            <a:extLst>
              <a:ext uri="{FF2B5EF4-FFF2-40B4-BE49-F238E27FC236}">
                <a16:creationId xmlns:a16="http://schemas.microsoft.com/office/drawing/2014/main" id="{90EA61A4-474D-3B96-6F5A-D1FBE07F3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91440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 b="1">
                <a:latin typeface="Times New Roman" panose="02020603050405020304" pitchFamily="18" charset="0"/>
              </a:rPr>
              <a:t>Câu thơ nào đã cho chúng ta thấy trời mưa rất to ?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- Nếu như đi ngoài mưa các con có cảm giác như thế nào ?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LINH VỰC PTNN: THƠ &quot;CHÚ BỘ ĐỘI HÀNH QUÂN TRONG MƯA&quot; LỚP ...">
            <a:extLst>
              <a:ext uri="{FF2B5EF4-FFF2-40B4-BE49-F238E27FC236}">
                <a16:creationId xmlns:a16="http://schemas.microsoft.com/office/drawing/2014/main" id="{2E50B300-B877-F387-9C8B-0B8733E5AF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21" name="AutoShape 13">
            <a:extLst>
              <a:ext uri="{FF2B5EF4-FFF2-40B4-BE49-F238E27FC236}">
                <a16:creationId xmlns:a16="http://schemas.microsoft.com/office/drawing/2014/main" id="{904987F3-FDA2-46E6-B69A-5EDD50D51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3913" y="2198688"/>
            <a:ext cx="152400" cy="76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AutoShape 13">
            <a:extLst>
              <a:ext uri="{FF2B5EF4-FFF2-40B4-BE49-F238E27FC236}">
                <a16:creationId xmlns:a16="http://schemas.microsoft.com/office/drawing/2014/main" id="{B3196CB1-1450-B213-29BD-A9E8E25A0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2488" y="2155825"/>
            <a:ext cx="152400" cy="76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3" name="AutoShape 13">
            <a:extLst>
              <a:ext uri="{FF2B5EF4-FFF2-40B4-BE49-F238E27FC236}">
                <a16:creationId xmlns:a16="http://schemas.microsoft.com/office/drawing/2014/main" id="{E6825D43-8891-72F2-4D7A-D5A995034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8550" y="2286000"/>
            <a:ext cx="152400" cy="76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70E7C745-41B8-CC1A-866F-4FDA759E0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1665288"/>
            <a:ext cx="152400" cy="76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288CCAAE-7B25-B021-82B2-E3043E61D4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524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AutoShape 13">
            <a:extLst>
              <a:ext uri="{FF2B5EF4-FFF2-40B4-BE49-F238E27FC236}">
                <a16:creationId xmlns:a16="http://schemas.microsoft.com/office/drawing/2014/main" id="{3A488394-4005-C377-D17C-9B4AA6888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524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AutoShape 13">
            <a:extLst>
              <a:ext uri="{FF2B5EF4-FFF2-40B4-BE49-F238E27FC236}">
                <a16:creationId xmlns:a16="http://schemas.microsoft.com/office/drawing/2014/main" id="{2FD3EC0C-F50A-508F-CA8A-D8879AF44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2286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D8758EA0-D0ED-68B8-C86A-A296AA362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0668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AutoShape 13">
            <a:extLst>
              <a:ext uri="{FF2B5EF4-FFF2-40B4-BE49-F238E27FC236}">
                <a16:creationId xmlns:a16="http://schemas.microsoft.com/office/drawing/2014/main" id="{457BF6E4-B1F7-CDEF-49D4-45AA94BC7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048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" name="AutoShape 13">
            <a:extLst>
              <a:ext uri="{FF2B5EF4-FFF2-40B4-BE49-F238E27FC236}">
                <a16:creationId xmlns:a16="http://schemas.microsoft.com/office/drawing/2014/main" id="{B3D71337-99E8-7DE2-8DC0-00F21C5D0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9906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AutoShape 13">
            <a:extLst>
              <a:ext uri="{FF2B5EF4-FFF2-40B4-BE49-F238E27FC236}">
                <a16:creationId xmlns:a16="http://schemas.microsoft.com/office/drawing/2014/main" id="{6FCED99C-5DD3-3DA7-3100-0E6F03416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334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pic>
        <p:nvPicPr>
          <p:cNvPr id="12302" name="Picture 43" descr="Hoa">
            <a:extLst>
              <a:ext uri="{FF2B5EF4-FFF2-40B4-BE49-F238E27FC236}">
                <a16:creationId xmlns:a16="http://schemas.microsoft.com/office/drawing/2014/main" id="{5AAC1EA0-06F2-06B2-9EC8-D7E0822FEDB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3" name="Picture 43" descr="Hoa">
            <a:extLst>
              <a:ext uri="{FF2B5EF4-FFF2-40B4-BE49-F238E27FC236}">
                <a16:creationId xmlns:a16="http://schemas.microsoft.com/office/drawing/2014/main" id="{560733E7-64E0-6F8E-2590-ADFB8BA1259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143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4" name="Picture 43" descr="Hoa">
            <a:extLst>
              <a:ext uri="{FF2B5EF4-FFF2-40B4-BE49-F238E27FC236}">
                <a16:creationId xmlns:a16="http://schemas.microsoft.com/office/drawing/2014/main" id="{739531FF-8E51-8E45-B9B5-C43B4F8D4E8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762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5" name="Picture 43" descr="Hoa">
            <a:extLst>
              <a:ext uri="{FF2B5EF4-FFF2-40B4-BE49-F238E27FC236}">
                <a16:creationId xmlns:a16="http://schemas.microsoft.com/office/drawing/2014/main" id="{127B371E-D901-4DB5-E081-FCB36AD2039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6" name="Picture 43" descr="Hoa">
            <a:extLst>
              <a:ext uri="{FF2B5EF4-FFF2-40B4-BE49-F238E27FC236}">
                <a16:creationId xmlns:a16="http://schemas.microsoft.com/office/drawing/2014/main" id="{3217D37E-6A6B-6841-407F-D34CECFED19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52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7" name="Picture 43" descr="Hoa">
            <a:extLst>
              <a:ext uri="{FF2B5EF4-FFF2-40B4-BE49-F238E27FC236}">
                <a16:creationId xmlns:a16="http://schemas.microsoft.com/office/drawing/2014/main" id="{175EAFA5-914D-4BE5-667F-8EB2136F291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52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4" name="Text Box 4">
            <a:extLst>
              <a:ext uri="{FF2B5EF4-FFF2-40B4-BE49-F238E27FC236}">
                <a16:creationId xmlns:a16="http://schemas.microsoft.com/office/drawing/2014/main" id="{51096B79-B5BF-8B41-9309-6D5D8E011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267200"/>
            <a:ext cx="3733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Chú đi trong đêm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Long lanh sao đỏ</a:t>
            </a:r>
          </a:p>
        </p:txBody>
      </p:sp>
      <p:sp>
        <p:nvSpPr>
          <p:cNvPr id="12309" name="Rectangle 21">
            <a:extLst>
              <a:ext uri="{FF2B5EF4-FFF2-40B4-BE49-F238E27FC236}">
                <a16:creationId xmlns:a16="http://schemas.microsoft.com/office/drawing/2014/main" id="{9B3B4309-B46F-EE30-8FC2-D20B092D3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334000"/>
            <a:ext cx="5057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- Chú bộ đội hành quân vào lúc nào ?</a:t>
            </a:r>
          </a:p>
        </p:txBody>
      </p:sp>
      <p:sp>
        <p:nvSpPr>
          <p:cNvPr id="12310" name="Rectangle 22">
            <a:extLst>
              <a:ext uri="{FF2B5EF4-FFF2-40B4-BE49-F238E27FC236}">
                <a16:creationId xmlns:a16="http://schemas.microsoft.com/office/drawing/2014/main" id="{9F326819-5C88-C00C-79B3-BD37585C8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5853113"/>
            <a:ext cx="7791450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- Vì sao các con biết chú bộ đội hành quân vào ban đêm ?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- Câu thơ nào đã nói lên điều đó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LINH VỰC PTNN: THƠ &quot;CHÚ BỘ ĐỘI HÀNH QUÂN TRONG MƯA&quot; LỚP ...">
            <a:extLst>
              <a:ext uri="{FF2B5EF4-FFF2-40B4-BE49-F238E27FC236}">
                <a16:creationId xmlns:a16="http://schemas.microsoft.com/office/drawing/2014/main" id="{1B9F7058-A804-5C18-9D4E-736B52403B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21" name="AutoShape 13">
            <a:extLst>
              <a:ext uri="{FF2B5EF4-FFF2-40B4-BE49-F238E27FC236}">
                <a16:creationId xmlns:a16="http://schemas.microsoft.com/office/drawing/2014/main" id="{89FDA9E6-5E27-1ED1-1796-2B2518749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209800"/>
            <a:ext cx="152400" cy="76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AutoShape 13">
            <a:extLst>
              <a:ext uri="{FF2B5EF4-FFF2-40B4-BE49-F238E27FC236}">
                <a16:creationId xmlns:a16="http://schemas.microsoft.com/office/drawing/2014/main" id="{FD269E27-8943-F869-7B3F-6A1B31312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4238" y="2166938"/>
            <a:ext cx="152400" cy="76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3" name="AutoShape 13">
            <a:extLst>
              <a:ext uri="{FF2B5EF4-FFF2-40B4-BE49-F238E27FC236}">
                <a16:creationId xmlns:a16="http://schemas.microsoft.com/office/drawing/2014/main" id="{6FD23561-4246-FD9B-81D2-AD817988A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286000"/>
            <a:ext cx="152400" cy="76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B3C7F2E5-B06A-5495-39AD-48D832AF5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8863" y="1654175"/>
            <a:ext cx="152400" cy="76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3229ABA7-919E-9C80-978F-A4C78AC3F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524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AutoShape 13">
            <a:extLst>
              <a:ext uri="{FF2B5EF4-FFF2-40B4-BE49-F238E27FC236}">
                <a16:creationId xmlns:a16="http://schemas.microsoft.com/office/drawing/2014/main" id="{5AC1F9D6-AF26-D57C-3434-93D1B53B4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524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AutoShape 13">
            <a:extLst>
              <a:ext uri="{FF2B5EF4-FFF2-40B4-BE49-F238E27FC236}">
                <a16:creationId xmlns:a16="http://schemas.microsoft.com/office/drawing/2014/main" id="{361503B9-1FBD-5C2C-B6AB-E0B763682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2286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391C0F7A-5888-9C28-5D7A-561FB688C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0668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AutoShape 13">
            <a:extLst>
              <a:ext uri="{FF2B5EF4-FFF2-40B4-BE49-F238E27FC236}">
                <a16:creationId xmlns:a16="http://schemas.microsoft.com/office/drawing/2014/main" id="{E3B5C5D6-2CD4-AA9C-4206-83CFABEF5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048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" name="AutoShape 13">
            <a:extLst>
              <a:ext uri="{FF2B5EF4-FFF2-40B4-BE49-F238E27FC236}">
                <a16:creationId xmlns:a16="http://schemas.microsoft.com/office/drawing/2014/main" id="{7EBF7D5A-1E17-71ED-248B-73F848A52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9906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AutoShape 13">
            <a:extLst>
              <a:ext uri="{FF2B5EF4-FFF2-40B4-BE49-F238E27FC236}">
                <a16:creationId xmlns:a16="http://schemas.microsoft.com/office/drawing/2014/main" id="{17D1569D-018D-8532-8C09-2E0F783A2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334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pic>
        <p:nvPicPr>
          <p:cNvPr id="13326" name="Picture 43" descr="Hoa">
            <a:extLst>
              <a:ext uri="{FF2B5EF4-FFF2-40B4-BE49-F238E27FC236}">
                <a16:creationId xmlns:a16="http://schemas.microsoft.com/office/drawing/2014/main" id="{526AB0C6-B332-9363-D813-B5F3105C88A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7" name="Picture 43" descr="Hoa">
            <a:extLst>
              <a:ext uri="{FF2B5EF4-FFF2-40B4-BE49-F238E27FC236}">
                <a16:creationId xmlns:a16="http://schemas.microsoft.com/office/drawing/2014/main" id="{E81A28CC-4036-2BD0-2BD9-685A8130FEA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143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8" name="Picture 43" descr="Hoa">
            <a:extLst>
              <a:ext uri="{FF2B5EF4-FFF2-40B4-BE49-F238E27FC236}">
                <a16:creationId xmlns:a16="http://schemas.microsoft.com/office/drawing/2014/main" id="{2E918AB8-06C1-762E-718F-92570888F90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762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9" name="Picture 43" descr="Hoa">
            <a:extLst>
              <a:ext uri="{FF2B5EF4-FFF2-40B4-BE49-F238E27FC236}">
                <a16:creationId xmlns:a16="http://schemas.microsoft.com/office/drawing/2014/main" id="{A9A1D7AE-3A76-2FCE-07DD-296561A3D2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0" name="Picture 43" descr="Hoa">
            <a:extLst>
              <a:ext uri="{FF2B5EF4-FFF2-40B4-BE49-F238E27FC236}">
                <a16:creationId xmlns:a16="http://schemas.microsoft.com/office/drawing/2014/main" id="{C049B311-EA36-067F-7046-7C57CFB9695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52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1" name="Picture 43" descr="Hoa">
            <a:extLst>
              <a:ext uri="{FF2B5EF4-FFF2-40B4-BE49-F238E27FC236}">
                <a16:creationId xmlns:a16="http://schemas.microsoft.com/office/drawing/2014/main" id="{F34E97C7-7A50-F207-8730-F393A260B7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52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4" name="Text Box 4">
            <a:extLst>
              <a:ext uri="{FF2B5EF4-FFF2-40B4-BE49-F238E27FC236}">
                <a16:creationId xmlns:a16="http://schemas.microsoft.com/office/drawing/2014/main" id="{8312BEDE-665B-909F-3054-D3163C72F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733800"/>
            <a:ext cx="3733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Chú đi trong đêm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Long lanh sao đỏ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Như ngọn đèn nhỏ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Soi đường hành quân</a:t>
            </a:r>
          </a:p>
        </p:txBody>
      </p:sp>
      <p:sp>
        <p:nvSpPr>
          <p:cNvPr id="13333" name="Rectangle 21">
            <a:extLst>
              <a:ext uri="{FF2B5EF4-FFF2-40B4-BE49-F238E27FC236}">
                <a16:creationId xmlns:a16="http://schemas.microsoft.com/office/drawing/2014/main" id="{969920A8-C183-E5E0-6A9A-52A9EC9C3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334000"/>
            <a:ext cx="6751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- Những ngôi sao đỏ đã được tác giả ví như cái gì ?</a:t>
            </a:r>
          </a:p>
        </p:txBody>
      </p:sp>
      <p:sp>
        <p:nvSpPr>
          <p:cNvPr id="13334" name="Rectangle 22">
            <a:extLst>
              <a:ext uri="{FF2B5EF4-FFF2-40B4-BE49-F238E27FC236}">
                <a16:creationId xmlns:a16="http://schemas.microsoft.com/office/drawing/2014/main" id="{2E9496BB-924B-A1B1-C2BA-21C4FE751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5853113"/>
            <a:ext cx="7791450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- Vì sao các con biết chú bộ đội hành quân vào ban đêm ?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- Câu thơ nào đã nói lên điều đó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BÀI THO &quot; cHÚ BỘ ĐỘI HÀNH QUÂN TRONG MƯA&quot;">
            <a:extLst>
              <a:ext uri="{FF2B5EF4-FFF2-40B4-BE49-F238E27FC236}">
                <a16:creationId xmlns:a16="http://schemas.microsoft.com/office/drawing/2014/main" id="{FC73D3EC-4AA1-8395-7A8A-860ABB52A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 descr="BÀI THO &quot; cHÚ BỘ ĐỘI HÀNH QUÂN TRONG MƯA&quot;">
            <a:extLst>
              <a:ext uri="{FF2B5EF4-FFF2-40B4-BE49-F238E27FC236}">
                <a16:creationId xmlns:a16="http://schemas.microsoft.com/office/drawing/2014/main" id="{EC9DCB53-8A11-C8AB-349F-436DCB107B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0"/>
            <a:ext cx="22098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4" name="Text Box 4">
            <a:extLst>
              <a:ext uri="{FF2B5EF4-FFF2-40B4-BE49-F238E27FC236}">
                <a16:creationId xmlns:a16="http://schemas.microsoft.com/office/drawing/2014/main" id="{9655DBC4-FD05-28A2-2E29-901E640BA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971800"/>
            <a:ext cx="39624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/>
              <a:t>Mưa rơi mưa rơi    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.VnAvant" panose="020B7200000000000000" pitchFamily="34" charset="0"/>
              </a:rPr>
              <a:t>Lộp bộp lộp bộp</a:t>
            </a:r>
            <a:r>
              <a:rPr lang="en-US" altLang="en-US" sz="2000">
                <a:latin typeface=".VnAvant" panose="020B7200000000000000" pitchFamily="34" charset="0"/>
              </a:rPr>
              <a:t>     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/>
              <a:t>Áo dù có ướt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/>
              <a:t>Vẫn đi vẫn đi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/>
              <a:t>Chân đồn dập bước</a:t>
            </a: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E13A594-2FC4-DFE0-88EE-F373D1B83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205413"/>
            <a:ext cx="8763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 b="1">
                <a:latin typeface="Times New Roman" panose="02020603050405020304" pitchFamily="18" charset="0"/>
              </a:rPr>
              <a:t> Mưa to nhưng các chú có nghỉ không ?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 b="1">
                <a:latin typeface="Times New Roman" panose="02020603050405020304" pitchFamily="18" charset="0"/>
              </a:rPr>
              <a:t> Câu thơ nào nói lên chú không nghỉ mà chú vẫn đi?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 b="1">
                <a:latin typeface="Times New Roman" panose="02020603050405020304" pitchFamily="18" charset="0"/>
              </a:rPr>
              <a:t> Các chú bộ đội hành quân ra mặt trận để làm gì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>
            <a:extLst>
              <a:ext uri="{FF2B5EF4-FFF2-40B4-BE49-F238E27FC236}">
                <a16:creationId xmlns:a16="http://schemas.microsoft.com/office/drawing/2014/main" id="{B1F5D922-BE7D-6D1E-99B4-FFD46947D2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WordArt 4" descr="Narrow vertical">
            <a:extLst>
              <a:ext uri="{FF2B5EF4-FFF2-40B4-BE49-F238E27FC236}">
                <a16:creationId xmlns:a16="http://schemas.microsoft.com/office/drawing/2014/main" id="{4BE3579C-28CE-DF7B-FF91-78585C8AA9A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85800" y="1181100"/>
            <a:ext cx="7772400" cy="44958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Dạy trẻ đọc thơ</a:t>
            </a:r>
            <a:endParaRPr lang="en-US" sz="3600" kern="10">
              <a:ln w="12700">
                <a:solidFill>
                  <a:srgbClr val="000000"/>
                </a:solidFill>
                <a:round/>
                <a:headEnd/>
                <a:tailEnd/>
              </a:ln>
              <a:blipFill dpi="0" rotWithShape="0">
                <a:blip r:embed="rId3"/>
                <a:srcRect/>
                <a:tile tx="0" ty="0" sx="100000" sy="100000" flip="none" algn="tl"/>
              </a:blip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TextBox 5">
            <a:extLst>
              <a:ext uri="{FF2B5EF4-FFF2-40B4-BE49-F238E27FC236}">
                <a16:creationId xmlns:a16="http://schemas.microsoft.com/office/drawing/2014/main" id="{57B12071-76AD-FD62-EDCC-1FAC54E2B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25425"/>
            <a:ext cx="64008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2: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BÀI THO &quot; cHÚ BỘ ĐỘI HÀNH QUÂN TRONG MƯA&quot;">
            <a:extLst>
              <a:ext uri="{FF2B5EF4-FFF2-40B4-BE49-F238E27FC236}">
                <a16:creationId xmlns:a16="http://schemas.microsoft.com/office/drawing/2014/main" id="{C7453248-2AB7-AAF1-371F-3C2872F78B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4" name="Text Box 4">
            <a:extLst>
              <a:ext uri="{FF2B5EF4-FFF2-40B4-BE49-F238E27FC236}">
                <a16:creationId xmlns:a16="http://schemas.microsoft.com/office/drawing/2014/main" id="{5BE1AF29-36DE-A065-6BC9-0A871DBE2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343400"/>
            <a:ext cx="39624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Mưa rơi mưa rơi    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.VnAvant" panose="020B7200000000000000" pitchFamily="34" charset="0"/>
              </a:rPr>
              <a:t>Lộp bộp lộp bộp</a:t>
            </a:r>
            <a:r>
              <a:rPr lang="en-US" altLang="en-US" sz="2800">
                <a:latin typeface=".VnAvant" panose="020B7200000000000000" pitchFamily="34" charset="0"/>
              </a:rPr>
              <a:t>     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Áo dù có ướt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Vẫn đi vẫn đi</a:t>
            </a:r>
          </a:p>
        </p:txBody>
      </p:sp>
      <p:sp>
        <p:nvSpPr>
          <p:cNvPr id="40966" name="WordArt 6">
            <a:extLst>
              <a:ext uri="{FF2B5EF4-FFF2-40B4-BE49-F238E27FC236}">
                <a16:creationId xmlns:a16="http://schemas.microsoft.com/office/drawing/2014/main" id="{123724F1-784F-485B-17A7-08697763909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57200" y="609600"/>
            <a:ext cx="8305800" cy="533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 bộ đội hành quân trong mưa</a:t>
            </a:r>
            <a:endParaRPr lang="en-US" sz="3600" b="1" kern="10"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Bài thơ Chú bộ đội hành quân trong mưa">
            <a:extLst>
              <a:ext uri="{FF2B5EF4-FFF2-40B4-BE49-F238E27FC236}">
                <a16:creationId xmlns:a16="http://schemas.microsoft.com/office/drawing/2014/main" id="{F4E300F6-BD33-A764-66D8-3DBCB6D64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4" name="Text Box 4">
            <a:extLst>
              <a:ext uri="{FF2B5EF4-FFF2-40B4-BE49-F238E27FC236}">
                <a16:creationId xmlns:a16="http://schemas.microsoft.com/office/drawing/2014/main" id="{A743D89C-45CD-BDC7-65B0-53CC4B199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343400"/>
            <a:ext cx="3124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Đường ra mặt trận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Còn dài còn dài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Cho dù mưa rơi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Chú vẫn đi tới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LINH VỰC PTNN: THƠ &quot;CHÚ BỘ ĐỘI HÀNH QUÂN TRONG MƯA&quot; LỚP ...">
            <a:extLst>
              <a:ext uri="{FF2B5EF4-FFF2-40B4-BE49-F238E27FC236}">
                <a16:creationId xmlns:a16="http://schemas.microsoft.com/office/drawing/2014/main" id="{0521E322-8716-90A2-1A6D-9FA57107E4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21" name="AutoShape 13">
            <a:extLst>
              <a:ext uri="{FF2B5EF4-FFF2-40B4-BE49-F238E27FC236}">
                <a16:creationId xmlns:a16="http://schemas.microsoft.com/office/drawing/2014/main" id="{04985051-3B37-B950-8303-6A123E4DD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819400"/>
            <a:ext cx="152400" cy="76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AutoShape 13">
            <a:extLst>
              <a:ext uri="{FF2B5EF4-FFF2-40B4-BE49-F238E27FC236}">
                <a16:creationId xmlns:a16="http://schemas.microsoft.com/office/drawing/2014/main" id="{A68EF47D-6449-03D3-2D69-CBEAB279B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819400"/>
            <a:ext cx="152400" cy="76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3" name="AutoShape 13">
            <a:extLst>
              <a:ext uri="{FF2B5EF4-FFF2-40B4-BE49-F238E27FC236}">
                <a16:creationId xmlns:a16="http://schemas.microsoft.com/office/drawing/2014/main" id="{8D342389-27D7-EBCB-5FF2-8978DF8A9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971800"/>
            <a:ext cx="152400" cy="76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13FCFD77-DA7A-B4A8-67ED-895EA48C7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133600"/>
            <a:ext cx="152400" cy="76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36C96DB5-0B3C-EA50-DCE3-0019CBDE6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524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AutoShape 13">
            <a:extLst>
              <a:ext uri="{FF2B5EF4-FFF2-40B4-BE49-F238E27FC236}">
                <a16:creationId xmlns:a16="http://schemas.microsoft.com/office/drawing/2014/main" id="{B8E33B05-2C6D-28A8-A75A-66FAD0042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524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AutoShape 13">
            <a:extLst>
              <a:ext uri="{FF2B5EF4-FFF2-40B4-BE49-F238E27FC236}">
                <a16:creationId xmlns:a16="http://schemas.microsoft.com/office/drawing/2014/main" id="{53EA9675-73AD-FCD3-1123-64DC120D7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2286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04CFE54A-C610-D924-EB2F-714BA025E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0668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AutoShape 13">
            <a:extLst>
              <a:ext uri="{FF2B5EF4-FFF2-40B4-BE49-F238E27FC236}">
                <a16:creationId xmlns:a16="http://schemas.microsoft.com/office/drawing/2014/main" id="{673BCC55-D4A1-84D7-2A1D-2728AA518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048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" name="AutoShape 13">
            <a:extLst>
              <a:ext uri="{FF2B5EF4-FFF2-40B4-BE49-F238E27FC236}">
                <a16:creationId xmlns:a16="http://schemas.microsoft.com/office/drawing/2014/main" id="{12F076AD-0AAE-B4B0-45DE-168C27C45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9906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AutoShape 13">
            <a:extLst>
              <a:ext uri="{FF2B5EF4-FFF2-40B4-BE49-F238E27FC236}">
                <a16:creationId xmlns:a16="http://schemas.microsoft.com/office/drawing/2014/main" id="{C4C9B05D-0B30-2595-90EA-197EFA709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334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pic>
        <p:nvPicPr>
          <p:cNvPr id="18446" name="Picture 43" descr="Hoa">
            <a:extLst>
              <a:ext uri="{FF2B5EF4-FFF2-40B4-BE49-F238E27FC236}">
                <a16:creationId xmlns:a16="http://schemas.microsoft.com/office/drawing/2014/main" id="{E84CD699-878F-E4E4-0EB0-A19370C4FA2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7" name="Picture 43" descr="Hoa">
            <a:extLst>
              <a:ext uri="{FF2B5EF4-FFF2-40B4-BE49-F238E27FC236}">
                <a16:creationId xmlns:a16="http://schemas.microsoft.com/office/drawing/2014/main" id="{B07EC87E-B928-60F6-E52D-B68D8E9B94D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143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8" name="Picture 43" descr="Hoa">
            <a:extLst>
              <a:ext uri="{FF2B5EF4-FFF2-40B4-BE49-F238E27FC236}">
                <a16:creationId xmlns:a16="http://schemas.microsoft.com/office/drawing/2014/main" id="{747C1B5E-9484-589F-39FF-A858B8700F9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762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9" name="Picture 43" descr="Hoa">
            <a:extLst>
              <a:ext uri="{FF2B5EF4-FFF2-40B4-BE49-F238E27FC236}">
                <a16:creationId xmlns:a16="http://schemas.microsoft.com/office/drawing/2014/main" id="{B27FBFB5-BDC3-F8F3-7577-3B6A788A1FD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50" name="Picture 43" descr="Hoa">
            <a:extLst>
              <a:ext uri="{FF2B5EF4-FFF2-40B4-BE49-F238E27FC236}">
                <a16:creationId xmlns:a16="http://schemas.microsoft.com/office/drawing/2014/main" id="{301F24A3-2212-E59D-701F-73850909924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52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51" name="Picture 43" descr="Hoa">
            <a:extLst>
              <a:ext uri="{FF2B5EF4-FFF2-40B4-BE49-F238E27FC236}">
                <a16:creationId xmlns:a16="http://schemas.microsoft.com/office/drawing/2014/main" id="{25CDEA38-B35A-A683-AED3-5E85F699FFA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52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4" name="Text Box 4">
            <a:extLst>
              <a:ext uri="{FF2B5EF4-FFF2-40B4-BE49-F238E27FC236}">
                <a16:creationId xmlns:a16="http://schemas.microsoft.com/office/drawing/2014/main" id="{63A70F88-2EA8-2317-F4F8-C31640A24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495800"/>
            <a:ext cx="3733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Chú đi trong đêm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Long lanh sao đỏ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Như ngọn đèn nhỏ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Soi đường hành quân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BÀI THO &quot; cHÚ BỘ ĐỘI HÀNH QUÂN TRONG MƯA&quot;">
            <a:extLst>
              <a:ext uri="{FF2B5EF4-FFF2-40B4-BE49-F238E27FC236}">
                <a16:creationId xmlns:a16="http://schemas.microsoft.com/office/drawing/2014/main" id="{7138F0D3-8B65-62FD-3F0F-F06014FF4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 descr="BÀI THO &quot; cHÚ BỘ ĐỘI HÀNH QUÂN TRONG MƯA&quot;">
            <a:extLst>
              <a:ext uri="{FF2B5EF4-FFF2-40B4-BE49-F238E27FC236}">
                <a16:creationId xmlns:a16="http://schemas.microsoft.com/office/drawing/2014/main" id="{AA118C63-046C-1371-53DA-8AC70A71E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0"/>
            <a:ext cx="22098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4" name="Text Box 4">
            <a:extLst>
              <a:ext uri="{FF2B5EF4-FFF2-40B4-BE49-F238E27FC236}">
                <a16:creationId xmlns:a16="http://schemas.microsoft.com/office/drawing/2014/main" id="{FC8E02C0-E165-A4AE-5436-9356F4DA2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962400"/>
            <a:ext cx="396240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Mưa rơi mưa rơi    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.VnAvant" panose="020B7200000000000000" pitchFamily="34" charset="0"/>
              </a:rPr>
              <a:t>Lộp bộp lộp bộp</a:t>
            </a:r>
            <a:r>
              <a:rPr lang="en-US" altLang="en-US" sz="2800">
                <a:latin typeface=".VnAvant" panose="020B7200000000000000" pitchFamily="34" charset="0"/>
              </a:rPr>
              <a:t>     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Áo dù có ướt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Vẫn đi vẫn đi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Chân đồn dập bước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id="{CF1C681E-7CB5-D654-08AD-885AEC8F24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715000"/>
            <a:ext cx="8229600" cy="1143000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en-US" altLang="en-US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chốt lại và giáo dục trẻ: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er">
            <a:extLst>
              <a:ext uri="{FF2B5EF4-FFF2-40B4-BE49-F238E27FC236}">
                <a16:creationId xmlns:a16="http://schemas.microsoft.com/office/drawing/2014/main" id="{1D694F6A-E8C9-2613-D235-D87D2DA4E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5800" y="0"/>
            <a:ext cx="982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7">
            <a:extLst>
              <a:ext uri="{FF2B5EF4-FFF2-40B4-BE49-F238E27FC236}">
                <a16:creationId xmlns:a16="http://schemas.microsoft.com/office/drawing/2014/main" id="{9C0DE4E6-A658-71C5-9546-851BEFF8AE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398713"/>
            <a:ext cx="678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6" name="Text Box 9">
            <a:extLst>
              <a:ext uri="{FF2B5EF4-FFF2-40B4-BE49-F238E27FC236}">
                <a16:creationId xmlns:a16="http://schemas.microsoft.com/office/drawing/2014/main" id="{DEDF24FB-FD64-661D-792F-87CEE3DFD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735263"/>
            <a:ext cx="5867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7658" name="Text Box 10">
            <a:extLst>
              <a:ext uri="{FF2B5EF4-FFF2-40B4-BE49-F238E27FC236}">
                <a16:creationId xmlns:a16="http://schemas.microsoft.com/office/drawing/2014/main" id="{8DABB62F-3D3C-67ED-CA26-214FB2AF9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09600" y="228600"/>
            <a:ext cx="9448800" cy="265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Char char="-"/>
            </a:pPr>
            <a:r>
              <a:rPr lang="en-US" altLang="en-US" sz="4800" b="1">
                <a:latin typeface="Times New Roman" panose="02020603050405020304" pitchFamily="18" charset="0"/>
              </a:rPr>
              <a:t> </a:t>
            </a:r>
            <a:r>
              <a:rPr lang="en-US" altLang="en-US" sz="4000" b="1">
                <a:latin typeface="Times New Roman" panose="02020603050405020304" pitchFamily="18" charset="0"/>
              </a:rPr>
              <a:t>Ổn định - trò chuyện </a:t>
            </a:r>
          </a:p>
          <a:p>
            <a:pPr algn="ctr" eaLnBrk="1" hangingPunct="1">
              <a:spcBef>
                <a:spcPct val="50000"/>
              </a:spcBef>
              <a:buFontTx/>
              <a:buChar char="-"/>
            </a:pPr>
            <a:r>
              <a:rPr lang="en-US" altLang="en-US" sz="4000" b="1">
                <a:latin typeface="Times New Roman" panose="02020603050405020304" pitchFamily="18" charset="0"/>
              </a:rPr>
              <a:t>Cho trẻ chơi trò chơi: Duyệt binh</a:t>
            </a:r>
          </a:p>
          <a:p>
            <a:pPr algn="ctr" eaLnBrk="1" hangingPunct="1">
              <a:spcBef>
                <a:spcPct val="50000"/>
              </a:spcBef>
              <a:buFontTx/>
              <a:buChar char="-"/>
            </a:pPr>
            <a:r>
              <a:rPr lang="en-US" altLang="en-US" sz="4000" b="1">
                <a:latin typeface="Times New Roman" panose="02020603050405020304" pitchFamily="18" charset="0"/>
              </a:rPr>
              <a:t> Hướng trẻ vào bài thơ</a:t>
            </a:r>
          </a:p>
        </p:txBody>
      </p:sp>
      <p:sp>
        <p:nvSpPr>
          <p:cNvPr id="3078" name="Text Box 12">
            <a:extLst>
              <a:ext uri="{FF2B5EF4-FFF2-40B4-BE49-F238E27FC236}">
                <a16:creationId xmlns:a16="http://schemas.microsoft.com/office/drawing/2014/main" id="{D4CB50EE-7990-28C4-6BE5-7E736EFDD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25" y="3846513"/>
            <a:ext cx="2835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9" name="Text Box 13">
            <a:extLst>
              <a:ext uri="{FF2B5EF4-FFF2-40B4-BE49-F238E27FC236}">
                <a16:creationId xmlns:a16="http://schemas.microsoft.com/office/drawing/2014/main" id="{6AEDD907-1311-AFFE-EDC8-E0FEF0188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922713"/>
            <a:ext cx="4572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0B463167-68C2-1144-808A-A899EBF7B3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21507" name="Picture 2">
            <a:extLst>
              <a:ext uri="{FF2B5EF4-FFF2-40B4-BE49-F238E27FC236}">
                <a16:creationId xmlns:a16="http://schemas.microsoft.com/office/drawing/2014/main" id="{5C6E0865-9526-028B-57B5-83CF6B66E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813"/>
            <a:ext cx="9144000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8ED5126-DC6C-55EF-696C-1ADD2E1E14AE}"/>
              </a:ext>
            </a:extLst>
          </p:cNvPr>
          <p:cNvSpPr/>
          <p:nvPr/>
        </p:nvSpPr>
        <p:spPr>
          <a:xfrm>
            <a:off x="1562099" y="1905000"/>
            <a:ext cx="6019801" cy="1754326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5400" b="1" dirty="0" err="1">
                <a:ln w="0">
                  <a:solidFill>
                    <a:srgbClr val="FF0000"/>
                  </a:solidFill>
                </a:ln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5400" b="1" dirty="0">
                <a:ln w="0">
                  <a:solidFill>
                    <a:srgbClr val="FF0000"/>
                  </a:solidFill>
                </a:ln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>
                  <a:solidFill>
                    <a:srgbClr val="FF0000"/>
                  </a:solidFill>
                </a:ln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b="1" dirty="0">
                <a:ln w="0">
                  <a:solidFill>
                    <a:srgbClr val="FF0000"/>
                  </a:solidFill>
                </a:ln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>
                  <a:solidFill>
                    <a:srgbClr val="FF0000"/>
                  </a:solidFill>
                </a:ln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5400" b="1" dirty="0">
                <a:ln w="0">
                  <a:solidFill>
                    <a:srgbClr val="FF0000"/>
                  </a:solidFill>
                </a:ln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>
                  <a:solidFill>
                    <a:srgbClr val="FF0000"/>
                  </a:solidFill>
                </a:ln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5400" b="1" dirty="0">
                <a:ln w="0">
                  <a:solidFill>
                    <a:srgbClr val="FF0000"/>
                  </a:solidFill>
                </a:ln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>
                  <a:solidFill>
                    <a:srgbClr val="FF0000"/>
                  </a:solidFill>
                </a:ln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5400" b="1" dirty="0">
                <a:ln w="0">
                  <a:solidFill>
                    <a:srgbClr val="FF0000"/>
                  </a:solidFill>
                </a:ln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>
                  <a:solidFill>
                    <a:srgbClr val="FF0000"/>
                  </a:solidFill>
                </a:ln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5400" b="1" dirty="0">
                <a:ln w="0">
                  <a:solidFill>
                    <a:srgbClr val="FF0000"/>
                  </a:solidFill>
                </a:ln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>
                  <a:solidFill>
                    <a:srgbClr val="FF0000"/>
                  </a:solidFill>
                </a:ln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endParaRPr lang="en-US" sz="5400" b="1" dirty="0">
              <a:ln w="0">
                <a:solidFill>
                  <a:srgbClr val="FF0000"/>
                </a:solidFill>
              </a:ln>
              <a:solidFill>
                <a:srgbClr val="FF0066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F01ACD-EF5A-18CE-7ACD-E6695D08385A}"/>
              </a:ext>
            </a:extLst>
          </p:cNvPr>
          <p:cNvSpPr/>
          <p:nvPr/>
        </p:nvSpPr>
        <p:spPr>
          <a:xfrm>
            <a:off x="1371600" y="4058333"/>
            <a:ext cx="7186583" cy="1200329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7200" b="1" dirty="0">
                <a:ln w="6600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7200" b="1" dirty="0" err="1">
                <a:ln w="6600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7200" b="1" dirty="0">
                <a:ln w="6600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6600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7200" b="1" dirty="0">
                <a:ln w="6600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6600">
                  <a:solidFill>
                    <a:srgbClr val="FFFF00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en-US" sz="7200" b="1" dirty="0">
              <a:ln w="6600">
                <a:solidFill>
                  <a:srgbClr val="FFFF00"/>
                </a:solidFill>
                <a:prstDash val="solid"/>
              </a:ln>
              <a:solidFill>
                <a:srgbClr val="FFFF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er">
            <a:extLst>
              <a:ext uri="{FF2B5EF4-FFF2-40B4-BE49-F238E27FC236}">
                <a16:creationId xmlns:a16="http://schemas.microsoft.com/office/drawing/2014/main" id="{CAE2606E-973C-4030-9643-E4ED53584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5800" y="0"/>
            <a:ext cx="982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7">
            <a:extLst>
              <a:ext uri="{FF2B5EF4-FFF2-40B4-BE49-F238E27FC236}">
                <a16:creationId xmlns:a16="http://schemas.microsoft.com/office/drawing/2014/main" id="{71B1ADF3-B5FE-292D-4D69-4B21F662C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398713"/>
            <a:ext cx="678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C34E7EC7-9E8A-3FA0-1AAC-4B4D50B85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735263"/>
            <a:ext cx="5867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7658" name="Text Box 10">
            <a:extLst>
              <a:ext uri="{FF2B5EF4-FFF2-40B4-BE49-F238E27FC236}">
                <a16:creationId xmlns:a16="http://schemas.microsoft.com/office/drawing/2014/main" id="{C1D35781-8187-9C88-0E4E-775CE29E1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78050"/>
            <a:ext cx="9448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</a:rPr>
              <a:t> </a:t>
            </a:r>
            <a:r>
              <a:rPr lang="en-US" altLang="en-US" sz="5400" b="1">
                <a:latin typeface="Times New Roman" panose="02020603050405020304" pitchFamily="18" charset="0"/>
              </a:rPr>
              <a:t>Cô đọc thơ cho trẻ nghe </a:t>
            </a:r>
          </a:p>
        </p:txBody>
      </p:sp>
      <p:sp>
        <p:nvSpPr>
          <p:cNvPr id="4102" name="Text Box 12">
            <a:extLst>
              <a:ext uri="{FF2B5EF4-FFF2-40B4-BE49-F238E27FC236}">
                <a16:creationId xmlns:a16="http://schemas.microsoft.com/office/drawing/2014/main" id="{B58B99CE-1CFF-D985-0A9C-6692505F8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25" y="3846513"/>
            <a:ext cx="2835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103" name="Text Box 13">
            <a:extLst>
              <a:ext uri="{FF2B5EF4-FFF2-40B4-BE49-F238E27FC236}">
                <a16:creationId xmlns:a16="http://schemas.microsoft.com/office/drawing/2014/main" id="{50CAB296-EE1B-6C18-5A0E-376FFD9D7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922713"/>
            <a:ext cx="4572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104" name="TextBox 1">
            <a:extLst>
              <a:ext uri="{FF2B5EF4-FFF2-40B4-BE49-F238E27FC236}">
                <a16:creationId xmlns:a16="http://schemas.microsoft.com/office/drawing/2014/main" id="{EF2EEE72-A6F2-AFA5-DC4F-3F7BB0809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992188"/>
            <a:ext cx="6019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đông 1: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BÀI THO &quot; cHÚ BỘ ĐỘI HÀNH QUÂN TRONG MƯA&quot;">
            <a:extLst>
              <a:ext uri="{FF2B5EF4-FFF2-40B4-BE49-F238E27FC236}">
                <a16:creationId xmlns:a16="http://schemas.microsoft.com/office/drawing/2014/main" id="{116F11B7-7A88-569C-87B9-742E7C3F9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4" name="Text Box 4">
            <a:extLst>
              <a:ext uri="{FF2B5EF4-FFF2-40B4-BE49-F238E27FC236}">
                <a16:creationId xmlns:a16="http://schemas.microsoft.com/office/drawing/2014/main" id="{8F7085CB-7781-1B65-51BF-3C24001B14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343400"/>
            <a:ext cx="39624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Mưa rơi mưa rơi    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.VnAvant" panose="020B7200000000000000" pitchFamily="34" charset="0"/>
              </a:rPr>
              <a:t>Lộp bộp lộp bộp</a:t>
            </a:r>
            <a:r>
              <a:rPr lang="en-US" altLang="en-US" sz="2800">
                <a:latin typeface=".VnAvant" panose="020B7200000000000000" pitchFamily="34" charset="0"/>
              </a:rPr>
              <a:t>     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Áo dù có ướt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Vẫn đi vẫn đi</a:t>
            </a:r>
          </a:p>
        </p:txBody>
      </p:sp>
      <p:sp>
        <p:nvSpPr>
          <p:cNvPr id="40966" name="WordArt 6">
            <a:extLst>
              <a:ext uri="{FF2B5EF4-FFF2-40B4-BE49-F238E27FC236}">
                <a16:creationId xmlns:a16="http://schemas.microsoft.com/office/drawing/2014/main" id="{7A1CF47C-9A59-AEC0-D219-74BBC42E6D2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57200" y="609600"/>
            <a:ext cx="8305800" cy="533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 bộ đội hành quân trong mưa</a:t>
            </a:r>
            <a:endParaRPr lang="en-US" sz="3600" b="1" kern="10"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61" name="Picture 5" descr="Bài thơ Chú bộ đội hành quân trong mưa">
            <a:extLst>
              <a:ext uri="{FF2B5EF4-FFF2-40B4-BE49-F238E27FC236}">
                <a16:creationId xmlns:a16="http://schemas.microsoft.com/office/drawing/2014/main" id="{99854EB9-E495-4377-37A2-7688E32626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4" name="Text Box 4">
            <a:extLst>
              <a:ext uri="{FF2B5EF4-FFF2-40B4-BE49-F238E27FC236}">
                <a16:creationId xmlns:a16="http://schemas.microsoft.com/office/drawing/2014/main" id="{2FC9547E-0F5C-D220-AD00-AAC007B87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343400"/>
            <a:ext cx="3124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Đường ra mặt trận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Còn dài còn dài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Cho dù mưa rơi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Chú vẫn đi tới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3" name="Picture 5" descr="LINH VỰC PTNN: THƠ &quot;CHÚ BỘ ĐỘI HÀNH QUÂN TRONG MƯA&quot; LỚP ...">
            <a:extLst>
              <a:ext uri="{FF2B5EF4-FFF2-40B4-BE49-F238E27FC236}">
                <a16:creationId xmlns:a16="http://schemas.microsoft.com/office/drawing/2014/main" id="{4628B515-7A45-F6DE-BB36-A71B2C6AA1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21" name="AutoShape 13">
            <a:extLst>
              <a:ext uri="{FF2B5EF4-FFF2-40B4-BE49-F238E27FC236}">
                <a16:creationId xmlns:a16="http://schemas.microsoft.com/office/drawing/2014/main" id="{BED17E39-0F10-CA69-203A-925785C62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819400"/>
            <a:ext cx="152400" cy="76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AutoShape 13">
            <a:extLst>
              <a:ext uri="{FF2B5EF4-FFF2-40B4-BE49-F238E27FC236}">
                <a16:creationId xmlns:a16="http://schemas.microsoft.com/office/drawing/2014/main" id="{15D4496B-00DC-D6C9-C681-0993B1756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819400"/>
            <a:ext cx="152400" cy="76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3" name="AutoShape 13">
            <a:extLst>
              <a:ext uri="{FF2B5EF4-FFF2-40B4-BE49-F238E27FC236}">
                <a16:creationId xmlns:a16="http://schemas.microsoft.com/office/drawing/2014/main" id="{EA8CBFE3-7E57-B9E2-EE95-B70100FC7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971800"/>
            <a:ext cx="152400" cy="76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" name="AutoShape 13">
            <a:extLst>
              <a:ext uri="{FF2B5EF4-FFF2-40B4-BE49-F238E27FC236}">
                <a16:creationId xmlns:a16="http://schemas.microsoft.com/office/drawing/2014/main" id="{DD569305-4E51-DF13-E09E-F36963A06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133600"/>
            <a:ext cx="152400" cy="762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AutoShape 13">
            <a:extLst>
              <a:ext uri="{FF2B5EF4-FFF2-40B4-BE49-F238E27FC236}">
                <a16:creationId xmlns:a16="http://schemas.microsoft.com/office/drawing/2014/main" id="{D586DA55-71B7-94EE-7CDA-F196542FF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524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AutoShape 13">
            <a:extLst>
              <a:ext uri="{FF2B5EF4-FFF2-40B4-BE49-F238E27FC236}">
                <a16:creationId xmlns:a16="http://schemas.microsoft.com/office/drawing/2014/main" id="{C25D3713-5EE8-11A8-2C27-3D33F3E31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524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AutoShape 13">
            <a:extLst>
              <a:ext uri="{FF2B5EF4-FFF2-40B4-BE49-F238E27FC236}">
                <a16:creationId xmlns:a16="http://schemas.microsoft.com/office/drawing/2014/main" id="{0D4758C2-3988-D13A-70E8-1694BB433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2286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8" name="AutoShape 13">
            <a:extLst>
              <a:ext uri="{FF2B5EF4-FFF2-40B4-BE49-F238E27FC236}">
                <a16:creationId xmlns:a16="http://schemas.microsoft.com/office/drawing/2014/main" id="{7BC755D4-8252-6FB8-F1E4-787DCB79B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0668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AutoShape 13">
            <a:extLst>
              <a:ext uri="{FF2B5EF4-FFF2-40B4-BE49-F238E27FC236}">
                <a16:creationId xmlns:a16="http://schemas.microsoft.com/office/drawing/2014/main" id="{DC85070D-F3ED-0673-5801-09B978BB1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048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" name="AutoShape 13">
            <a:extLst>
              <a:ext uri="{FF2B5EF4-FFF2-40B4-BE49-F238E27FC236}">
                <a16:creationId xmlns:a16="http://schemas.microsoft.com/office/drawing/2014/main" id="{1604E3C0-85E9-DB80-2251-9D1DDA82F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9906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AutoShape 13">
            <a:extLst>
              <a:ext uri="{FF2B5EF4-FFF2-40B4-BE49-F238E27FC236}">
                <a16:creationId xmlns:a16="http://schemas.microsoft.com/office/drawing/2014/main" id="{D9256A52-7D99-2E82-0A68-CBAEC9C6F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33400"/>
            <a:ext cx="152400" cy="1524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pic>
        <p:nvPicPr>
          <p:cNvPr id="7182" name="Picture 43" descr="Hoa">
            <a:extLst>
              <a:ext uri="{FF2B5EF4-FFF2-40B4-BE49-F238E27FC236}">
                <a16:creationId xmlns:a16="http://schemas.microsoft.com/office/drawing/2014/main" id="{A404AD17-A4BE-9989-EC9E-7D1BD935D4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3" name="Picture 43" descr="Hoa">
            <a:extLst>
              <a:ext uri="{FF2B5EF4-FFF2-40B4-BE49-F238E27FC236}">
                <a16:creationId xmlns:a16="http://schemas.microsoft.com/office/drawing/2014/main" id="{6CC0C06B-4868-0CBB-A363-4DFDBDA9F8F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143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4" name="Picture 43" descr="Hoa">
            <a:extLst>
              <a:ext uri="{FF2B5EF4-FFF2-40B4-BE49-F238E27FC236}">
                <a16:creationId xmlns:a16="http://schemas.microsoft.com/office/drawing/2014/main" id="{DF4617D2-0392-178C-1A01-D109973B70B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7620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5" name="Picture 43" descr="Hoa">
            <a:extLst>
              <a:ext uri="{FF2B5EF4-FFF2-40B4-BE49-F238E27FC236}">
                <a16:creationId xmlns:a16="http://schemas.microsoft.com/office/drawing/2014/main" id="{B645B91C-22DB-5EC7-70EA-2B97E56FB64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6" name="Picture 43" descr="Hoa">
            <a:extLst>
              <a:ext uri="{FF2B5EF4-FFF2-40B4-BE49-F238E27FC236}">
                <a16:creationId xmlns:a16="http://schemas.microsoft.com/office/drawing/2014/main" id="{A37E40AC-52E5-DF72-31A7-7E256FDEC9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52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43" descr="Hoa">
            <a:extLst>
              <a:ext uri="{FF2B5EF4-FFF2-40B4-BE49-F238E27FC236}">
                <a16:creationId xmlns:a16="http://schemas.microsoft.com/office/drawing/2014/main" id="{3DB3B5C4-6814-EDC7-36B5-AD648A52AEC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524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4" name="Text Box 4">
            <a:extLst>
              <a:ext uri="{FF2B5EF4-FFF2-40B4-BE49-F238E27FC236}">
                <a16:creationId xmlns:a16="http://schemas.microsoft.com/office/drawing/2014/main" id="{FE1B6687-5407-206B-FC0B-4E1668C97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495800"/>
            <a:ext cx="3733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Chú đi trong đêm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Long lanh sao đỏ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Như ngọn đèn nhỏ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Soi đường hành quân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6" name="Picture 6" descr="BÀI THO &quot; cHÚ BỘ ĐỘI HÀNH QUÂN TRONG MƯA&quot;">
            <a:extLst>
              <a:ext uri="{FF2B5EF4-FFF2-40B4-BE49-F238E27FC236}">
                <a16:creationId xmlns:a16="http://schemas.microsoft.com/office/drawing/2014/main" id="{36A4D613-DC9C-5DBF-DB21-5910D5EC5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687" name="Picture 7" descr="BÀI THO &quot; cHÚ BỘ ĐỘI HÀNH QUÂN TRONG MƯA&quot;">
            <a:extLst>
              <a:ext uri="{FF2B5EF4-FFF2-40B4-BE49-F238E27FC236}">
                <a16:creationId xmlns:a16="http://schemas.microsoft.com/office/drawing/2014/main" id="{3DE2523C-E797-68EE-DA92-87EA4D9720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0"/>
            <a:ext cx="22098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4" name="Text Box 4">
            <a:extLst>
              <a:ext uri="{FF2B5EF4-FFF2-40B4-BE49-F238E27FC236}">
                <a16:creationId xmlns:a16="http://schemas.microsoft.com/office/drawing/2014/main" id="{0254D8BC-2F10-74B5-8B20-FFC518D448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962400"/>
            <a:ext cx="396240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Mưa rơi mưa rơi    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.VnAvant" panose="020B7200000000000000" pitchFamily="34" charset="0"/>
              </a:rPr>
              <a:t>Lộp bộp lộp bộp</a:t>
            </a:r>
            <a:r>
              <a:rPr lang="en-US" altLang="en-US" sz="2800">
                <a:latin typeface=".VnAvant" panose="020B7200000000000000" pitchFamily="34" charset="0"/>
              </a:rPr>
              <a:t>     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Áo dù có ướt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Vẫn đi vẫn đi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Chân đồn dập bước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er">
            <a:extLst>
              <a:ext uri="{FF2B5EF4-FFF2-40B4-BE49-F238E27FC236}">
                <a16:creationId xmlns:a16="http://schemas.microsoft.com/office/drawing/2014/main" id="{D7728F7F-867A-16F2-7F50-5F09440B8C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3400" y="0"/>
            <a:ext cx="982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 Box 7">
            <a:extLst>
              <a:ext uri="{FF2B5EF4-FFF2-40B4-BE49-F238E27FC236}">
                <a16:creationId xmlns:a16="http://schemas.microsoft.com/office/drawing/2014/main" id="{9E89CD0E-9ACA-6B93-DEBC-2E5B587781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398713"/>
            <a:ext cx="678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20" name="Text Box 9">
            <a:extLst>
              <a:ext uri="{FF2B5EF4-FFF2-40B4-BE49-F238E27FC236}">
                <a16:creationId xmlns:a16="http://schemas.microsoft.com/office/drawing/2014/main" id="{3B816BE4-8D59-5264-EF67-7B127EE3D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735263"/>
            <a:ext cx="5867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7658" name="Text Box 10">
            <a:extLst>
              <a:ext uri="{FF2B5EF4-FFF2-40B4-BE49-F238E27FC236}">
                <a16:creationId xmlns:a16="http://schemas.microsoft.com/office/drawing/2014/main" id="{D8BA21F8-9D25-27E4-47D2-47A04360C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438400"/>
            <a:ext cx="7848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 b="1">
                <a:latin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</a:rPr>
              <a:t>Các con vừa đọc bài thơ có tên là gì ?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</a:rPr>
              <a:t>- Ai là tác giả ?</a:t>
            </a:r>
          </a:p>
        </p:txBody>
      </p:sp>
      <p:sp>
        <p:nvSpPr>
          <p:cNvPr id="9222" name="Text Box 12">
            <a:extLst>
              <a:ext uri="{FF2B5EF4-FFF2-40B4-BE49-F238E27FC236}">
                <a16:creationId xmlns:a16="http://schemas.microsoft.com/office/drawing/2014/main" id="{8BF17A51-C120-D5CE-85D8-B9904A9A8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25" y="3846513"/>
            <a:ext cx="2835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23" name="Text Box 13">
            <a:extLst>
              <a:ext uri="{FF2B5EF4-FFF2-40B4-BE49-F238E27FC236}">
                <a16:creationId xmlns:a16="http://schemas.microsoft.com/office/drawing/2014/main" id="{083F900D-436C-4F10-53C0-54D491410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457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6084" name="WordArt 4">
            <a:extLst>
              <a:ext uri="{FF2B5EF4-FFF2-40B4-BE49-F238E27FC236}">
                <a16:creationId xmlns:a16="http://schemas.microsoft.com/office/drawing/2014/main" id="{4336A88E-9DA4-57FD-9599-17A99A6340E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066800" y="762000"/>
            <a:ext cx="6934200" cy="1524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75976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ntique"/>
              </a:rPr>
              <a:t>Đàm thoại - Trích dẫn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>
            <a:extLst>
              <a:ext uri="{FF2B5EF4-FFF2-40B4-BE49-F238E27FC236}">
                <a16:creationId xmlns:a16="http://schemas.microsoft.com/office/drawing/2014/main" id="{61E1E893-6DD5-2967-2F3F-8AB7F0943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267200"/>
            <a:ext cx="441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-</a:t>
            </a:r>
          </a:p>
        </p:txBody>
      </p:sp>
      <p:sp>
        <p:nvSpPr>
          <p:cNvPr id="10243" name="Text Box 6">
            <a:extLst>
              <a:ext uri="{FF2B5EF4-FFF2-40B4-BE49-F238E27FC236}">
                <a16:creationId xmlns:a16="http://schemas.microsoft.com/office/drawing/2014/main" id="{3DADA019-D1AD-76C1-1083-EDE14FE3C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114800"/>
            <a:ext cx="533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0244" name="Picture 11" descr="BÀI THO &quot; cHÚ BỘ ĐỘI HÀNH QUÂN TRONG MƯA&quot;">
            <a:extLst>
              <a:ext uri="{FF2B5EF4-FFF2-40B4-BE49-F238E27FC236}">
                <a16:creationId xmlns:a16="http://schemas.microsoft.com/office/drawing/2014/main" id="{BD0F05D5-0196-18BA-6EA1-22775EF26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91440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8" name="Text Box 4">
            <a:extLst>
              <a:ext uri="{FF2B5EF4-FFF2-40B4-BE49-F238E27FC236}">
                <a16:creationId xmlns:a16="http://schemas.microsoft.com/office/drawing/2014/main" id="{6079BC9F-EA9F-F295-DEBD-F2F9D7BACA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/>
              <a:t>- Chú bộ đội trong bài thơ đang làm gì ?</a:t>
            </a:r>
          </a:p>
        </p:txBody>
      </p:sp>
      <p:sp>
        <p:nvSpPr>
          <p:cNvPr id="47111" name="Text Box 7">
            <a:extLst>
              <a:ext uri="{FF2B5EF4-FFF2-40B4-BE49-F238E27FC236}">
                <a16:creationId xmlns:a16="http://schemas.microsoft.com/office/drawing/2014/main" id="{132ACD1B-E27B-7BB8-2D5A-0B7A3D813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77850"/>
            <a:ext cx="9144000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300" b="1"/>
              <a:t>- Chú bộ đội hành quân trong điều kiện thời tiết như thế nào ?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DEO_FILES_RECORD" val="&lt;Videos&gt;&lt;Video Name=&quot;khoi dau_257_1_64291.flv&quot; Position=&quot;1&quot; SlideID=&quot;257&quot;/&gt;&lt;Video Name=&quot;CBDHQTM hoan chinh_269_1_96361.flv&quot; Position=&quot;1&quot; SlideID=&quot;269&quot;/&gt;&lt;/Videos&gt;&#10;"/>
  <p:tag name="MMPROD_NEXTUNIQUEID" val="10166"/>
  <p:tag name="MMPROD_DATA" val="&lt;object type=&quot;10002&quot; unique_id=&quot;901&quot;&gt;&lt;property id=&quot;10007&quot; value=&quot;Next&quot;/&gt;&lt;property id=&quot;10008&quot; value=&quot;Back&quot;/&gt;&lt;property id=&quot;10009&quot; value=&quot;chän&quot;/&gt;&lt;property id=&quot;10012&quot; value=&quot;0&quot;/&gt;&lt;property id=&quot;10022&quot; value=&quot;Try again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xãa&quot;/&gt;&lt;property id=&quot;10128&quot; value=&quot;Click to clear&quot;/&gt;&lt;property id=&quot;10133&quot; value=&quot;6&quot;/&gt;&lt;property id=&quot;10134&quot; value=&quot;0&quot;/&gt;&lt;property id=&quot;10135&quot; value=&quot;,&quot;/&gt;&lt;property id=&quot;10136&quot; value=&quot;2&quot;/&gt;&lt;property id=&quot;10156&quot; value=&quot;0&quot;/&gt;&lt;property id=&quot;10157&quot; value=&quot;0&quot;/&gt;&lt;property id=&quot;10158&quot; value=&quot;0&quot;/&gt;&lt;property id=&quot;10177&quot; value=&quot;0&quot;/&gt;&lt;property id=&quot;10183&quot; value=&quot;You must answer the question before continuing&quot;/&gt;&lt;property id=&quot;10185&quot; value=&quot;0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0&quot; value=&quot;&amp;lt;Format Name=&amp;quot;Current Profile&amp;quot;&amp;gt;&amp;lt;Question FontName=&amp;quot;.VnAvant&amp;quot; IsBold=&amp;quot;0&amp;quot; IsItalic=&amp;quot;0&amp;quot; IsUnderline=&amp;quot;0&amp;quot; FontSize=&amp;quot;44&amp;quot; UseDefFont=&amp;quot;0&amp;quot;/&amp;gt;&amp;lt;Answer FontName=&amp;quot;.VnAvant&amp;quot; IsBold=&amp;quot;0&amp;quot; IsItalic=&amp;quot;0&amp;quot; IsUnderline=&amp;quot;0&amp;quot; FontSize=&amp;quot;28&amp;quot;/&amp;gt;&amp;lt;Button FontName=&amp;quot;.VnAvant&amp;quot; IsBold=&amp;quot;0&amp;quot; IsItalic=&amp;quot;0&amp;quot; IsUnderline=&amp;quot;0&amp;quot; FontSize=&amp;quot;14&amp;quot;/&amp;gt;&amp;lt;Message FontName=&amp;quot;.VnAvant&amp;quot; IsBold=&amp;quot;0&amp;quot; IsItalic=&amp;quot;0&amp;quot; IsUnderline=&amp;quot;0&amp;quot; FontSize=&amp;quot;18&amp;quot;/&amp;gt;&amp;lt;ButtonPlacement Orientation=&amp;quot;Horizontal&amp;quot; Position=&amp;quot;0&amp;quot;/&amp;gt;&amp;lt;/Format&amp;gt;&quot;/&gt;&lt;property id=&quot;10221&quot; value=&quot;&amp;lt;Format Name=&amp;quot;Presentation Default&amp;quot;&amp;gt;&amp;lt;Question FontName=&amp;quot;Arial&amp;quot; IsBold=&amp;quot;0&amp;quot; IsItalic=&amp;quot;0&amp;quot; IsUnderline=&amp;quot;0&amp;quot; FontSize=&amp;quot;44&amp;quot;/&amp;gt;&amp;lt;Answer FontName=&amp;quot;Arial&amp;quot; IsBold=&amp;quot;0&amp;quot; IsItalic=&amp;quot;0&amp;quot; IsUnderline=&amp;quot;0&amp;quot; FontSize=&amp;quot;28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0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004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1&quot;/&gt;&lt;property id=&quot;10029&quot; value=&quot;2&quot;/&gt;&lt;property id=&quot;10072&quot; value=&quot;Quiz10004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30&quot;/&gt;&lt;object type=&quot;10062&quot; unique_id=&quot;10006&quot;&gt;&lt;object type=&quot;10050&quot; unique_id=&quot;10007&quot;&gt;&lt;property id=&quot;10020&quot; value=&quot;2&quot;/&gt;&lt;property id=&quot;10191&quot; value=&quot;-1&quot;/&gt;&lt;/object&gt;&lt;object type=&quot;10051&quot; unique_id=&quot;10008&quot;&gt;&lt;property id=&quot;10020&quot; value=&quot;2&quot;/&gt;&lt;property id=&quot;10191&quot; value=&quot;-1&quot;/&gt;&lt;/object&gt;&lt;/object&gt;&lt;object type=&quot;10061&quot; unique_id=&quot;20000&quot;/&gt;&lt;/object&gt;&lt;object type=&quot;10003&quot; unique_id=&quot;1001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1&quot;/&gt;&lt;property id=&quot;10029&quot; value=&quot;2&quot;/&gt;&lt;property id=&quot;10072&quot; value=&quot;Quiz1001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0&quot;/&gt;&lt;object type=&quot;10062&quot; unique_id=&quot;10012&quot;&gt;&lt;object type=&quot;10050&quot; unique_id=&quot;10013&quot;&gt;&lt;property id=&quot;10020&quot; value=&quot;2&quot;/&gt;&lt;property id=&quot;10191&quot; value=&quot;-1&quot;/&gt;&lt;/object&gt;&lt;object type=&quot;10051&quot; unique_id=&quot;10014&quot;&gt;&lt;property id=&quot;10020&quot; value=&quot;2&quot;/&gt;&lt;property id=&quot;10191&quot; value=&quot;-1&quot;/&gt;&lt;/object&gt;&lt;/object&gt;&lt;object type=&quot;10061&quot; unique_id=&quot;20000&quot;/&gt;&lt;/object&gt;&lt;/object&gt;&lt;/object&gt;&#10;"/>
  <p:tag name="MMPROD_THEME_BG_IMAGE" val=""/>
  <p:tag name="MMPROD_UIDATA" val="&lt;database version=&quot;7.0&quot;&gt;&lt;object type=&quot;1&quot; unique_id=&quot;10001&quot;&gt;&lt;property id=&quot;20141&quot; value=&quot;chu bo doi hanh quan trong mua&quot;/&gt;&lt;property id=&quot;20144&quot; value=&quot;1&quot;/&gt;&lt;property id=&quot;20146&quot; value=&quot;0&quot;/&gt;&lt;property id=&quot;20147&quot; value=&quot;1&quot;/&gt;&lt;property id=&quot;20148&quot; value=&quot;9&quot;/&gt;&lt;property id=&quot;20180&quot; value=&quot;1&quot;/&gt;&lt;property id=&quot;20181&quot; value=&quot;1&quot;/&gt;&lt;property id=&quot;20182&quot; value=&quot;0&quot;/&gt;&lt;property id=&quot;20183&quot; value=&quot;1&quot;/&gt;&lt;property id=&quot;20184&quot; value=&quot;7&quot;/&gt;&lt;property id=&quot;20224&quot; value=&quot;D:\LUU DU LIEU\My Adobe Presentations\chu bo doi hanh quan&quot;/&gt;&lt;property id=&quot;20226&quot; value=&quot;D:\LUU DU LIEU\CHU BO DOI HANH QUAN\chu bo doi hanh quan.ppt&quot;/&gt;&lt;property id=&quot;20250&quot; value=&quot;0&quot;/&gt;&lt;property id=&quot;20251&quot; value=&quot;0&quot;/&gt;&lt;property id=&quot;20259&quot; value=&quot;0&quot;/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3&quot; value=&quot;-1&quot;/&gt;&lt;property id=&quot;20307&quot; value=&quot;260&quot;/&gt;&lt;property id=&quot;20309&quot; value=&quot;-1&quot;/&gt;&lt;/object&gt;&lt;object type=&quot;3&quot; unique_id=&quot;10805&quot;&gt;&lt;property id=&quot;20148&quot; value=&quot;5&quot;/&gt;&lt;property id=&quot;20300&quot; value=&quot;Slide 3 - &amp;quot;Trong bµi th¬ chó bé ®éi ®ang lµm g×? &amp;quot;&quot;/&gt;&lt;property id=&quot;20303&quot; value=&quot;-1&quot;/&gt;&lt;property id=&quot;20307&quot; value=&quot;272&quot;/&gt;&lt;property id=&quot;20309&quot; value=&quot;-1&quot;/&gt;&lt;/object&gt;&lt;object type=&quot;3&quot; unique_id=&quot;10806&quot;&gt;&lt;property id=&quot;20148&quot; value=&quot;5&quot;/&gt;&lt;property id=&quot;20300&quot; value=&quot;Slide 15 - &amp;quot;Quiz&amp;quot;&quot;/&gt;&lt;property id=&quot;20303&quot; value=&quot;-1&quot;/&gt;&lt;property id=&quot;20307&quot; value=&quot;273&quot;/&gt;&lt;property id=&quot;20309&quot; value=&quot;-1&quot;/&gt;&lt;/object&gt;&lt;object type=&quot;3&quot; unique_id=&quot;10869&quot;&gt;&lt;property id=&quot;20148&quot; value=&quot;5&quot;/&gt;&lt;property id=&quot;20300&quot; value=&quot;Slide 5 - &amp;quot;Chó bé ®éi hµnh qu©n trong thêi tiÕt ra sao ? &amp;quot;&quot;/&gt;&lt;property id=&quot;20303&quot; value=&quot;-1&quot;/&gt;&lt;property id=&quot;20307&quot; value=&quot;274&quot;/&gt;&lt;property id=&quot;20309&quot; value=&quot;-1&quot;/&gt;&lt;/object&gt;&lt;object type=&quot;3&quot; unique_id=&quot;10870&quot;&gt;&lt;property id=&quot;20148&quot; value=&quot;5&quot;/&gt;&lt;property id=&quot;20300&quot; value=&quot;Slide 6 - &amp;quot;Con h·y ®äc c©u th¬ nãi lªn ®iÒu ®ã? &amp;quot;&quot;/&gt;&lt;property id=&quot;20303&quot; value=&quot;-1&quot;/&gt;&lt;property id=&quot;20307&quot; value=&quot;276&quot;/&gt;&lt;property id=&quot;20309&quot; value=&quot;-1&quot;/&gt;&lt;/object&gt;&lt;object type=&quot;3&quot; unique_id=&quot;10871&quot;&gt;&lt;property id=&quot;20148&quot; value=&quot;5&quot;/&gt;&lt;property id=&quot;20300&quot; value=&quot;Slide 8 - &amp;quot;Chó bé ®éi hµnh qu©n vµo ban ®ªm ®óng hay sai? &amp;quot;&quot;/&gt;&lt;property id=&quot;20303&quot; value=&quot;-1&quot;/&gt;&lt;property id=&quot;20307&quot; value=&quot;275&quot;/&gt;&lt;property id=&quot;20309&quot; value=&quot;-1&quot;/&gt;&lt;/object&gt;&lt;object type=&quot;3&quot; unique_id=&quot;10915&quot;&gt;&lt;property id=&quot;20148&quot; value=&quot;5&quot;/&gt;&lt;property id=&quot;20300&quot; value=&quot;Slide 10&quot;/&gt;&lt;property id=&quot;20303&quot; value=&quot;-1&quot;/&gt;&lt;property id=&quot;20307&quot; value=&quot;277&quot;/&gt;&lt;property id=&quot;20309&quot; value=&quot;-1&quot;/&gt;&lt;/object&gt;&lt;object type=&quot;3&quot; unique_id=&quot;10949&quot;&gt;&lt;property id=&quot;20148&quot; value=&quot;5&quot;/&gt;&lt;property id=&quot;20300&quot; value=&quot;Slide 12 - &amp;quot;C« gi¸o dôc trÎ: &amp;quot;&quot;/&gt;&lt;property id=&quot;20303&quot; value=&quot;-1&quot;/&gt;&lt;property id=&quot;20307&quot; value=&quot;279&quot;/&gt;&lt;property id=&quot;20309&quot; value=&quot;-1&quot;/&gt;&lt;/object&gt;&lt;object type=&quot;3&quot; unique_id=&quot;11086&quot;&gt;&lt;property id=&quot;20148&quot; value=&quot;5&quot;/&gt;&lt;property id=&quot;20300&quot; value=&quot;Slide 4 - &amp;quot;C« ®è con biÕt hµnh qu©n lµ nh­ thÕ nµo? &amp;quot;&quot;/&gt;&lt;property id=&quot;20303&quot; value=&quot;-1&quot;/&gt;&lt;property id=&quot;20307&quot; value=&quot;280&quot;/&gt;&lt;property id=&quot;20309&quot; value=&quot;-1&quot;/&gt;&lt;/object&gt;&lt;object type=&quot;3&quot; unique_id=&quot;11087&quot;&gt;&lt;property id=&quot;20148&quot; value=&quot;5&quot;/&gt;&lt;property id=&quot;20300&quot; value=&quot;Slide 7 - &amp;quot;C« ®è con biÕt c¸c chó bé ®éi hµnh qu©n ®i ®©u? Con h·y ®äc c©u th¬ ®ã nµo? &amp;quot;&quot;/&gt;&lt;property id=&quot;20303&quot; value=&quot;-1&quot;/&gt;&lt;property id=&quot;20307&quot; value=&quot;281&quot;/&gt;&lt;property id=&quot;20309&quot; value=&quot;-1&quot;/&gt;&lt;/object&gt;&lt;object type=&quot;3&quot; unique_id=&quot;11088&quot;&gt;&lt;property id=&quot;20148&quot; value=&quot;5&quot;/&gt;&lt;property id=&quot;20300&quot; value=&quot;Slide 9&quot;/&gt;&lt;property id=&quot;20303&quot; value=&quot;-1&quot;/&gt;&lt;property id=&quot;20307&quot; value=&quot;282&quot;/&gt;&lt;property id=&quot;20309&quot; value=&quot;-1&quot;/&gt;&lt;/object&gt;&lt;object type=&quot;3&quot; unique_id=&quot;11089&quot;&gt;&lt;property id=&quot;20148&quot; value=&quot;5&quot;/&gt;&lt;property id=&quot;20300&quot; value=&quot;Slide 11 - &amp;quot;B­íc ®i cña c¸c chó bé ®éi nh­ thÕ nµo? &amp;quot;&quot;/&gt;&lt;property id=&quot;20303&quot; value=&quot;-1&quot;/&gt;&lt;property id=&quot;20307&quot; value=&quot;283&quot;/&gt;&lt;property id=&quot;20309&quot; value=&quot;-1&quot;/&gt;&lt;/object&gt;&lt;object type=&quot;3&quot; unique_id=&quot;11625&quot;&gt;&lt;property id=&quot;20148&quot; value=&quot;5&quot;/&gt;&lt;property id=&quot;20300&quot; value=&quot;Slide 2 - &amp;quot;* C« ®äc th¬ lÇn 2 lÇn( Hái trÎ tªn bµi th¬, tªn t¸c gi¶) &amp;#x0D;&amp;#x0A;* LÇn 2 kÕt hîp ®µm thäai&amp;quot;&quot;/&gt;&lt;property id=&quot;20307&quot; value=&quot;286&quot;/&gt;&lt;property id=&quot;20309&quot; value=&quot;-1&quot;/&gt;&lt;/object&gt;&lt;object type=&quot;3&quot; unique_id=&quot;11626&quot;&gt;&lt;property id=&quot;20148&quot; value=&quot;5&quot;/&gt;&lt;property id=&quot;20300&quot; value=&quot;Slide 13 - &amp;quot;C« lÇn l­ît mêi trÎ ®äc th¬  &amp;quot;&quot;/&gt;&lt;property id=&quot;20307&quot; value=&quot;284&quot;/&gt;&lt;property id=&quot;20309&quot; value=&quot;-1&quot;/&gt;&lt;/object&gt;&lt;object type=&quot;3&quot; unique_id=&quot;11627&quot;&gt;&lt;property id=&quot;20148&quot; value=&quot;5&quot;/&gt;&lt;property id=&quot;20300&quot; value=&quot;Slide 14 - &amp;quot;C« ®äc th¬ lÇn 3: Sö dông sa bµn &amp;quot;&quot;/&gt;&lt;property id=&quot;20307&quot; value=&quot;285&quot;/&gt;&lt;property id=&quot;20309&quot; value=&quot;-1&quot;/&gt;&lt;/object&gt;&lt;/object&gt;&lt;object type=&quot;10&quot; unique_id=&quot;10046&quot;&gt;&lt;object type=&quot;11&quot; unique_id=&quot;10047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1263&quot;&gt;&lt;/object&gt;&lt;/object&gt;&lt;object type=&quot;4&quot; unique_id=&quot;10048&quot;&gt;&lt;/object&gt;&lt;/object&gt;&lt;/database&gt;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1,1324127839,C:\Documents and Settings\MINH_THU\Desktop\BAI HOAN CHINH\chu bo doi hanh quan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487</Words>
  <Application>Microsoft Office PowerPoint</Application>
  <PresentationFormat>On-screen Show (4:3)</PresentationFormat>
  <Paragraphs>82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.VnAvant</vt:lpstr>
      <vt:lpstr>Antique</vt:lpstr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Cô chốt lại và giáo dục trẻ: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beo</dc:creator>
  <cp:lastModifiedBy>Hoa Chinh Lưu Thị</cp:lastModifiedBy>
  <cp:revision>58</cp:revision>
  <dcterms:created xsi:type="dcterms:W3CDTF">2012-11-21T14:46:32Z</dcterms:created>
  <dcterms:modified xsi:type="dcterms:W3CDTF">2024-12-17T17:32:02Z</dcterms:modified>
</cp:coreProperties>
</file>