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6" r:id="rId3"/>
    <p:sldId id="264" r:id="rId4"/>
    <p:sldId id="256" r:id="rId5"/>
    <p:sldId id="257" r:id="rId6"/>
    <p:sldId id="258" r:id="rId7"/>
    <p:sldId id="259" r:id="rId8"/>
    <p:sldId id="265" r:id="rId9"/>
  </p:sldIdLst>
  <p:sldSz cx="18288000" cy="10287000"/>
  <p:notesSz cx="6858000" cy="9144000"/>
  <p:embeddedFontLst>
    <p:embeddedFont>
      <p:font typeface="DejaVu Serif Bold" panose="020B0604020202020204" charset="0"/>
      <p:regular r:id="rId10"/>
    </p:embeddedFont>
    <p:embeddedFont>
      <p:font typeface="Muli Bold" panose="020B0604020202020204" charset="0"/>
      <p:regular r:id="rId11"/>
    </p:embeddedFont>
    <p:embeddedFont>
      <p:font typeface="Quicksand Bold" panose="020B0604020202020204" charset="0"/>
      <p:regular r:id="rId12"/>
    </p:embeddedFont>
    <p:embeddedFont>
      <p:font typeface="Arimo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oto Serif Display Black" panose="020B0604020202020204"/>
      <p:regular r:id="rId18"/>
    </p:embeddedFont>
    <p:embeddedFont>
      <p:font typeface="Montserrat Bold" panose="00000800000000000000" pitchFamily="2" charset="0"/>
      <p:bold r:id="rId19"/>
    </p:embeddedFont>
    <p:embeddedFont>
      <p:font typeface="Muli Bold Bold" panose="020B0604020202020204" charset="0"/>
      <p:regular r:id="rId20"/>
    </p:embeddedFont>
    <p:embeddedFont>
      <p:font typeface="Arimo" panose="020B0604020202020204" charset="0"/>
      <p:regular r:id="rId21"/>
    </p:embeddedFont>
    <p:embeddedFont>
      <p:font typeface="DejaVu Serif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8.svg"/><Relationship Id="rId18" Type="http://schemas.openxmlformats.org/officeDocument/2006/relationships/image" Target="../media/image33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4.sv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90550" y="7237589"/>
            <a:ext cx="10936326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257" dirty="0" err="1">
                <a:solidFill>
                  <a:srgbClr val="000920"/>
                </a:solidFill>
                <a:latin typeface="Montserrat Bold"/>
              </a:rPr>
              <a:t>Lứa</a:t>
            </a:r>
            <a:r>
              <a:rPr lang="en-US" sz="4257" dirty="0">
                <a:solidFill>
                  <a:srgbClr val="000920"/>
                </a:solidFill>
                <a:latin typeface="Montserrat Bold"/>
              </a:rPr>
              <a:t> </a:t>
            </a:r>
            <a:r>
              <a:rPr lang="en-US" sz="4257" dirty="0" err="1">
                <a:solidFill>
                  <a:srgbClr val="000920"/>
                </a:solidFill>
                <a:latin typeface="Montserrat Bold"/>
              </a:rPr>
              <a:t>tuổi</a:t>
            </a:r>
            <a:r>
              <a:rPr lang="en-US" sz="4257" dirty="0">
                <a:solidFill>
                  <a:srgbClr val="000920"/>
                </a:solidFill>
                <a:latin typeface="Montserrat Bold"/>
              </a:rPr>
              <a:t>: 4-5 </a:t>
            </a:r>
            <a:r>
              <a:rPr lang="en-US" sz="4257" dirty="0" err="1">
                <a:solidFill>
                  <a:srgbClr val="000920"/>
                </a:solidFill>
                <a:latin typeface="Montserrat Bold"/>
              </a:rPr>
              <a:t>tuổi</a:t>
            </a:r>
            <a:endParaRPr lang="en-US" sz="4257" dirty="0">
              <a:solidFill>
                <a:srgbClr val="000920"/>
              </a:solidFill>
              <a:latin typeface="Montserrat Bold"/>
            </a:endParaRPr>
          </a:p>
          <a:p>
            <a:pPr algn="ctr">
              <a:lnSpc>
                <a:spcPts val="5535"/>
              </a:lnSpc>
            </a:pPr>
            <a:r>
              <a:rPr lang="en-US" sz="2012" dirty="0" err="1">
                <a:solidFill>
                  <a:srgbClr val="000920"/>
                </a:solidFill>
                <a:latin typeface="Arimo Bold"/>
              </a:rPr>
              <a:t>Giáo</a:t>
            </a:r>
            <a:r>
              <a:rPr lang="en-US" sz="2012" dirty="0">
                <a:solidFill>
                  <a:srgbClr val="000920"/>
                </a:solidFill>
                <a:latin typeface="Arimo Bold"/>
              </a:rPr>
              <a:t> </a:t>
            </a:r>
            <a:r>
              <a:rPr lang="en-US" sz="2012" dirty="0" err="1">
                <a:solidFill>
                  <a:srgbClr val="000920"/>
                </a:solidFill>
                <a:latin typeface="Arimo Bold"/>
              </a:rPr>
              <a:t>viên</a:t>
            </a:r>
            <a:r>
              <a:rPr lang="en-US" sz="2012">
                <a:solidFill>
                  <a:srgbClr val="000920"/>
                </a:solidFill>
                <a:latin typeface="Arimo Bold"/>
              </a:rPr>
              <a:t>: </a:t>
            </a:r>
            <a:r>
              <a:rPr lang="en-US" sz="2012" smtClean="0">
                <a:solidFill>
                  <a:srgbClr val="000920"/>
                </a:solidFill>
                <a:latin typeface="Arimo Bold"/>
              </a:rPr>
              <a:t>Nguyễn Thị Hường</a:t>
            </a:r>
            <a:endParaRPr lang="en-US" sz="2012" dirty="0">
              <a:solidFill>
                <a:srgbClr val="000920"/>
              </a:solidFill>
              <a:latin typeface="Arimo Bold"/>
            </a:endParaRPr>
          </a:p>
          <a:p>
            <a:pPr algn="ctr">
              <a:lnSpc>
                <a:spcPts val="5535"/>
              </a:lnSpc>
            </a:pPr>
            <a:endParaRPr lang="en-US" sz="2012" dirty="0">
              <a:solidFill>
                <a:srgbClr val="000920"/>
              </a:solidFill>
              <a:latin typeface="Arim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27817" y="448110"/>
            <a:ext cx="18315817" cy="279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9"/>
              </a:lnSpc>
            </a:pP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>
              <a:solidFill>
                <a:srgbClr val="4965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489"/>
              </a:lnSpc>
            </a:pP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en-US" sz="2400" b="1" smtClean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2400" b="1" dirty="0">
              <a:solidFill>
                <a:srgbClr val="4965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489"/>
              </a:lnSpc>
            </a:pPr>
            <a:r>
              <a:rPr lang="en-US" sz="112" dirty="0" err="1">
                <a:solidFill>
                  <a:srgbClr val="4965EB"/>
                </a:solidFill>
                <a:latin typeface="Asap SemiBold"/>
              </a:rPr>
              <a:t>TRƯỜNG</a:t>
            </a:r>
            <a:r>
              <a:rPr lang="en-US" sz="112" dirty="0">
                <a:solidFill>
                  <a:srgbClr val="4965EB"/>
                </a:solidFill>
                <a:latin typeface="Asap SemiBold"/>
              </a:rPr>
              <a:t> MN</a:t>
            </a:r>
          </a:p>
          <a:p>
            <a:pPr algn="ctr">
              <a:lnSpc>
                <a:spcPts val="5259"/>
              </a:lnSpc>
            </a:pPr>
            <a:endParaRPr lang="en-US" sz="112" dirty="0">
              <a:solidFill>
                <a:srgbClr val="4965EB"/>
              </a:solidFill>
              <a:latin typeface="Asap Semi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4168005"/>
            <a:ext cx="18317425" cy="358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0"/>
              </a:lnSpc>
            </a:pPr>
            <a:r>
              <a:rPr lang="en-US" sz="6843" dirty="0">
                <a:solidFill>
                  <a:srgbClr val="FF1616"/>
                </a:solidFill>
                <a:latin typeface="Dancing Script Bold"/>
              </a:rPr>
              <a:t> 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TỰ </a:t>
            </a:r>
            <a:r>
              <a:rPr lang="en-US" sz="6843" dirty="0" err="1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43" dirty="0" err="1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THÂN</a:t>
            </a:r>
          </a:p>
          <a:p>
            <a:pPr algn="ctr">
              <a:lnSpc>
                <a:spcPts val="9580"/>
              </a:lnSpc>
            </a:pP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QUY TẮC 5 NGÓN TAY</a:t>
            </a:r>
          </a:p>
          <a:p>
            <a:pPr algn="ctr">
              <a:lnSpc>
                <a:spcPts val="9580"/>
              </a:lnSpc>
            </a:pPr>
            <a:endParaRPr lang="en-US" sz="6843" dirty="0">
              <a:solidFill>
                <a:srgbClr val="FF1616"/>
              </a:solidFill>
              <a:latin typeface="Dancing Script Bold"/>
            </a:endParaRPr>
          </a:p>
        </p:txBody>
      </p:sp>
    </p:spTree>
    <p:extLst>
      <p:ext uri="{BB962C8B-B14F-4D97-AF65-F5344CB8AC3E}">
        <p14:creationId xmlns:p14="http://schemas.microsoft.com/office/powerpoint/2010/main" val="40687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584"/>
            <a:ext cx="18288000" cy="9995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790700"/>
            <a:ext cx="12496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MỤC ĐÍCH - YÊU CẦU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giới tính của bản thân.        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vùng riêng tư của bản thân và cách giao tiếp ứng xử với mọi người xung quanh để bảo vệ vùng riêng tư đó.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5 quy tắc ngón tay để bảo vệ bản thân.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một số cách chăm sóc, bảo vệ cơ thể.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Kỹ năng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có kỹ năng giao tiếp ứng xử  phù hợp với những người xung quanh.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Phát triển kỹ năng quan sát, tư duy, phán đoán, ghi nhớ có chủ định cho trẻ.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Thái độ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Giáo dục trẻ biết kĩ năng bảo vệ bản thân.</a:t>
            </a:r>
          </a:p>
        </p:txBody>
      </p:sp>
    </p:spTree>
    <p:extLst>
      <p:ext uri="{BB962C8B-B14F-4D97-AF65-F5344CB8AC3E}">
        <p14:creationId xmlns:p14="http://schemas.microsoft.com/office/powerpoint/2010/main" val="188722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248" b="12248"/>
          <a:stretch>
            <a:fillRect/>
          </a:stretch>
        </p:blipFill>
        <p:spPr>
          <a:xfrm>
            <a:off x="874" y="-362914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10674" y="571500"/>
            <a:ext cx="13868400" cy="1912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74"/>
              </a:lnSpc>
            </a:pP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Quy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tắc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5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ngón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tay</a:t>
            </a:r>
            <a:endParaRPr lang="en-US" sz="11196" dirty="0">
              <a:solidFill>
                <a:srgbClr val="000000"/>
              </a:solidFill>
              <a:latin typeface="Dancing Script"/>
            </a:endParaRPr>
          </a:p>
        </p:txBody>
      </p:sp>
    </p:spTree>
    <p:extLst>
      <p:ext uri="{BB962C8B-B14F-4D97-AF65-F5344CB8AC3E}">
        <p14:creationId xmlns:p14="http://schemas.microsoft.com/office/powerpoint/2010/main" val="3286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53253" y="5907487"/>
            <a:ext cx="7468071" cy="1591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011" r="25125"/>
          <a:stretch>
            <a:fillRect/>
          </a:stretch>
        </p:blipFill>
        <p:spPr>
          <a:xfrm rot="4998782">
            <a:off x="3472634" y="444915"/>
            <a:ext cx="5752686" cy="69219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49274">
            <a:off x="2507913" y="562993"/>
            <a:ext cx="8764345" cy="69235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1727" r="492" b="1727"/>
          <a:stretch>
            <a:fillRect/>
          </a:stretch>
        </p:blipFill>
        <p:spPr>
          <a:xfrm rot="-432023">
            <a:off x="2870219" y="1029371"/>
            <a:ext cx="8039733" cy="51905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90961" y="7863840"/>
            <a:ext cx="16084016" cy="233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</a:pPr>
            <a:r>
              <a:rPr lang="en-US" sz="4699" dirty="0">
                <a:solidFill>
                  <a:srgbClr val="3B3B3B"/>
                </a:solidFill>
                <a:latin typeface="Arimo Bold"/>
              </a:rPr>
              <a:t>1: QUY TẮC NGÓN CÁI</a:t>
            </a:r>
          </a:p>
          <a:p>
            <a:pPr algn="ctr">
              <a:lnSpc>
                <a:spcPts val="6109"/>
              </a:lnSpc>
            </a:pPr>
            <a:r>
              <a:rPr lang="en-US" sz="4699" dirty="0" err="1">
                <a:solidFill>
                  <a:srgbClr val="3B3B3B"/>
                </a:solidFill>
                <a:latin typeface="Arimo"/>
              </a:rPr>
              <a:t>Chỉ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được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ôm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,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hôn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những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người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thân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ruột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thịt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trong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gia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đình</a:t>
            </a:r>
            <a:endParaRPr lang="en-US" sz="4699" dirty="0">
              <a:solidFill>
                <a:srgbClr val="3B3B3B"/>
              </a:solidFill>
              <a:latin typeface="Arimo"/>
            </a:endParaRPr>
          </a:p>
          <a:p>
            <a:pPr algn="ctr">
              <a:lnSpc>
                <a:spcPts val="6109"/>
              </a:lnSpc>
            </a:pPr>
            <a:endParaRPr lang="en-US" sz="4699" dirty="0">
              <a:solidFill>
                <a:srgbClr val="3B3B3B"/>
              </a:solidFill>
              <a:latin typeface="Arimo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52927">
            <a:off x="808442" y="3554808"/>
            <a:ext cx="2387726" cy="4038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554689">
            <a:off x="1703660" y="6032346"/>
            <a:ext cx="2451354" cy="153743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857059" y="4295775"/>
            <a:ext cx="573881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B3B3B"/>
                </a:solidFill>
                <a:latin typeface="Noto Serif Display Black"/>
              </a:rPr>
              <a:t>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58262" y="4855528"/>
            <a:ext cx="371475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B3B"/>
                </a:solidFill>
                <a:latin typeface="Quicksand Bold"/>
              </a:rPr>
              <a:t>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344400" y="1972980"/>
            <a:ext cx="4103584" cy="4103584"/>
            <a:chOff x="12801600" y="1972980"/>
            <a:chExt cx="4103584" cy="4103584"/>
          </a:xfrm>
        </p:grpSpPr>
        <p:pic>
          <p:nvPicPr>
            <p:cNvPr id="1026" name="Picture 2" descr="Vẽ tay minh họa cử chỉ giơ ngón tay cái lên | Công cụ đồ họa PSD Tải xuống  miễn phí - Pikbes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00" y="1972980"/>
              <a:ext cx="4103584" cy="410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5116514" y="2721808"/>
              <a:ext cx="945924" cy="1028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2800" dirty="0">
                  <a:solidFill>
                    <a:srgbClr val="000000"/>
                  </a:solidFill>
                  <a:latin typeface="DejaVu Serif Bold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8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7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627" y="-74995"/>
            <a:ext cx="20689255" cy="10436990"/>
            <a:chOff x="0" y="0"/>
            <a:chExt cx="27585673" cy="1391598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792837" cy="1391598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92837" y="0"/>
              <a:ext cx="13792837" cy="1391598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73882">
            <a:off x="1282270" y="1164041"/>
            <a:ext cx="2110858" cy="20422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02206" y="688649"/>
            <a:ext cx="7819169" cy="62056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5875" y="7371715"/>
            <a:ext cx="17316250" cy="36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2: QUY TẮC NGÓN TRỎ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Với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thầy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cô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bạn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bè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và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họ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hàng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chỉ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được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nắm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tay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khoác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vai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hoặc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đùa</a:t>
            </a:r>
            <a:endParaRPr lang="en-US" sz="5199" dirty="0">
              <a:solidFill>
                <a:srgbClr val="000000"/>
              </a:solidFill>
              <a:latin typeface="DejaVu Serif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46207" y="2309002"/>
            <a:ext cx="3150725" cy="4114800"/>
            <a:chOff x="11646207" y="2309002"/>
            <a:chExt cx="3150725" cy="4114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268200" y="2309002"/>
              <a:ext cx="2528732" cy="41148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1646207" y="2435492"/>
              <a:ext cx="2528732" cy="906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DejaVu Serif Bold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66863"/>
          <a:stretch>
            <a:fillRect/>
          </a:stretch>
        </p:blipFill>
        <p:spPr>
          <a:xfrm>
            <a:off x="621143" y="9492218"/>
            <a:ext cx="17045713" cy="1150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09535" y="7769407"/>
            <a:ext cx="1681963" cy="2562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5646494" y="8171876"/>
            <a:ext cx="3101130" cy="28304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97059" y="6767293"/>
            <a:ext cx="652285" cy="10021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160877" cy="19644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100000">
            <a:off x="15457198" y="-834376"/>
            <a:ext cx="3604204" cy="37261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457284" y="4246425"/>
            <a:ext cx="6752251" cy="58209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0" y="4246425"/>
            <a:ext cx="5777563" cy="33377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1267924" y="6527644"/>
            <a:ext cx="3778135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4640" y="309219"/>
            <a:ext cx="17698721" cy="443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3: QUY TẮC NGÓN GIỮA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</a:p>
          <a:p>
            <a:pPr algn="ctr">
              <a:lnSpc>
                <a:spcPts val="6860"/>
              </a:lnSpc>
            </a:pP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Với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quen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biết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nhưng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ít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khi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gặp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như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hàng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xóm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bạn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bè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của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cha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mẹ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.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Những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này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chỉ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nên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bắt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tay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và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chào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hỏi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.</a:t>
            </a:r>
          </a:p>
          <a:p>
            <a:pPr algn="ctr">
              <a:lnSpc>
                <a:spcPts val="7279"/>
              </a:lnSpc>
            </a:pPr>
            <a:endParaRPr lang="en-US" sz="49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657620" y="6422680"/>
            <a:ext cx="344013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TextBox 13"/>
          <p:cNvSpPr txBox="1"/>
          <p:nvPr/>
        </p:nvSpPr>
        <p:spPr>
          <a:xfrm>
            <a:off x="2050629" y="4141650"/>
            <a:ext cx="4595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00627" y="-74995"/>
            <a:ext cx="10344627" cy="1043699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644287" y="3600450"/>
            <a:ext cx="6103359" cy="610335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4199" r="-241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95198" y="266416"/>
            <a:ext cx="15858287" cy="36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3B3B3B"/>
                </a:solidFill>
                <a:latin typeface="DejaVu Serif Bold"/>
              </a:rPr>
              <a:t>4: QUY TẮC NGÓN ÁP ÚT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Người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quen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của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gia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đình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mà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mới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gặp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lần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đầu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.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Chỉ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nên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dừng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lại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ở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mức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vẫy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tay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chào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.</a:t>
            </a: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3B3B3B"/>
              </a:solidFill>
              <a:latin typeface="DejaVu Serif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311984" y="4215999"/>
            <a:ext cx="4748931" cy="5042301"/>
            <a:chOff x="11311984" y="4215999"/>
            <a:chExt cx="4748931" cy="504230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311984" y="4215999"/>
              <a:ext cx="4748931" cy="504230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4409101" y="4394686"/>
              <a:ext cx="378844" cy="748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1"/>
                </a:lnSpc>
              </a:pPr>
              <a:r>
                <a:rPr lang="en-US" sz="4286">
                  <a:solidFill>
                    <a:srgbClr val="3B3B3B"/>
                  </a:solidFill>
                  <a:latin typeface="DejaVu Serif Bold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7354" y="723900"/>
            <a:ext cx="11047445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4000" dirty="0">
                <a:solidFill>
                  <a:srgbClr val="3B3B3B"/>
                </a:solidFill>
                <a:latin typeface="Muli Bold Bold"/>
              </a:rPr>
              <a:t>5: QUY TẮC NGÓN ÚT</a:t>
            </a:r>
          </a:p>
          <a:p>
            <a:pPr algn="ctr">
              <a:lnSpc>
                <a:spcPts val="8039"/>
              </a:lnSpc>
            </a:pPr>
            <a:r>
              <a:rPr lang="en-US" sz="4000" dirty="0" err="1">
                <a:solidFill>
                  <a:srgbClr val="3B3B3B"/>
                </a:solidFill>
                <a:latin typeface="Muli Bold"/>
              </a:rPr>
              <a:t>Không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lại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gần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,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không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nói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chuyện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với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người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lạ</a:t>
            </a:r>
            <a:endParaRPr lang="en-US" sz="4000" dirty="0">
              <a:solidFill>
                <a:srgbClr val="3B3B3B"/>
              </a:solidFill>
              <a:latin typeface="Muli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31536" y="4228983"/>
            <a:ext cx="5272321" cy="527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5388" b="5388"/>
          <a:stretch>
            <a:fillRect/>
          </a:stretch>
        </p:blipFill>
        <p:spPr>
          <a:xfrm>
            <a:off x="762000" y="3848100"/>
            <a:ext cx="5909187" cy="5272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87718" y="4228983"/>
            <a:ext cx="231256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175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Times New Roman</vt:lpstr>
      <vt:lpstr>DejaVu Serif Bold</vt:lpstr>
      <vt:lpstr>Muli Bold</vt:lpstr>
      <vt:lpstr>Arial</vt:lpstr>
      <vt:lpstr>Quicksand Bold</vt:lpstr>
      <vt:lpstr>Arimo Bold</vt:lpstr>
      <vt:lpstr>Asap SemiBold</vt:lpstr>
      <vt:lpstr>Calibri</vt:lpstr>
      <vt:lpstr>Noto Serif Display Black</vt:lpstr>
      <vt:lpstr>Montserrat Bold</vt:lpstr>
      <vt:lpstr>Muli Bold Bold</vt:lpstr>
      <vt:lpstr>Arimo</vt:lpstr>
      <vt:lpstr>Dancing Script Bold</vt:lpstr>
      <vt:lpstr>DejaVu Serif</vt:lpstr>
      <vt:lpstr>Dancing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 t</dc:title>
  <dc:creator>Administrator</dc:creator>
  <cp:lastModifiedBy>Administrator</cp:lastModifiedBy>
  <cp:revision>8</cp:revision>
  <dcterms:created xsi:type="dcterms:W3CDTF">2006-08-16T00:00:00Z</dcterms:created>
  <dcterms:modified xsi:type="dcterms:W3CDTF">2024-10-21T04:59:03Z</dcterms:modified>
  <dc:identifier>DAEvrrzx1TI</dc:identifier>
</cp:coreProperties>
</file>