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58" r:id="rId3"/>
    <p:sldId id="261" r:id="rId4"/>
    <p:sldId id="269" r:id="rId5"/>
    <p:sldId id="274" r:id="rId6"/>
    <p:sldId id="277" r:id="rId7"/>
    <p:sldId id="262" r:id="rId8"/>
    <p:sldId id="272" r:id="rId9"/>
    <p:sldId id="265" r:id="rId10"/>
    <p:sldId id="288" r:id="rId11"/>
    <p:sldId id="289" r:id="rId12"/>
    <p:sldId id="280" r:id="rId13"/>
    <p:sldId id="290" r:id="rId14"/>
    <p:sldId id="291" r:id="rId15"/>
    <p:sldId id="292" r:id="rId16"/>
    <p:sldId id="267" r:id="rId17"/>
    <p:sldId id="293" r:id="rId18"/>
    <p:sldId id="294" r:id="rId19"/>
    <p:sldId id="286" r:id="rId20"/>
    <p:sldId id="287" r:id="rId21"/>
    <p:sldId id="27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1DFA-CD51-4C03-B319-C7277D12F921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CD8B-314A-4043-A05F-F43098DB7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396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1DFA-CD51-4C03-B319-C7277D12F921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CD8B-314A-4043-A05F-F43098DB7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787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1DFA-CD51-4C03-B319-C7277D12F921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CD8B-314A-4043-A05F-F43098DB7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218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1DFA-CD51-4C03-B319-C7277D12F921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CD8B-314A-4043-A05F-F43098DB7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374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1DFA-CD51-4C03-B319-C7277D12F921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CD8B-314A-4043-A05F-F43098DB7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809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1DFA-CD51-4C03-B319-C7277D12F921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CD8B-314A-4043-A05F-F43098DB7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15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1DFA-CD51-4C03-B319-C7277D12F921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CD8B-314A-4043-A05F-F43098DB7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358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1DFA-CD51-4C03-B319-C7277D12F921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CD8B-314A-4043-A05F-F43098DB7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354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1DFA-CD51-4C03-B319-C7277D12F921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CD8B-314A-4043-A05F-F43098DB7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73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1DFA-CD51-4C03-B319-C7277D12F921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CD8B-314A-4043-A05F-F43098DB7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61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1DFA-CD51-4C03-B319-C7277D12F921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CD8B-314A-4043-A05F-F43098DB7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874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B1DFA-CD51-4C03-B319-C7277D12F921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9CD8B-314A-4043-A05F-F43098DB7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69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7045639-60B7-BDDA-A316-32B51D40C9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849" y="1429620"/>
            <a:ext cx="1277103" cy="12862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44840" y="2629836"/>
            <a:ext cx="7096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</a:rPr>
              <a:t>LĨNH VỰC PHÁT TRIỂN NHẬN THỨC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41878" y="4114575"/>
            <a:ext cx="53082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FF00"/>
                </a:solidFill>
              </a:rPr>
              <a:t>Lứa tuổi: 3 – 4 tuổi</a:t>
            </a:r>
          </a:p>
          <a:p>
            <a:pPr algn="ctr"/>
            <a:r>
              <a:rPr lang="en-US" sz="4000" b="1" smtClean="0">
                <a:solidFill>
                  <a:schemeClr val="bg2"/>
                </a:solidFill>
              </a:rPr>
              <a:t>Giáo viên: Bành Thị Tâm</a:t>
            </a:r>
            <a:endParaRPr lang="en-US" sz="4000" b="1">
              <a:solidFill>
                <a:schemeClr val="bg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71588" y="3310144"/>
            <a:ext cx="8382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Đề tài:</a:t>
            </a:r>
            <a:r>
              <a:rPr lang="en-US" sz="4000" b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Gộp </a:t>
            </a:r>
            <a:r>
              <a:rPr lang="en-US" sz="4000" b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2 nhóm có tổng là 5 và đếm</a:t>
            </a:r>
            <a:endParaRPr lang="en-US" sz="4000" b="1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4143">
            <a:off x="9351104" y="3849117"/>
            <a:ext cx="2053874" cy="276334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654121" y="173123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lvl="0" algn="ctr"/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TRƯỜNG MN ĐỨC GIANG</a:t>
            </a:r>
            <a:endParaRPr lang="en-US" sz="140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5996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86779" y="140571"/>
            <a:ext cx="6161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</a:rPr>
              <a:t> Cách 1: Gộp nhóm 1 với nhóm 4</a:t>
            </a:r>
            <a:endParaRPr lang="en-US" sz="3200" b="1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99" y="1331259"/>
            <a:ext cx="2878096" cy="26218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876" y="1331259"/>
            <a:ext cx="2878096" cy="26218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077" y="1418940"/>
            <a:ext cx="2878096" cy="262181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990" y="1331259"/>
            <a:ext cx="2878096" cy="26218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750" y="4027486"/>
            <a:ext cx="2878096" cy="262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55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0.76706 -0.39421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346" y="-1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5514">
            <a:off x="390055" y="932426"/>
            <a:ext cx="2612437" cy="30844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5514">
            <a:off x="2628018" y="945686"/>
            <a:ext cx="2612437" cy="30844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5514">
            <a:off x="5198056" y="932427"/>
            <a:ext cx="2612437" cy="30844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5514">
            <a:off x="390056" y="3258269"/>
            <a:ext cx="2612437" cy="30844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5514">
            <a:off x="3501783" y="3258269"/>
            <a:ext cx="2612437" cy="308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06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59766 -0.3291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83" y="-16458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48148E-6 L 0.5013 -0.3233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65" y="-1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6532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66033" y="2251961"/>
            <a:ext cx="4157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</a:rPr>
              <a:t>Trẻ  gộp theo ý thích</a:t>
            </a:r>
            <a:endParaRPr lang="en-US" sz="32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74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00559" cy="685800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95770" y="158024"/>
            <a:ext cx="5147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</a:rPr>
              <a:t>Trẻ  gộp theo yêu cầu của cô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20280" y="1086843"/>
            <a:ext cx="5963324" cy="201625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750933" y="1086842"/>
            <a:ext cx="3173678" cy="201625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90" y="1263226"/>
            <a:ext cx="1663488" cy="16634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612" y="1263226"/>
            <a:ext cx="1663488" cy="16634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902" y="1263226"/>
            <a:ext cx="1663488" cy="16634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421" y="1267948"/>
            <a:ext cx="1663488" cy="16634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708" y="1277955"/>
            <a:ext cx="1663488" cy="166348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79515" y="4654005"/>
            <a:ext cx="10300447" cy="201625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 rot="16200000">
            <a:off x="3842469" y="3670414"/>
            <a:ext cx="1378079" cy="416276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 rot="16200000">
            <a:off x="8437529" y="3667348"/>
            <a:ext cx="1367212" cy="433275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53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44444E-6 L 0.00716 0.51921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5949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44444E-6 L 0.04493 0.51342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25671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0.09245 0.5173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22" y="25856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 L 0.14609 0.5166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5" y="25833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0.03972 0.51898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" y="2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5" grpId="1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00559" cy="685800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17344" y="1086842"/>
            <a:ext cx="5963324" cy="201625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483292" y="1086842"/>
            <a:ext cx="4206197" cy="201625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5514">
            <a:off x="833125" y="877343"/>
            <a:ext cx="1838633" cy="23490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5514">
            <a:off x="2684197" y="920458"/>
            <a:ext cx="1838633" cy="23490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5514">
            <a:off x="4492684" y="877344"/>
            <a:ext cx="1838633" cy="23490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5514">
            <a:off x="7796168" y="920458"/>
            <a:ext cx="1838633" cy="23490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5514">
            <a:off x="9647240" y="920457"/>
            <a:ext cx="1838633" cy="234902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79515" y="4654005"/>
            <a:ext cx="10300447" cy="201625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 rot="16200000">
            <a:off x="3038419" y="3670414"/>
            <a:ext cx="1378079" cy="416276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 rot="16200000">
            <a:off x="9029839" y="3624804"/>
            <a:ext cx="1367212" cy="433275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97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4.07407E-6 L 0.02604 0.51459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2" y="25718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44444E-6 L 0.04844 0.49259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2" y="2463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07407E-6 L 0.06276 0.51065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8" y="25532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-0.05533 0.5081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3" y="25394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04649 0.51805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1" y="2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00559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46550" y="255730"/>
            <a:ext cx="8407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Kết luận: Gộp 2 nhóm có tổng là 5 có 2 cách gộp đó là: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89106" y="1299174"/>
            <a:ext cx="3973240" cy="2313167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tint val="66000"/>
                  <a:satMod val="160000"/>
                </a:schemeClr>
              </a:gs>
              <a:gs pos="50000">
                <a:schemeClr val="accent2">
                  <a:lumMod val="50000"/>
                  <a:tint val="44500"/>
                  <a:satMod val="160000"/>
                </a:schemeClr>
              </a:gs>
              <a:gs pos="100000">
                <a:schemeClr val="accent2">
                  <a:lumMod val="5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162346" y="1289703"/>
            <a:ext cx="2259106" cy="2313167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5" y="1311279"/>
            <a:ext cx="1536394" cy="14049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392" y="1311279"/>
            <a:ext cx="1536394" cy="14049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83" y="2228974"/>
            <a:ext cx="1536394" cy="14049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162" y="2188557"/>
            <a:ext cx="1536394" cy="14049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441" y="1763276"/>
            <a:ext cx="1536394" cy="1404943"/>
          </a:xfrm>
          <a:prstGeom prst="rect">
            <a:avLst/>
          </a:prstGeom>
        </p:spPr>
      </p:pic>
      <p:sp>
        <p:nvSpPr>
          <p:cNvPr id="11" name="Left Arrow 10"/>
          <p:cNvSpPr/>
          <p:nvPr/>
        </p:nvSpPr>
        <p:spPr>
          <a:xfrm rot="11849966">
            <a:off x="6592270" y="2288517"/>
            <a:ext cx="1314839" cy="354459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832215" y="1034680"/>
            <a:ext cx="4049486" cy="4579558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b="1">
              <a:solidFill>
                <a:srgbClr val="00206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958" y="1717485"/>
            <a:ext cx="1536394" cy="14049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528" y="1338793"/>
            <a:ext cx="1536394" cy="14049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4355">
            <a:off x="8107928" y="3156656"/>
            <a:ext cx="1536394" cy="14049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640" y="2815334"/>
            <a:ext cx="1536394" cy="140494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108" y="3899400"/>
            <a:ext cx="1536394" cy="1404943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405706" y="3991462"/>
            <a:ext cx="3331028" cy="2313167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3736734" y="3991462"/>
            <a:ext cx="2990626" cy="2313167"/>
          </a:xfrm>
          <a:prstGeom prst="round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941" y="4013038"/>
            <a:ext cx="1536394" cy="140494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42" y="4887581"/>
            <a:ext cx="1536394" cy="140494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548" y="4873195"/>
            <a:ext cx="1536394" cy="140494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734" y="4427421"/>
            <a:ext cx="1536394" cy="140494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885" y="4538659"/>
            <a:ext cx="1536394" cy="1404943"/>
          </a:xfrm>
          <a:prstGeom prst="rect">
            <a:avLst/>
          </a:prstGeom>
        </p:spPr>
      </p:pic>
      <p:sp>
        <p:nvSpPr>
          <p:cNvPr id="25" name="Left Arrow 24"/>
          <p:cNvSpPr/>
          <p:nvPr/>
        </p:nvSpPr>
        <p:spPr>
          <a:xfrm rot="9241710">
            <a:off x="6741472" y="4600390"/>
            <a:ext cx="1389183" cy="354459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69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 animBg="1"/>
      <p:bldP spid="12" grpId="0" animBg="1"/>
      <p:bldP spid="18" grpId="0" animBg="1"/>
      <p:bldP spid="19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00935" y="410400"/>
            <a:ext cx="43902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Phần 3: Luyện tập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7270" y="2089165"/>
            <a:ext cx="102332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/>
              <a:t>Cách chơi: </a:t>
            </a:r>
            <a:r>
              <a:rPr lang="en-US" sz="4400" b="1" smtClean="0"/>
              <a:t>Trên màn hình sẽ xuất hiện câu hỏi. Các con hãy chọn đáp án đúng nhé. Thời gian suy nghĩ là 5 giây</a:t>
            </a:r>
            <a:endParaRPr lang="en-US" sz="4400" b="1"/>
          </a:p>
        </p:txBody>
      </p:sp>
      <p:sp>
        <p:nvSpPr>
          <p:cNvPr id="5" name="TextBox 4"/>
          <p:cNvSpPr txBox="1"/>
          <p:nvPr/>
        </p:nvSpPr>
        <p:spPr>
          <a:xfrm>
            <a:off x="3606224" y="1179841"/>
            <a:ext cx="64387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002060"/>
                </a:solidFill>
              </a:rPr>
              <a:t>Trò chơi 1: Ai đoán đúng</a:t>
            </a:r>
            <a:endParaRPr lang="en-US" sz="44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63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8626"/>
            <a:ext cx="12100559" cy="6858000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544946" y="2908859"/>
            <a:ext cx="529046" cy="61068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283926" y="2806883"/>
            <a:ext cx="529046" cy="61068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278879" y="2829743"/>
            <a:ext cx="529046" cy="61068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9249589" y="2869393"/>
            <a:ext cx="529046" cy="61068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0266877" y="2899069"/>
            <a:ext cx="529046" cy="61068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9753336" y="3265819"/>
            <a:ext cx="529046" cy="61068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84" y="1058881"/>
            <a:ext cx="3871969" cy="181051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467" y="985204"/>
            <a:ext cx="3871969" cy="181051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223" y="1141166"/>
            <a:ext cx="3871969" cy="181051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4" t="3796" r="21626" b="8445"/>
          <a:stretch/>
        </p:blipFill>
        <p:spPr>
          <a:xfrm rot="568636">
            <a:off x="1004595" y="1179805"/>
            <a:ext cx="1104936" cy="109049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4" t="3796" r="21626" b="8445"/>
          <a:stretch/>
        </p:blipFill>
        <p:spPr>
          <a:xfrm rot="1061033">
            <a:off x="2106790" y="1068319"/>
            <a:ext cx="1187640" cy="117211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4" t="3796" r="21626" b="8445"/>
          <a:stretch/>
        </p:blipFill>
        <p:spPr>
          <a:xfrm rot="1153832">
            <a:off x="5583839" y="951288"/>
            <a:ext cx="1304560" cy="128750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4" t="3796" r="21626" b="8445"/>
          <a:stretch/>
        </p:blipFill>
        <p:spPr>
          <a:xfrm rot="855960">
            <a:off x="8610592" y="1035871"/>
            <a:ext cx="1078097" cy="106400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4" t="3796" r="21626" b="8445"/>
          <a:stretch/>
        </p:blipFill>
        <p:spPr>
          <a:xfrm>
            <a:off x="10235294" y="1307003"/>
            <a:ext cx="1094096" cy="10797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4" t="3796" r="21626" b="8445"/>
          <a:stretch/>
        </p:blipFill>
        <p:spPr>
          <a:xfrm rot="855960">
            <a:off x="9403718" y="1137997"/>
            <a:ext cx="1094096" cy="107979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725457" y="240436"/>
            <a:ext cx="11292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Câu 1: Các con hãy gộp quả dâu tây ở 2 rổ vào 1 rổ để có 5 quả dâu tây.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429282" y="3882793"/>
            <a:ext cx="679269" cy="700811"/>
          </a:xfrm>
          <a:prstGeom prst="ellipse">
            <a:avLst/>
          </a:prstGeom>
          <a:gradFill flip="none" rotWithShape="1">
            <a:gsLst>
              <a:gs pos="0">
                <a:srgbClr val="FF66CC">
                  <a:tint val="66000"/>
                  <a:satMod val="160000"/>
                </a:srgbClr>
              </a:gs>
              <a:gs pos="50000">
                <a:srgbClr val="FF66CC">
                  <a:tint val="44500"/>
                  <a:satMod val="160000"/>
                </a:srgbClr>
              </a:gs>
              <a:gs pos="100000">
                <a:srgbClr val="FF66CC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tx1"/>
                </a:solidFill>
              </a:rPr>
              <a:t>1</a:t>
            </a:r>
            <a:endParaRPr lang="en-US" sz="4800" b="1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153359" y="3763329"/>
            <a:ext cx="38666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2060"/>
                </a:solidFill>
              </a:rPr>
              <a:t>Rổ 1 chấm tròn với rổ 2 chấm tròn</a:t>
            </a:r>
            <a:endParaRPr lang="en-US" sz="2800" b="1">
              <a:solidFill>
                <a:srgbClr val="002060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286326" y="5253782"/>
            <a:ext cx="679269" cy="700811"/>
          </a:xfrm>
          <a:prstGeom prst="ellipse">
            <a:avLst/>
          </a:prstGeom>
          <a:gradFill flip="none" rotWithShape="1">
            <a:gsLst>
              <a:gs pos="0">
                <a:srgbClr val="FF66CC">
                  <a:tint val="66000"/>
                  <a:satMod val="160000"/>
                </a:srgbClr>
              </a:gs>
              <a:gs pos="50000">
                <a:srgbClr val="FF66CC">
                  <a:tint val="44500"/>
                  <a:satMod val="160000"/>
                </a:srgbClr>
              </a:gs>
              <a:gs pos="100000">
                <a:srgbClr val="FF66CC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tx1"/>
                </a:solidFill>
              </a:rPr>
              <a:t>2</a:t>
            </a:r>
            <a:endParaRPr lang="en-US" sz="4800" b="1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10403" y="5134318"/>
            <a:ext cx="38666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2060"/>
                </a:solidFill>
              </a:rPr>
              <a:t>Rổ 1 chấm tròn với rổ 3 chấm tròn</a:t>
            </a:r>
            <a:endParaRPr lang="en-US" sz="2800" b="1">
              <a:solidFill>
                <a:srgbClr val="002060"/>
              </a:solidFill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359" y="4172023"/>
            <a:ext cx="5218611" cy="2667351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166880" y="863651"/>
            <a:ext cx="3883373" cy="279394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4223456" y="780253"/>
            <a:ext cx="3883373" cy="279394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8027789" y="834726"/>
            <a:ext cx="3883373" cy="279394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5895262" y="3888343"/>
            <a:ext cx="4992312" cy="279394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10271681" y="4992049"/>
            <a:ext cx="1741347" cy="170863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10521835" y="5253782"/>
            <a:ext cx="1241037" cy="1185163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10773391" y="5091558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0773391" y="5091558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0773391" y="5091558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0773391" y="5091558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0773391" y="5091558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1</a:t>
            </a: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4" t="3796" r="21626" b="8445"/>
          <a:stretch/>
        </p:blipFill>
        <p:spPr>
          <a:xfrm rot="568636">
            <a:off x="930090" y="1004226"/>
            <a:ext cx="1304560" cy="1287506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4" t="3796" r="21626" b="8445"/>
          <a:stretch/>
        </p:blipFill>
        <p:spPr>
          <a:xfrm rot="1061033">
            <a:off x="2054372" y="989459"/>
            <a:ext cx="1304560" cy="1287506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4" t="3796" r="21626" b="8445"/>
          <a:stretch/>
        </p:blipFill>
        <p:spPr>
          <a:xfrm rot="855960">
            <a:off x="8560028" y="966776"/>
            <a:ext cx="1257242" cy="1240807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4" t="3796" r="21626" b="8445"/>
          <a:stretch/>
        </p:blipFill>
        <p:spPr>
          <a:xfrm>
            <a:off x="10157122" y="1129331"/>
            <a:ext cx="1304560" cy="1287506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4" t="3796" r="21626" b="8445"/>
          <a:stretch/>
        </p:blipFill>
        <p:spPr>
          <a:xfrm rot="855960">
            <a:off x="9347893" y="989459"/>
            <a:ext cx="1304560" cy="128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845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22222E-6 L 0.44101 0.49213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44" y="24606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96296E-6 L 0.43424 0.54792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06" y="27384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-0.06589 0.4294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4" y="21458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33333E-6 L -0.07292 0.42963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6" y="21481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96296E-6 L -0.07695 0.5463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4" y="27315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36" grpId="0"/>
      <p:bldP spid="36" grpId="1"/>
      <p:bldP spid="37" grpId="0" animBg="1"/>
      <p:bldP spid="38" grpId="0"/>
      <p:bldP spid="48" grpId="0" animBg="1"/>
      <p:bldP spid="48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222" y="0"/>
            <a:ext cx="12100559" cy="6858000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25457" y="240436"/>
            <a:ext cx="10650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Câu 2: Có 1 củ cà rốt. Phải gộp thêm mấy củ cà rốt để thành 5 củ cà rốt</a:t>
            </a:r>
            <a:endParaRPr lang="en-US" sz="2800" b="1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912" y="958555"/>
            <a:ext cx="2412698" cy="215078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725457" y="3279868"/>
            <a:ext cx="2259106" cy="191069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050278" y="3410374"/>
            <a:ext cx="4841839" cy="1910698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50" y="3039777"/>
            <a:ext cx="2412698" cy="21507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630" y="3170283"/>
            <a:ext cx="2412698" cy="21507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632" y="3248867"/>
            <a:ext cx="2412698" cy="21507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403" y="3170283"/>
            <a:ext cx="2412698" cy="21507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773" y="3159822"/>
            <a:ext cx="2412698" cy="2150789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1515375" y="5410771"/>
            <a:ext cx="679269" cy="700811"/>
          </a:xfrm>
          <a:prstGeom prst="ellipse">
            <a:avLst/>
          </a:prstGeom>
          <a:gradFill flip="none" rotWithShape="1">
            <a:gsLst>
              <a:gs pos="0">
                <a:srgbClr val="FF66CC">
                  <a:tint val="66000"/>
                  <a:satMod val="160000"/>
                </a:srgbClr>
              </a:gs>
              <a:gs pos="50000">
                <a:srgbClr val="FF66CC">
                  <a:tint val="44500"/>
                  <a:satMod val="160000"/>
                </a:srgbClr>
              </a:gs>
              <a:gs pos="100000">
                <a:srgbClr val="FF66CC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tx1"/>
                </a:solidFill>
              </a:rPr>
              <a:t>1</a:t>
            </a:r>
            <a:endParaRPr lang="en-US" sz="4800" b="1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343138" y="5478240"/>
            <a:ext cx="679269" cy="700811"/>
          </a:xfrm>
          <a:prstGeom prst="ellipse">
            <a:avLst/>
          </a:prstGeom>
          <a:gradFill flip="none" rotWithShape="1">
            <a:gsLst>
              <a:gs pos="0">
                <a:srgbClr val="FF66CC">
                  <a:tint val="66000"/>
                  <a:satMod val="160000"/>
                </a:srgbClr>
              </a:gs>
              <a:gs pos="50000">
                <a:srgbClr val="FF66CC">
                  <a:tint val="44500"/>
                  <a:satMod val="160000"/>
                </a:srgbClr>
              </a:gs>
              <a:gs pos="100000">
                <a:srgbClr val="FF66CC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tx1"/>
                </a:solidFill>
              </a:rPr>
              <a:t>2</a:t>
            </a:r>
            <a:endParaRPr lang="en-US" sz="4800" b="1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771914" y="4664686"/>
            <a:ext cx="1741347" cy="170863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022068" y="4926419"/>
            <a:ext cx="1241037" cy="1185163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273624" y="4764195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73624" y="4764195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73624" y="4764195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73624" y="4764195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73624" y="4764195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4334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48148E-6 L -0.18789 -0.32685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01" y="-16343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-0.18829 -0.32176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14" y="-16088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11111E-6 L -0.11718 -0.31921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9" y="-15972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48148E-6 L -0.16601 -0.32083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07" y="-1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13" grpId="0" animBg="1"/>
      <p:bldP spid="13" grpId="1" animBg="1"/>
      <p:bldP spid="14" grpId="0" animBg="1"/>
      <p:bldP spid="15" grpId="0" animBg="1"/>
      <p:bldP spid="15" grpId="1" animBg="1"/>
      <p:bldP spid="16" grpId="0" animBg="1"/>
      <p:bldP spid="1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5841" y="2681712"/>
            <a:ext cx="82856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/>
              <a:t>Cách chơi: </a:t>
            </a:r>
            <a:r>
              <a:rPr lang="en-US" sz="3600" b="1" smtClean="0"/>
              <a:t>Chia trẻ thành 2 đội , các đội lấy theo yêu cầu của cô. Kết quả đội nào lấy được nhiều hơn và đúng thì đội đó chiến thắng. Trò chơi diễn ra trong 1 bản nhạc.</a:t>
            </a:r>
            <a:endParaRPr lang="en-US" sz="3600" b="1"/>
          </a:p>
        </p:txBody>
      </p:sp>
      <p:sp>
        <p:nvSpPr>
          <p:cNvPr id="4" name="TextBox 3"/>
          <p:cNvSpPr txBox="1"/>
          <p:nvPr/>
        </p:nvSpPr>
        <p:spPr>
          <a:xfrm>
            <a:off x="2614422" y="1526154"/>
            <a:ext cx="76355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</a:rPr>
              <a:t>Trò chơi 2: Đội nào nhanh nhất</a:t>
            </a:r>
            <a:endParaRPr lang="en-US" sz="4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216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12891" y="2318196"/>
            <a:ext cx="56538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Trẻ hát </a:t>
            </a:r>
            <a:r>
              <a:rPr lang="en-US" sz="4400" b="1" smtClean="0">
                <a:solidFill>
                  <a:srgbClr val="FF0000"/>
                </a:solidFill>
              </a:rPr>
              <a:t>bài: Tập </a:t>
            </a:r>
            <a:r>
              <a:rPr lang="en-US" sz="4400" b="1">
                <a:solidFill>
                  <a:srgbClr val="FF0000"/>
                </a:solidFill>
              </a:rPr>
              <a:t>đếm</a:t>
            </a:r>
          </a:p>
        </p:txBody>
      </p:sp>
      <p:pic>
        <p:nvPicPr>
          <p:cNvPr id="2" name="Tập đếm - Karaoke - Beat chuẩn - Nhạc thiếu nh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5348" y="59980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53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0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59868" y="2602386"/>
            <a:ext cx="49760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FF0000"/>
                </a:solidFill>
              </a:rPr>
              <a:t>Trẻ chơi trò chơi: </a:t>
            </a:r>
          </a:p>
          <a:p>
            <a:pPr algn="ctr"/>
            <a:r>
              <a:rPr lang="en-US" sz="4400" b="1" smtClean="0">
                <a:solidFill>
                  <a:schemeClr val="accent2">
                    <a:lumMod val="50000"/>
                  </a:schemeClr>
                </a:solidFill>
              </a:rPr>
              <a:t>Đội nào nhanh nhất</a:t>
            </a:r>
            <a:endParaRPr lang="en-US" sz="4400" b="1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Trời Nắng Trời Mưa  có lờ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71730" y="61094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44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8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8" b="-1"/>
          <a:stretch/>
        </p:blipFill>
        <p:spPr>
          <a:xfrm>
            <a:off x="-91440" y="-40341"/>
            <a:ext cx="12382052" cy="750345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12926" y="2554941"/>
            <a:ext cx="8553251" cy="231289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en-US" sz="54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 các bé chăm ngoan </a:t>
            </a:r>
          </a:p>
          <a:p>
            <a:pPr algn="ctr"/>
            <a:r>
              <a:rPr lang="en-US" sz="54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học giỏi</a:t>
            </a:r>
          </a:p>
        </p:txBody>
      </p:sp>
    </p:spTree>
    <p:extLst>
      <p:ext uri="{BB962C8B-B14F-4D97-AF65-F5344CB8AC3E}">
        <p14:creationId xmlns:p14="http://schemas.microsoft.com/office/powerpoint/2010/main" val="1540578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32715" y="2472743"/>
            <a:ext cx="50120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Phần 1: Ôn số lượng trong phạm vi </a:t>
            </a:r>
            <a:r>
              <a:rPr lang="en-US" sz="4400" b="1" smtClean="0">
                <a:solidFill>
                  <a:srgbClr val="FF0000"/>
                </a:solidFill>
              </a:rPr>
              <a:t>5</a:t>
            </a:r>
            <a:endParaRPr lang="en-US" sz="4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517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50937" y="535900"/>
            <a:ext cx="57127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Trò chơi: </a:t>
            </a:r>
            <a:r>
              <a:rPr lang="en-US" sz="4400" b="1" smtClean="0">
                <a:solidFill>
                  <a:srgbClr val="FF0000"/>
                </a:solidFill>
              </a:rPr>
              <a:t>Bé nhanh trí</a:t>
            </a:r>
            <a:endParaRPr lang="en-US" sz="4400" b="1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4024" y="1361431"/>
            <a:ext cx="102332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/>
              <a:t>Cách chơi: </a:t>
            </a:r>
            <a:r>
              <a:rPr lang="en-US" sz="4400" b="1" smtClean="0"/>
              <a:t>Trên màn hình sẽ xuất hiện câu hỏi. Các con hãy chọn đáp án đúng nhé. Thời gian suy nghĩ là 5 giây</a:t>
            </a:r>
            <a:endParaRPr lang="en-US" sz="4400" b="1"/>
          </a:p>
        </p:txBody>
      </p:sp>
    </p:spTree>
    <p:extLst>
      <p:ext uri="{BB962C8B-B14F-4D97-AF65-F5344CB8AC3E}">
        <p14:creationId xmlns:p14="http://schemas.microsoft.com/office/powerpoint/2010/main" val="1579791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F06A2A-02AE-6EE4-2D78-6B95E9B4207D}"/>
              </a:ext>
            </a:extLst>
          </p:cNvPr>
          <p:cNvSpPr/>
          <p:nvPr/>
        </p:nvSpPr>
        <p:spPr>
          <a:xfrm>
            <a:off x="-122478" y="29561"/>
            <a:ext cx="6218478" cy="6828439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6567C7-6462-8B92-0F7A-0526245CB2E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" t="57746" r="1656" b="1"/>
          <a:stretch/>
        </p:blipFill>
        <p:spPr>
          <a:xfrm>
            <a:off x="6096000" y="0"/>
            <a:ext cx="6096000" cy="70506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24A1A3-9347-A163-FE98-FCF1A0C549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000" y="3606544"/>
            <a:ext cx="2485068" cy="24850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52BE0D-F45C-CA32-171E-75579E76AA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969" y="3582134"/>
            <a:ext cx="2286079" cy="22860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DBA6E7-9DF7-BEE2-9425-A82346492D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674" y="1297218"/>
            <a:ext cx="2130738" cy="21307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7F3D2B-F308-EAD0-8736-14E8C7234E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173" y="2217938"/>
            <a:ext cx="2278461" cy="227846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AC024FF-FCFC-D757-9BBD-F767A89C2A59}"/>
              </a:ext>
            </a:extLst>
          </p:cNvPr>
          <p:cNvSpPr txBox="1"/>
          <p:nvPr/>
        </p:nvSpPr>
        <p:spPr>
          <a:xfrm>
            <a:off x="151611" y="178280"/>
            <a:ext cx="5653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Câu 1: Trong rừng có </a:t>
            </a:r>
            <a:r>
              <a:rPr lang="en-US" sz="3600" b="1" smtClean="0"/>
              <a:t>5 </a:t>
            </a:r>
            <a:r>
              <a:rPr lang="en-US" sz="3600" b="1"/>
              <a:t>khóm hoa tuy lip,đúng hay sai?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13E5CD-9C04-B161-FC90-74BB48FC8DE6}"/>
              </a:ext>
            </a:extLst>
          </p:cNvPr>
          <p:cNvSpPr txBox="1"/>
          <p:nvPr/>
        </p:nvSpPr>
        <p:spPr>
          <a:xfrm>
            <a:off x="1257124" y="2135636"/>
            <a:ext cx="1695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660033"/>
                </a:solidFill>
              </a:rPr>
              <a:t> </a:t>
            </a:r>
            <a:r>
              <a:rPr lang="en-US" sz="3600" b="1">
                <a:solidFill>
                  <a:srgbClr val="660033"/>
                </a:solidFill>
              </a:rPr>
              <a:t>Đúng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2E5CB7A-9167-B645-D92F-A83A6C0817CF}"/>
              </a:ext>
            </a:extLst>
          </p:cNvPr>
          <p:cNvSpPr/>
          <p:nvPr/>
        </p:nvSpPr>
        <p:spPr>
          <a:xfrm>
            <a:off x="290149" y="2212722"/>
            <a:ext cx="676827" cy="67682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575AB1-72F3-2E67-9101-582AEF5EFCC2}"/>
              </a:ext>
            </a:extLst>
          </p:cNvPr>
          <p:cNvSpPr txBox="1"/>
          <p:nvPr/>
        </p:nvSpPr>
        <p:spPr>
          <a:xfrm>
            <a:off x="1112490" y="3497683"/>
            <a:ext cx="1629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660033"/>
                </a:solidFill>
              </a:rPr>
              <a:t> </a:t>
            </a:r>
            <a:r>
              <a:rPr lang="en-US" sz="3600" b="1">
                <a:solidFill>
                  <a:srgbClr val="660033"/>
                </a:solidFill>
              </a:rPr>
              <a:t>Sai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F309F47-2643-6620-26AA-BA73C35A03DF}"/>
              </a:ext>
            </a:extLst>
          </p:cNvPr>
          <p:cNvSpPr/>
          <p:nvPr/>
        </p:nvSpPr>
        <p:spPr>
          <a:xfrm>
            <a:off x="214344" y="3672111"/>
            <a:ext cx="676827" cy="67682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114AE0C-05DA-776A-CA67-181AF380E64C}"/>
              </a:ext>
            </a:extLst>
          </p:cNvPr>
          <p:cNvSpPr/>
          <p:nvPr/>
        </p:nvSpPr>
        <p:spPr>
          <a:xfrm>
            <a:off x="2439589" y="4644716"/>
            <a:ext cx="1741347" cy="170863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6C21BF1-FA77-D396-4714-A1811A0CBF64}"/>
              </a:ext>
            </a:extLst>
          </p:cNvPr>
          <p:cNvSpPr/>
          <p:nvPr/>
        </p:nvSpPr>
        <p:spPr>
          <a:xfrm>
            <a:off x="2689743" y="4906449"/>
            <a:ext cx="1241037" cy="1185163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ABA3B63-5E3C-424F-6557-75D2E9CF51F4}"/>
              </a:ext>
            </a:extLst>
          </p:cNvPr>
          <p:cNvSpPr txBox="1"/>
          <p:nvPr/>
        </p:nvSpPr>
        <p:spPr>
          <a:xfrm>
            <a:off x="2941299" y="4744225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CFBAFB6-B4FD-7BA0-F0A6-870F1F555B04}"/>
              </a:ext>
            </a:extLst>
          </p:cNvPr>
          <p:cNvSpPr txBox="1"/>
          <p:nvPr/>
        </p:nvSpPr>
        <p:spPr>
          <a:xfrm>
            <a:off x="2941299" y="4744225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72BC0E4-5ECE-B69E-282F-088A77C5E257}"/>
              </a:ext>
            </a:extLst>
          </p:cNvPr>
          <p:cNvSpPr txBox="1"/>
          <p:nvPr/>
        </p:nvSpPr>
        <p:spPr>
          <a:xfrm>
            <a:off x="2941299" y="4744225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1D1166B-8B90-841B-F487-44496458A448}"/>
              </a:ext>
            </a:extLst>
          </p:cNvPr>
          <p:cNvSpPr txBox="1"/>
          <p:nvPr/>
        </p:nvSpPr>
        <p:spPr>
          <a:xfrm>
            <a:off x="2941299" y="4744225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190303F-04CB-924D-518B-73683AA578A4}"/>
              </a:ext>
            </a:extLst>
          </p:cNvPr>
          <p:cNvSpPr txBox="1"/>
          <p:nvPr/>
        </p:nvSpPr>
        <p:spPr>
          <a:xfrm>
            <a:off x="2910073" y="4708753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1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57F3D2B-F308-EAD0-8736-14E8C7234E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524" y="1347879"/>
            <a:ext cx="2477523" cy="247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7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3" grpId="1"/>
      <p:bldP spid="14" grpId="0" animBg="1"/>
      <p:bldP spid="14" grpId="1" animBg="1"/>
      <p:bldP spid="15" grpId="0"/>
      <p:bldP spid="15" grpId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28439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25109" y="410100"/>
            <a:ext cx="7099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Câu 2: Có bao nhiêu lãng hoa hồng?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86" y="1836790"/>
            <a:ext cx="2784877" cy="25066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976" y="1836790"/>
            <a:ext cx="2784877" cy="25066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957" y="1910777"/>
            <a:ext cx="2784877" cy="25066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131" y="1930508"/>
            <a:ext cx="2784877" cy="25066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384" y="1863440"/>
            <a:ext cx="2784877" cy="250661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23682" y="3966882"/>
            <a:ext cx="9224683" cy="8068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861018" y="4187473"/>
            <a:ext cx="26272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660033"/>
                </a:solidFill>
              </a:rPr>
              <a:t> </a:t>
            </a:r>
            <a:r>
              <a:rPr lang="en-US" sz="3600" b="1">
                <a:solidFill>
                  <a:srgbClr val="660033"/>
                </a:solidFill>
              </a:rPr>
              <a:t>3 lãng hoa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894044" y="4264559"/>
            <a:ext cx="676827" cy="67682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61018" y="5092457"/>
            <a:ext cx="26272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660033"/>
                </a:solidFill>
              </a:rPr>
              <a:t> </a:t>
            </a:r>
            <a:r>
              <a:rPr lang="en-US" sz="3600" b="1">
                <a:solidFill>
                  <a:srgbClr val="660033"/>
                </a:solidFill>
              </a:rPr>
              <a:t>5</a:t>
            </a:r>
            <a:r>
              <a:rPr lang="en-US" sz="3600" b="1" smtClean="0">
                <a:solidFill>
                  <a:srgbClr val="660033"/>
                </a:solidFill>
              </a:rPr>
              <a:t> </a:t>
            </a:r>
            <a:r>
              <a:rPr lang="en-US" sz="3600" b="1">
                <a:solidFill>
                  <a:srgbClr val="660033"/>
                </a:solidFill>
              </a:rPr>
              <a:t>lãng hoa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94044" y="5169543"/>
            <a:ext cx="676827" cy="67682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5747811" y="4731604"/>
            <a:ext cx="1741347" cy="170863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997965" y="4993337"/>
            <a:ext cx="1241037" cy="1185163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249521" y="4831113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49521" y="4831113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49521" y="4831113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49521" y="4831113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49521" y="4831113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1036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0" grpId="0"/>
      <p:bldP spid="10" grpId="1"/>
      <p:bldP spid="11" grpId="0" animBg="1"/>
      <p:bldP spid="11" grpId="1" animBg="1"/>
      <p:bldP spid="12" grpId="0"/>
      <p:bldP spid="12" grpId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1" t="4677" r="16400" b="6159"/>
          <a:stretch/>
        </p:blipFill>
        <p:spPr>
          <a:xfrm>
            <a:off x="529768" y="1594965"/>
            <a:ext cx="1568227" cy="19767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6" t="17280" r="34677"/>
          <a:stretch/>
        </p:blipFill>
        <p:spPr>
          <a:xfrm>
            <a:off x="5197546" y="4266118"/>
            <a:ext cx="2056206" cy="21513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29931" y="295755"/>
            <a:ext cx="8950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</a:rPr>
              <a:t>Câu 1: Bé hãy chọn nhóm có số lượng là 4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1" t="4677" r="16400" b="6159"/>
          <a:stretch/>
        </p:blipFill>
        <p:spPr>
          <a:xfrm>
            <a:off x="1631065" y="1598806"/>
            <a:ext cx="1568227" cy="19767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1" t="4677" r="16400" b="6159"/>
          <a:stretch/>
        </p:blipFill>
        <p:spPr>
          <a:xfrm>
            <a:off x="2913528" y="1598806"/>
            <a:ext cx="1568227" cy="19767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752" y="2104854"/>
            <a:ext cx="2158316" cy="16878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832" y="2003234"/>
            <a:ext cx="2158316" cy="16878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937BA1-EC34-DFF1-F2A0-F7FBA00E88F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1" t="4677" r="16400" b="6159"/>
          <a:stretch/>
        </p:blipFill>
        <p:spPr>
          <a:xfrm>
            <a:off x="1059536" y="3143933"/>
            <a:ext cx="1568227" cy="19767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937BA1-EC34-DFF1-F2A0-F7FBA00E88F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1" t="4677" r="16400" b="6159"/>
          <a:stretch/>
        </p:blipFill>
        <p:spPr>
          <a:xfrm>
            <a:off x="2265087" y="3143932"/>
            <a:ext cx="1568227" cy="1976717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9573381" y="4825629"/>
            <a:ext cx="1741347" cy="170863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9823535" y="5087362"/>
            <a:ext cx="1241037" cy="1185163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0075091" y="4925138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075091" y="4925138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075091" y="4925138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075091" y="4925138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075091" y="4925138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2997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12" grpId="1" animBg="1"/>
      <p:bldP spid="13" grpId="0" animBg="1"/>
      <p:bldP spid="1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6" t="2316" r="8229" b="23810"/>
          <a:stretch/>
        </p:blipFill>
        <p:spPr>
          <a:xfrm>
            <a:off x="8270685" y="1709294"/>
            <a:ext cx="1719706" cy="17197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45" r="10853" b="18772"/>
          <a:stretch/>
        </p:blipFill>
        <p:spPr>
          <a:xfrm>
            <a:off x="1515166" y="1477951"/>
            <a:ext cx="1857887" cy="20412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45" r="10853" b="18772"/>
          <a:stretch/>
        </p:blipFill>
        <p:spPr>
          <a:xfrm>
            <a:off x="2876438" y="1416199"/>
            <a:ext cx="1857887" cy="20412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1" t="4677" r="16400" b="6159"/>
          <a:stretch/>
        </p:blipFill>
        <p:spPr>
          <a:xfrm>
            <a:off x="3774755" y="3735064"/>
            <a:ext cx="1919140" cy="20745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1" t="4677" r="16400" b="6159"/>
          <a:stretch/>
        </p:blipFill>
        <p:spPr>
          <a:xfrm>
            <a:off x="4824715" y="3741835"/>
            <a:ext cx="1919140" cy="20745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1" t="4677" r="16400" b="6159"/>
          <a:stretch/>
        </p:blipFill>
        <p:spPr>
          <a:xfrm>
            <a:off x="5823203" y="3861949"/>
            <a:ext cx="1919140" cy="20745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1" t="4677" r="16400" b="6159"/>
          <a:stretch/>
        </p:blipFill>
        <p:spPr>
          <a:xfrm>
            <a:off x="7133512" y="3861949"/>
            <a:ext cx="1919140" cy="2074512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2538024" y="3412757"/>
            <a:ext cx="676827" cy="67682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" name="Oval 16"/>
          <p:cNvSpPr/>
          <p:nvPr/>
        </p:nvSpPr>
        <p:spPr>
          <a:xfrm>
            <a:off x="9853224" y="2842358"/>
            <a:ext cx="676827" cy="67682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5757586" y="5871062"/>
            <a:ext cx="676827" cy="67682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25109" y="410100"/>
            <a:ext cx="7099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Câu 3: Nhóm nào có số lượng là </a:t>
            </a:r>
            <a:r>
              <a:rPr lang="en-US" sz="3600" b="1" smtClean="0"/>
              <a:t>5?</a:t>
            </a:r>
            <a:endParaRPr lang="en-US" sz="3600" b="1"/>
          </a:p>
        </p:txBody>
      </p:sp>
      <p:sp>
        <p:nvSpPr>
          <p:cNvPr id="15" name="Oval 14"/>
          <p:cNvSpPr/>
          <p:nvPr/>
        </p:nvSpPr>
        <p:spPr>
          <a:xfrm>
            <a:off x="9501498" y="4652913"/>
            <a:ext cx="1741347" cy="170863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9751652" y="4914646"/>
            <a:ext cx="1241037" cy="1185163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0003208" y="4752422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003208" y="4752422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003208" y="4752422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003208" y="4752422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003208" y="4752422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903374" y="5925187"/>
            <a:ext cx="4865591" cy="9243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67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  <p:bldP spid="14" grpId="0"/>
      <p:bldP spid="15" grpId="0" animBg="1"/>
      <p:bldP spid="15" grpId="1" animBg="1"/>
      <p:bldP spid="19" grpId="0" animBg="1"/>
      <p:bldP spid="19" grpId="1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4848" y="2852944"/>
            <a:ext cx="93023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C00000"/>
                </a:solidFill>
              </a:rPr>
              <a:t>Phần 2: Gộp 2 nhóm có tổng là 5 và đếm</a:t>
            </a:r>
            <a:endParaRPr lang="en-US" sz="40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70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409</Words>
  <Application>Microsoft Office PowerPoint</Application>
  <PresentationFormat>Widescreen</PresentationFormat>
  <Paragraphs>77</Paragraphs>
  <Slides>21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All users Win7 x86</cp:lastModifiedBy>
  <cp:revision>61</cp:revision>
  <dcterms:created xsi:type="dcterms:W3CDTF">2024-01-30T13:50:26Z</dcterms:created>
  <dcterms:modified xsi:type="dcterms:W3CDTF">2024-04-11T09:52:45Z</dcterms:modified>
</cp:coreProperties>
</file>