
<file path=[Content_Types].xml><?xml version="1.0" encoding="utf-8"?>
<Types xmlns="http://schemas.openxmlformats.org/package/2006/content-types"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av" ContentType="audio/x-wav"/>
  <Default Extension="wma" ContentType="audio/x-ms-wma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8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2" r:id="rId5"/>
    <p:sldId id="270" r:id="rId6"/>
    <p:sldId id="260" r:id="rId7"/>
    <p:sldId id="261" r:id="rId8"/>
    <p:sldId id="263" r:id="rId9"/>
    <p:sldId id="269" r:id="rId10"/>
    <p:sldId id="265" r:id="rId11"/>
    <p:sldId id="266" r:id="rId12"/>
    <p:sldId id="267" r:id="rId13"/>
    <p:sldId id="26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825" autoAdjust="0"/>
    <p:restoredTop sz="94660"/>
  </p:normalViewPr>
  <p:slideViewPr>
    <p:cSldViewPr snapToGrid="0">
      <p:cViewPr varScale="1">
        <p:scale>
          <a:sx n="65" d="100"/>
          <a:sy n="65" d="100"/>
        </p:scale>
        <p:origin x="9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5906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50856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1482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24102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354414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338791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67595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16231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5953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59760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94583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D4D9A56-E4C0-49B6-ABEC-838F31DBFF91}" type="datetimeFigureOut">
              <a:rPr lang="en-US" smtClean="0"/>
              <a:t>6/5/2024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5E7E78-9637-421A-80CB-B08AE455630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3388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audio" Target="../media/audio3.wav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wma"/><Relationship Id="rId1" Type="http://schemas.microsoft.com/office/2007/relationships/media" Target="../media/media2.wma"/><Relationship Id="rId5" Type="http://schemas.openxmlformats.org/officeDocument/2006/relationships/image" Target="../media/image4.png"/><Relationship Id="rId4" Type="http://schemas.openxmlformats.org/officeDocument/2006/relationships/image" Target="../media/image10.jp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audio" Target="../media/audio3.wav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833350" y="750518"/>
            <a:ext cx="623337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b="1">
                <a:solidFill>
                  <a:schemeClr val="accent2">
                    <a:lumMod val="50000"/>
                  </a:schemeClr>
                </a:solidFill>
              </a:rPr>
              <a:t>ỦY BAN NHÂN DÂN QUẬN LONG BIÊN</a:t>
            </a:r>
          </a:p>
          <a:p>
            <a:pPr algn="ctr"/>
            <a:r>
              <a:rPr lang="en-US" sz="2800" b="1" u="sng">
                <a:solidFill>
                  <a:schemeClr val="accent2">
                    <a:lumMod val="50000"/>
                  </a:schemeClr>
                </a:solidFill>
              </a:rPr>
              <a:t>TRƯỜNG MẦM NON ĐỨC GIANG</a:t>
            </a:r>
          </a:p>
        </p:txBody>
      </p:sp>
      <p:pic>
        <p:nvPicPr>
          <p:cNvPr id="4" name="Picture 3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37045639-60B7-BDDA-A316-32B51D40C93F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B"/>
              </a:clrFrom>
              <a:clrTo>
                <a:srgbClr val="FFFFFB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2487" y="1704625"/>
            <a:ext cx="1199830" cy="120843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47871" y="2913056"/>
            <a:ext cx="709625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>
                <a:solidFill>
                  <a:srgbClr val="FF0000"/>
                </a:solidFill>
              </a:rPr>
              <a:t>LĨNH VỰC PHÁT TRIỂN NHẬN THỨC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2322486" y="3559387"/>
            <a:ext cx="877910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>
                <a:solidFill>
                  <a:srgbClr val="0070C0"/>
                </a:solidFill>
              </a:rPr>
              <a:t>Ôn nhận biết phân biệt hình tròn, hình vuông, hình tam giác, hình chữ nhật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387272" y="4969164"/>
            <a:ext cx="467945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 dirty="0">
                <a:solidFill>
                  <a:srgbClr val="002060"/>
                </a:solidFill>
                <a:latin typeface="+mj-lt"/>
              </a:rPr>
              <a:t>Giáo viên: Nguyễn Thị Hoa</a:t>
            </a:r>
          </a:p>
        </p:txBody>
      </p:sp>
      <p:sp>
        <p:nvSpPr>
          <p:cNvPr id="9" name="TextBox 8"/>
          <p:cNvSpPr txBox="1"/>
          <p:nvPr/>
        </p:nvSpPr>
        <p:spPr>
          <a:xfrm flipH="1">
            <a:off x="4387271" y="5578722"/>
            <a:ext cx="48490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b="1">
                <a:solidFill>
                  <a:srgbClr val="7030A0"/>
                </a:solidFill>
                <a:latin typeface="+mj-lt"/>
              </a:rPr>
              <a:t>Lớp: </a:t>
            </a:r>
            <a:r>
              <a:rPr lang="vi-VN" sz="2800" b="1" dirty="0">
                <a:solidFill>
                  <a:srgbClr val="7030A0"/>
                </a:solidFill>
                <a:latin typeface="+mj-lt"/>
              </a:rPr>
              <a:t>Mẫu giáo bé C3</a:t>
            </a:r>
          </a:p>
        </p:txBody>
      </p:sp>
    </p:spTree>
    <p:extLst>
      <p:ext uri="{BB962C8B-B14F-4D97-AF65-F5344CB8AC3E}">
        <p14:creationId xmlns:p14="http://schemas.microsoft.com/office/powerpoint/2010/main" val="337344520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29561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1263961" y="388069"/>
            <a:ext cx="10031569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4: Ở phía dưới đám mây là hình gì?</a:t>
            </a:r>
          </a:p>
        </p:txBody>
      </p:sp>
      <p:sp>
        <p:nvSpPr>
          <p:cNvPr id="5" name="Isosceles Triangle 4"/>
          <p:cNvSpPr/>
          <p:nvPr/>
        </p:nvSpPr>
        <p:spPr>
          <a:xfrm>
            <a:off x="3119686" y="1601263"/>
            <a:ext cx="6037729" cy="4545106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Cloud 5"/>
          <p:cNvSpPr/>
          <p:nvPr/>
        </p:nvSpPr>
        <p:spPr>
          <a:xfrm>
            <a:off x="376517" y="1257831"/>
            <a:ext cx="6750423" cy="5231969"/>
          </a:xfrm>
          <a:prstGeom prst="cloud">
            <a:avLst/>
          </a:prstGeom>
          <a:gradFill flip="none" rotWithShape="1">
            <a:gsLst>
              <a:gs pos="0">
                <a:srgbClr val="00B0F0">
                  <a:tint val="66000"/>
                  <a:satMod val="160000"/>
                </a:srgbClr>
              </a:gs>
              <a:gs pos="50000">
                <a:srgbClr val="00B0F0">
                  <a:tint val="44500"/>
                  <a:satMod val="160000"/>
                </a:srgbClr>
              </a:gs>
              <a:gs pos="100000">
                <a:srgbClr val="00B0F0">
                  <a:tint val="23500"/>
                  <a:satMod val="160000"/>
                </a:srgbClr>
              </a:gs>
            </a:gsLst>
            <a:lin ang="54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619955" y="469947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9870109" y="496120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121665" y="479898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090439" y="476351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5994585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8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0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42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7" dur="1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0" dur="1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8" grpId="0" animBg="1"/>
      <p:bldP spid="8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541431" y="1352280"/>
            <a:ext cx="665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Trò chơi 3: Đội nào tài giỏi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266423" y="2442949"/>
            <a:ext cx="9659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Chia trẻ thành 2 đội. Khi nào có nhạc 2 bạn đứng đầu hàng sẽ chạy nhanh lên lấy đúng hình cô yêu cầu , sau đó gắn lên bảng của đội mình. Kết quả đội nào lấy được nhiều và đúng thì đội đó sẽ thắng.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2277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crush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1196" y="2495280"/>
            <a:ext cx="818932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chemeClr val="accent2">
                    <a:lumMod val="75000"/>
                  </a:schemeClr>
                </a:solidFill>
              </a:rPr>
              <a:t>Trẻ chơi trò chơi: Đội nào tài giỏi</a:t>
            </a:r>
          </a:p>
        </p:txBody>
      </p:sp>
      <p:pic>
        <p:nvPicPr>
          <p:cNvPr id="4" name="ghep nhac choi TC toan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196918" y="6069105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1213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031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588" b="-1"/>
          <a:stretch/>
        </p:blipFill>
        <p:spPr>
          <a:xfrm>
            <a:off x="0" y="0"/>
            <a:ext cx="12382052" cy="750345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212926" y="2554941"/>
            <a:ext cx="8553251" cy="2312893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4">
              <a:avLst/>
            </a:prstTxWarp>
            <a:spAutoFit/>
            <a:scene3d>
              <a:camera prst="perspectiveRelaxedModerately"/>
              <a:lightRig rig="threePt" dir="t"/>
            </a:scene3d>
          </a:bodyPr>
          <a:lstStyle/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Chúc các bé chăm ngoan </a:t>
            </a:r>
          </a:p>
          <a:p>
            <a:pPr algn="ctr"/>
            <a:r>
              <a:rPr lang="en-US" sz="5400" b="1" cap="none" spc="0">
                <a:ln w="6600">
                  <a:solidFill>
                    <a:schemeClr val="accent2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2"/>
                  </a:outerShdw>
                </a:effectLst>
              </a:rPr>
              <a:t>học giỏi</a:t>
            </a:r>
          </a:p>
        </p:txBody>
      </p:sp>
    </p:spTree>
    <p:extLst>
      <p:ext uri="{BB962C8B-B14F-4D97-AF65-F5344CB8AC3E}">
        <p14:creationId xmlns:p14="http://schemas.microsoft.com/office/powerpoint/2010/main" val="340784162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2279560"/>
            <a:ext cx="5151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bài: Trời nắng trời mưa</a:t>
            </a: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115" y="6060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03798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082344" y="1184855"/>
            <a:ext cx="602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 1: Ai nhanh tay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648496" y="2127717"/>
            <a:ext cx="9659154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Mỗi trẻ 1 rổ ,trong rổ có các hình “ hình tròn, hình vuông, hình tam giác, hình chữ nhật”. </a:t>
            </a:r>
          </a:p>
          <a:p>
            <a:r>
              <a:rPr lang="en-US" sz="3200" b="1" u="sng">
                <a:solidFill>
                  <a:srgbClr val="FF0066"/>
                </a:solidFill>
              </a:rPr>
              <a:t>Lần 1:</a:t>
            </a:r>
            <a:r>
              <a:rPr lang="en-US" sz="3200" b="1" u="sng">
                <a:solidFill>
                  <a:srgbClr val="00B050"/>
                </a:solidFill>
              </a:rPr>
              <a:t>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Cô nói tên hình – trẻ cầm đúng hình đó giơ lên và nói  rõ tên hình đó</a:t>
            </a:r>
          </a:p>
          <a:p>
            <a:r>
              <a:rPr lang="en-US" sz="3200" b="1" u="sng">
                <a:solidFill>
                  <a:srgbClr val="FF0066"/>
                </a:solidFill>
              </a:rPr>
              <a:t>Lần 2:</a:t>
            </a:r>
            <a:r>
              <a:rPr lang="en-US" sz="3200" b="1" u="sng">
                <a:solidFill>
                  <a:srgbClr val="00B050"/>
                </a:solidFill>
              </a:rPr>
              <a:t>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Cô nói đặc điểm của hình – trẻ cầm đúng hình giơ lên và nói  rõ tên hình đó</a:t>
            </a:r>
          </a:p>
          <a:p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709738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06581" y="2604010"/>
            <a:ext cx="8405611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Mỗi trẻ cầm 1 hình. Cho trẻ đi xung quanh vừa đi vừa hát bài Trời nắng trời mưa. Khi nào có hiệu lệnh của cô “ tìm nhà” thì bạn nào cầm hình gì chạy về đúng hình tương ứng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2192" y="1712889"/>
            <a:ext cx="6027312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70C0"/>
                </a:solidFill>
              </a:rPr>
              <a:t>Trò chơi 2: Về đúng hình</a:t>
            </a:r>
          </a:p>
        </p:txBody>
      </p:sp>
    </p:spTree>
    <p:extLst>
      <p:ext uri="{BB962C8B-B14F-4D97-AF65-F5344CB8AC3E}">
        <p14:creationId xmlns:p14="http://schemas.microsoft.com/office/powerpoint/2010/main" val="34273629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468192" y="2279560"/>
            <a:ext cx="515154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Trẻ hát bài: Trời nắng trời mưa</a:t>
            </a:r>
          </a:p>
        </p:txBody>
      </p:sp>
      <p:pic>
        <p:nvPicPr>
          <p:cNvPr id="4" name="Trời Nắng Trời Mưa  có lời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329115" y="6060583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2378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07830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541431" y="1352280"/>
            <a:ext cx="665408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FF0000"/>
                </a:solidFill>
              </a:rPr>
              <a:t>Trò chơi 3: Thử tài của bé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1266423" y="2442949"/>
            <a:ext cx="9659154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66"/>
                </a:solidFill>
              </a:rPr>
              <a:t>Cách chơi: </a:t>
            </a:r>
            <a:r>
              <a:rPr lang="en-US" sz="3200" b="1">
                <a:solidFill>
                  <a:schemeClr val="bg2">
                    <a:lumMod val="10000"/>
                  </a:schemeClr>
                </a:solidFill>
              </a:rPr>
              <a:t>Chia trẻ thành 3 nhóm. Trên màn hình sẽ xuất hiện các câu hỏi. Các nhóm sẽ thảo luận xem câu hỏi đó nói về hình gì. Sau thời gian 5 giây, bạn nhóm trưởng sẽ dõ dụng cụ âm nhạc để giành quyền trả lời.</a:t>
            </a:r>
            <a:endParaRPr lang="en-US" sz="3200" b="1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339417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946856" y="2142004"/>
            <a:ext cx="5035639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>
                <a:solidFill>
                  <a:srgbClr val="C00000"/>
                </a:solidFill>
                <a:latin typeface="+mj-lt"/>
              </a:rPr>
              <a:t>Hình gì lăn được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Lăn dọc, lăn ngang</a:t>
            </a:r>
          </a:p>
          <a:p>
            <a:r>
              <a:rPr lang="vi-VN" sz="4800">
                <a:solidFill>
                  <a:srgbClr val="C00000"/>
                </a:solidFill>
                <a:latin typeface="+mj-lt"/>
              </a:rPr>
              <a:t>Bé </a:t>
            </a:r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 đoán xem</a:t>
            </a:r>
            <a:endParaRPr lang="vi-VN" sz="480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 là hình gì</a:t>
            </a:r>
            <a:r>
              <a:rPr lang="vi-VN" sz="480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1: Bé hãy đoán xem câu đố nói về hình gì?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6725530" y="4959403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6975684" y="5221136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7227240" y="5058912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7196014" y="502344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2" name="Oval 11"/>
          <p:cNvSpPr/>
          <p:nvPr/>
        </p:nvSpPr>
        <p:spPr>
          <a:xfrm>
            <a:off x="3000407" y="1344806"/>
            <a:ext cx="5270253" cy="5323227"/>
          </a:xfrm>
          <a:prstGeom prst="ellipse">
            <a:avLst/>
          </a:prstGeom>
          <a:solidFill>
            <a:srgbClr val="FF006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10829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xit" presetSubtype="32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0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5" grpId="0" animBg="1"/>
      <p:bldP spid="5" grpId="1" animBg="1"/>
      <p:bldP spid="6" grpId="0" animBg="1"/>
      <p:bldP spid="6" grpId="1" animBg="1"/>
      <p:bldP spid="12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12631" y="347727"/>
            <a:ext cx="7504090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2: Cái đồng hồ có dạng hình gì?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75" t="824" r="5137" b="8824"/>
          <a:stretch/>
        </p:blipFill>
        <p:spPr>
          <a:xfrm>
            <a:off x="2823882" y="2090112"/>
            <a:ext cx="4719918" cy="4472052"/>
          </a:xfrm>
          <a:prstGeom prst="rect">
            <a:avLst/>
          </a:prstGeom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8423530" y="4853534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8673684" y="5115267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8925240" y="4953043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8894014" y="4917571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0775565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8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1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3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7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1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5" grpId="1" animBg="1"/>
      <p:bldP spid="6" grpId="0" animBg="1"/>
      <p:bldP spid="6" grpId="1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3F06A2A-02AE-6EE4-2D78-6B95E9B4207D}"/>
              </a:ext>
            </a:extLst>
          </p:cNvPr>
          <p:cNvSpPr/>
          <p:nvPr/>
        </p:nvSpPr>
        <p:spPr>
          <a:xfrm>
            <a:off x="0" y="0"/>
            <a:ext cx="12192000" cy="6828439"/>
          </a:xfrm>
          <a:prstGeom prst="rect">
            <a:avLst/>
          </a:prstGeom>
          <a:gradFill flip="none" rotWithShape="1">
            <a:gsLst>
              <a:gs pos="0">
                <a:srgbClr val="FFFF00">
                  <a:tint val="66000"/>
                  <a:satMod val="160000"/>
                </a:srgbClr>
              </a:gs>
              <a:gs pos="50000">
                <a:srgbClr val="FFFF00">
                  <a:tint val="44500"/>
                  <a:satMod val="160000"/>
                </a:srgbClr>
              </a:gs>
              <a:gs pos="100000">
                <a:srgbClr val="FFFF00">
                  <a:tint val="23500"/>
                  <a:satMod val="160000"/>
                </a:srgbClr>
              </a:gs>
            </a:gsLst>
            <a:lin ang="108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/>
          <p:cNvSpPr txBox="1"/>
          <p:nvPr/>
        </p:nvSpPr>
        <p:spPr>
          <a:xfrm>
            <a:off x="970208" y="502273"/>
            <a:ext cx="5237409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400" b="1">
                <a:solidFill>
                  <a:srgbClr val="002060"/>
                </a:solidFill>
              </a:rPr>
              <a:t>Câu 3: Hình gì 4 cạnh</a:t>
            </a:r>
          </a:p>
          <a:p>
            <a:r>
              <a:rPr lang="en-US" sz="4400" b="1">
                <a:solidFill>
                  <a:srgbClr val="002060"/>
                </a:solidFill>
              </a:rPr>
              <a:t>Có 2 cạnh dài </a:t>
            </a:r>
          </a:p>
          <a:p>
            <a:r>
              <a:rPr lang="en-US" sz="4400" b="1">
                <a:solidFill>
                  <a:srgbClr val="002060"/>
                </a:solidFill>
              </a:rPr>
              <a:t>Thêm 2 cạnh ngắn</a:t>
            </a:r>
          </a:p>
          <a:p>
            <a:r>
              <a:rPr lang="en-US" sz="4400" b="1">
                <a:solidFill>
                  <a:srgbClr val="002060"/>
                </a:solidFill>
              </a:rPr>
              <a:t>Xinh xắn làm sao</a:t>
            </a:r>
          </a:p>
          <a:p>
            <a:r>
              <a:rPr lang="en-US" sz="4400" b="1">
                <a:solidFill>
                  <a:srgbClr val="002060"/>
                </a:solidFill>
              </a:rPr>
              <a:t>Bé đoán xem nào</a:t>
            </a:r>
          </a:p>
          <a:p>
            <a:r>
              <a:rPr lang="en-US" sz="4400" b="1">
                <a:solidFill>
                  <a:srgbClr val="002060"/>
                </a:solidFill>
              </a:rPr>
              <a:t>Hình gì đó nhỉ?</a:t>
            </a: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E114AE0C-05DA-776A-CA67-181AF380E64C}"/>
              </a:ext>
            </a:extLst>
          </p:cNvPr>
          <p:cNvSpPr/>
          <p:nvPr/>
        </p:nvSpPr>
        <p:spPr>
          <a:xfrm>
            <a:off x="9923937" y="4802651"/>
            <a:ext cx="1741347" cy="1708630"/>
          </a:xfrm>
          <a:prstGeom prst="ellipse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D6C21BF1-FA77-D396-4714-A1811A0CBF64}"/>
              </a:ext>
            </a:extLst>
          </p:cNvPr>
          <p:cNvSpPr/>
          <p:nvPr/>
        </p:nvSpPr>
        <p:spPr>
          <a:xfrm>
            <a:off x="10174091" y="5064384"/>
            <a:ext cx="1241037" cy="1185163"/>
          </a:xfrm>
          <a:prstGeom prst="ellipse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9ABA3B63-5E3C-424F-6557-75D2E9CF51F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5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CFBAFB6-B4FD-7BA0-F0A6-870F1F555B04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4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72BC0E4-5ECE-B69E-282F-088A77C5E257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3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1D1166B-8B90-841B-F487-44496458A448}"/>
              </a:ext>
            </a:extLst>
          </p:cNvPr>
          <p:cNvSpPr txBox="1"/>
          <p:nvPr/>
        </p:nvSpPr>
        <p:spPr>
          <a:xfrm>
            <a:off x="10425647" y="4902160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2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C190303F-04CB-924D-518B-73683AA578A4}"/>
              </a:ext>
            </a:extLst>
          </p:cNvPr>
          <p:cNvSpPr txBox="1"/>
          <p:nvPr/>
        </p:nvSpPr>
        <p:spPr>
          <a:xfrm>
            <a:off x="10394421" y="4866688"/>
            <a:ext cx="86214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600" b="1" dirty="0">
                <a:solidFill>
                  <a:srgbClr val="002060"/>
                </a:solidFill>
              </a:rPr>
              <a:t>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6207617" y="785611"/>
            <a:ext cx="5409127" cy="2833352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96515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1" presetClass="entr" presetSubtype="1" repeatCount="5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5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1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" presetID="1" presetClass="exit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6" presetID="1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1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" presetID="1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" presetID="1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4" presetID="1" presetClass="exit" presetSubtype="0" fill="hold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1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1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bomb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 animBg="1"/>
      <p:bldP spid="4" grpId="1" animBg="1"/>
      <p:bldP spid="5" grpId="0" animBg="1"/>
      <p:bldP spid="5" grpId="1" animBg="1"/>
      <p:bldP spid="11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207</TotalTime>
  <Words>438</Words>
  <Application>Microsoft Office PowerPoint</Application>
  <PresentationFormat>Widescreen</PresentationFormat>
  <Paragraphs>54</Paragraphs>
  <Slides>13</Slides>
  <Notes>0</Notes>
  <HiddenSlides>0</HiddenSlides>
  <MMClips>3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Administrator</cp:lastModifiedBy>
  <cp:revision>16</cp:revision>
  <dcterms:created xsi:type="dcterms:W3CDTF">2024-04-09T11:54:15Z</dcterms:created>
  <dcterms:modified xsi:type="dcterms:W3CDTF">2024-05-06T07:05:18Z</dcterms:modified>
</cp:coreProperties>
</file>