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2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56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5C6C-CE6F-42C9-B393-446582820FC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E148-CED5-4276-ADDF-9E1AA70C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3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5C6C-CE6F-42C9-B393-446582820FC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E148-CED5-4276-ADDF-9E1AA70C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0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5C6C-CE6F-42C9-B393-446582820FC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E148-CED5-4276-ADDF-9E1AA70C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6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5C6C-CE6F-42C9-B393-446582820FC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E148-CED5-4276-ADDF-9E1AA70C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6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5C6C-CE6F-42C9-B393-446582820FC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E148-CED5-4276-ADDF-9E1AA70C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7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5C6C-CE6F-42C9-B393-446582820FC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E148-CED5-4276-ADDF-9E1AA70C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4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5C6C-CE6F-42C9-B393-446582820FC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E148-CED5-4276-ADDF-9E1AA70C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2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5C6C-CE6F-42C9-B393-446582820FC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E148-CED5-4276-ADDF-9E1AA70C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1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5C6C-CE6F-42C9-B393-446582820FC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E148-CED5-4276-ADDF-9E1AA70C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1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5C6C-CE6F-42C9-B393-446582820FC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E148-CED5-4276-ADDF-9E1AA70C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4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5C6C-CE6F-42C9-B393-446582820FC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E148-CED5-4276-ADDF-9E1AA70C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2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35C6C-CE6F-42C9-B393-446582820FC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2E148-CED5-4276-ADDF-9E1AA70C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7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3.jp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7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18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9.jpg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26.png"/><Relationship Id="rId2" Type="http://schemas.microsoft.com/office/2007/relationships/media" Target="../media/media1.mp4"/><Relationship Id="rId1" Type="http://schemas.openxmlformats.org/officeDocument/2006/relationships/tags" Target="../tags/tag2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26.png"/><Relationship Id="rId2" Type="http://schemas.microsoft.com/office/2007/relationships/media" Target="../media/media1.mp4"/><Relationship Id="rId1" Type="http://schemas.openxmlformats.org/officeDocument/2006/relationships/tags" Target="../tags/tag2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11.jp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4.jp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28.PNG"/><Relationship Id="rId5" Type="http://schemas.openxmlformats.org/officeDocument/2006/relationships/image" Target="../media/image7.jpe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1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2.jp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7.jpe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168" y="714136"/>
            <a:ext cx="1115912" cy="1037439"/>
          </a:xfrm>
          <a:prstGeom prst="rect">
            <a:avLst/>
          </a:prstGeom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2970948" y="792684"/>
            <a:ext cx="6337300" cy="72059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.VnAvant"/>
              </a:rPr>
              <a:t>UBND QUẬN LONG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eim new roman"/>
              </a:rPr>
              <a:t>BIÊN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eim new roman"/>
              </a:rPr>
              <a:t>TRƯỜNG MẦM NON ĐỨC GIANG</a:t>
            </a:r>
          </a:p>
        </p:txBody>
      </p:sp>
      <p:sp>
        <p:nvSpPr>
          <p:cNvPr id="5" name="WordArt 35"/>
          <p:cNvSpPr>
            <a:spLocks noChangeArrowheads="1" noChangeShapeType="1" noTextEdit="1"/>
          </p:cNvSpPr>
          <p:nvPr/>
        </p:nvSpPr>
        <p:spPr bwMode="auto">
          <a:xfrm>
            <a:off x="916782" y="2887787"/>
            <a:ext cx="10358435" cy="871581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44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Dạy trẻ nhận biết chữ số 0, ý nghĩa chữ số 0</a:t>
            </a: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4278518" y="3916564"/>
            <a:ext cx="451591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0000"/>
                </a:solidFill>
                <a:latin typeface=" tiems newroman"/>
              </a:rPr>
              <a:t>GV : Lương Thị Thu Hiền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0000"/>
                </a:solidFill>
                <a:latin typeface=" tiems newroman"/>
              </a:rPr>
              <a:t>Lứa tuổi : Mẫu giáo lớn </a:t>
            </a:r>
          </a:p>
        </p:txBody>
      </p:sp>
      <p:sp>
        <p:nvSpPr>
          <p:cNvPr id="7" name="WordArt 33"/>
          <p:cNvSpPr>
            <a:spLocks noChangeArrowheads="1" noChangeShapeType="1" noTextEdit="1"/>
          </p:cNvSpPr>
          <p:nvPr/>
        </p:nvSpPr>
        <p:spPr bwMode="auto">
          <a:xfrm>
            <a:off x="1923003" y="2015090"/>
            <a:ext cx="8269165" cy="214579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99999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án: Lĩnh vực phát triển nhận thức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20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227"/>
    </mc:Choice>
    <mc:Fallback xmlns="">
      <p:transition advTm="18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299" y="0"/>
            <a:ext cx="12306300" cy="685800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6" y="304800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28454" y="303133"/>
            <a:ext cx="521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ở trẻ chữ số 0</a:t>
            </a:r>
          </a:p>
        </p:txBody>
      </p:sp>
      <p:sp>
        <p:nvSpPr>
          <p:cNvPr id="2" name="Oval 1"/>
          <p:cNvSpPr/>
          <p:nvPr/>
        </p:nvSpPr>
        <p:spPr>
          <a:xfrm>
            <a:off x="457296" y="1083819"/>
            <a:ext cx="4744461" cy="2224270"/>
          </a:xfrm>
          <a:prstGeom prst="ellipse">
            <a:avLst/>
          </a:prstGeom>
          <a:solidFill>
            <a:schemeClr val="bg1"/>
          </a:solidFill>
          <a:ln w="28575">
            <a:solidFill>
              <a:srgbClr val="190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59" y="1741183"/>
            <a:ext cx="946792" cy="11982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324" y="1072089"/>
            <a:ext cx="946792" cy="11982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176" y="969388"/>
            <a:ext cx="946792" cy="11982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54" y="2005753"/>
            <a:ext cx="946792" cy="11982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657" y="1938776"/>
            <a:ext cx="946792" cy="1198233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6140468" y="920476"/>
            <a:ext cx="5140501" cy="24813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190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23" y="1621678"/>
            <a:ext cx="1043419" cy="11982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842" y="971294"/>
            <a:ext cx="946792" cy="11982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536" y="863856"/>
            <a:ext cx="946792" cy="11982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68" y="1022562"/>
            <a:ext cx="946792" cy="119823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340" y="1979239"/>
            <a:ext cx="946792" cy="119823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7" y="1826765"/>
            <a:ext cx="946792" cy="11982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72951" y="1462972"/>
            <a:ext cx="11742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975139" y="1855080"/>
            <a:ext cx="11742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50" name="Oval 49"/>
          <p:cNvSpPr/>
          <p:nvPr/>
        </p:nvSpPr>
        <p:spPr>
          <a:xfrm>
            <a:off x="457296" y="3464164"/>
            <a:ext cx="5979808" cy="24813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190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4" y="4142216"/>
            <a:ext cx="946792" cy="119823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87" y="3520164"/>
            <a:ext cx="946792" cy="119823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81" y="3365111"/>
            <a:ext cx="946792" cy="119823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13" y="3523817"/>
            <a:ext cx="946792" cy="119823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87" y="4722050"/>
            <a:ext cx="946792" cy="119823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15" y="4741333"/>
            <a:ext cx="946792" cy="1198233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5311972" y="4005462"/>
            <a:ext cx="11742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81" y="4604398"/>
            <a:ext cx="946792" cy="1198233"/>
          </a:xfrm>
          <a:prstGeom prst="rect">
            <a:avLst/>
          </a:prstGeom>
        </p:spPr>
      </p:pic>
      <p:sp>
        <p:nvSpPr>
          <p:cNvPr id="59" name="Oval 58"/>
          <p:cNvSpPr/>
          <p:nvPr/>
        </p:nvSpPr>
        <p:spPr>
          <a:xfrm>
            <a:off x="7626295" y="3718736"/>
            <a:ext cx="3570229" cy="20066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190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7842239" y="4034221"/>
            <a:ext cx="11036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FF0000"/>
                </a:solidFill>
                <a:latin typeface=".VnAvant" panose="020B7200000000000000" pitchFamily="34" charset="0"/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166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43"/>
    </mc:Choice>
    <mc:Fallback xmlns="">
      <p:transition spd="slow" advTm="80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9" grpId="0"/>
      <p:bldP spid="57" grpId="0"/>
      <p:bldP spid="59" grpId="0" animBg="1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6" y="304800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168239" y="2885050"/>
            <a:ext cx="1637351" cy="16373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1112024" y="2929052"/>
            <a:ext cx="1637351" cy="16373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2062371" y="2929052"/>
            <a:ext cx="1637351" cy="16373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3024380" y="2941082"/>
            <a:ext cx="1637351" cy="163735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3836692" y="2918409"/>
            <a:ext cx="1658632" cy="16586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4791993" y="2917019"/>
            <a:ext cx="1637351" cy="163735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5634980" y="2973279"/>
            <a:ext cx="1637351" cy="16373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6643483" y="2917019"/>
            <a:ext cx="1637351" cy="1637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7486471" y="2941081"/>
            <a:ext cx="1637351" cy="163735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8427472" y="2929050"/>
            <a:ext cx="1637351" cy="16373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96020" y="2866210"/>
            <a:ext cx="1423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.VnArial" panose="020B7200000000000000" pitchFamily="34" charset="0"/>
              </a:rPr>
              <a:t>10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12030" y="3130234"/>
            <a:ext cx="1423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693426" y="2892182"/>
            <a:ext cx="1423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65885" y="3042005"/>
            <a:ext cx="1423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00679" y="2892182"/>
            <a:ext cx="1423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56585" y="1537489"/>
            <a:ext cx="355401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.VnArial" panose="020B7200000000000000" pitchFamily="34" charset="0"/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458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38"/>
    </mc:Choice>
    <mc:Fallback xmlns="">
      <p:transition spd="slow" advTm="88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6" y="381000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6640" y="591234"/>
            <a:ext cx="400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chữ số 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8992" y="1828799"/>
            <a:ext cx="355401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.VnArial" panose="020B7200000000000000" pitchFamily="34" charset="0"/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684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93"/>
    </mc:Choice>
    <mc:Fallback xmlns="">
      <p:transition spd="slow" advTm="21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6" y="381000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6640" y="591234"/>
            <a:ext cx="400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chữ số 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07513" y="1392837"/>
            <a:ext cx="30089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>
                <a:solidFill>
                  <a:srgbClr val="FF0000"/>
                </a:solidFill>
                <a:latin typeface=".VnArial" panose="020B7200000000000000" pitchFamily="34" charset="0"/>
              </a:rPr>
              <a:t>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73" y="2606040"/>
            <a:ext cx="2486627" cy="33086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784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93"/>
    </mc:Choice>
    <mc:Fallback xmlns="">
      <p:transition spd="slow" advTm="21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6" y="381000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6640" y="591234"/>
            <a:ext cx="400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kiểu chữ số 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8953" y="1471910"/>
            <a:ext cx="30089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>
                <a:solidFill>
                  <a:srgbClr val="FF0000"/>
                </a:solidFill>
                <a:latin typeface=".VnArial" panose="020B7200000000000000" pitchFamily="34" charset="0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5231" y="1392837"/>
            <a:ext cx="30089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>
                <a:solidFill>
                  <a:srgbClr val="E30DAB"/>
                </a:solidFill>
                <a:latin typeface=".VnArabia" panose="020B7200000000000000" pitchFamily="34" charset="0"/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1708" y="1002341"/>
            <a:ext cx="2898139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10784" y="1392837"/>
            <a:ext cx="30089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250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77"/>
    </mc:Choice>
    <mc:Fallback xmlns="">
      <p:transition spd="slow" advTm="23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6" y="381000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3595" y="647700"/>
            <a:ext cx="618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số 0 trong dãy số tự nhiên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0350" y="2987124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18034" y="2987124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76441" y="3036809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83599" y="3036808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57241" y="3002366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50787" y="3036808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91256" y="3036808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41146" y="3042362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434342" y="3021568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457749" y="3002366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315492" y="3010376"/>
            <a:ext cx="1264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rial" panose="020B7200000000000000" pitchFamily="34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109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55"/>
    </mc:Choice>
    <mc:Fallback xmlns="">
      <p:transition spd="slow" advTm="21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903B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903B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82" y="715099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22" y="2890320"/>
            <a:ext cx="727808" cy="13446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782" y="2890320"/>
            <a:ext cx="727808" cy="13446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42" y="2890320"/>
            <a:ext cx="727808" cy="13446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186" y="2890320"/>
            <a:ext cx="727808" cy="13446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430" y="2890320"/>
            <a:ext cx="727808" cy="13446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348" y="2890320"/>
            <a:ext cx="727808" cy="13446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372" y="2905560"/>
            <a:ext cx="727808" cy="13446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512" y="2905560"/>
            <a:ext cx="727808" cy="13446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314" y="2928420"/>
            <a:ext cx="727808" cy="13446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618" y="2943660"/>
            <a:ext cx="727808" cy="1344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310" y="4200516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903BD"/>
                </a:solidFill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7994" y="4200516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903BD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56401" y="4250201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903BD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63559" y="4250200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903BD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37201" y="4215758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903BD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30747" y="4250200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903BD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71216" y="4250200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903BD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21106" y="4255754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903BD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14302" y="4234960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903BD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37709" y="4215758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903BD"/>
                </a:solidFill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988940" y="4267338"/>
            <a:ext cx="1264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903BD"/>
                </a:solidFill>
                <a:latin typeface=".VnArial" panose="020B7200000000000000" pitchFamily="34" charset="0"/>
              </a:rPr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96640" y="591234"/>
            <a:ext cx="580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số 0 trong thứ tự số đếm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5751" y="5578006"/>
            <a:ext cx="10583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số 0 dùng để biểu thị không có đối tượng nào trong nhóm.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91092" y="2890320"/>
            <a:ext cx="716723" cy="114650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137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67"/>
    </mc:Choice>
    <mc:Fallback xmlns="">
      <p:transition spd="slow" advTm="49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35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6" y="381000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286710" y="1874508"/>
            <a:ext cx="212686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>
                <a:solidFill>
                  <a:srgbClr val="1903BD"/>
                </a:solidFill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96640" y="591234"/>
            <a:ext cx="425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nghĩa chữ số 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6370" y="1828794"/>
            <a:ext cx="227926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>
                <a:solidFill>
                  <a:srgbClr val="1903BD"/>
                </a:solidFill>
                <a:latin typeface=".VnArial" panose="020B7200000000000000" pitchFamily="34" charset="0"/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19242" y="2039168"/>
            <a:ext cx="373745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>
                <a:solidFill>
                  <a:srgbClr val="FF0000"/>
                </a:solidFill>
                <a:latin typeface=".VnArial" panose="020B7200000000000000" pitchFamily="34" charset="0"/>
              </a:rPr>
              <a:t>20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80995" y="3186794"/>
            <a:ext cx="424859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>
                <a:solidFill>
                  <a:srgbClr val="00B050"/>
                </a:solidFill>
                <a:latin typeface=".VnArial" panose="020B7200000000000000" pitchFamily="34" charset="0"/>
              </a:rPr>
              <a:t>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612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37"/>
    </mc:Choice>
    <mc:Fallback xmlns="">
      <p:transition spd="slow" advTm="50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35" grpId="0"/>
      <p:bldP spid="35" grpId="1"/>
      <p:bldP spid="43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6" y="381000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819302" y="2816304"/>
            <a:ext cx="100653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1903BD"/>
                </a:solidFill>
                <a:latin typeface=".VnArial" panose="020B7200000000000000" pitchFamily="34" charset="0"/>
              </a:rPr>
              <a:t>0398175055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96640" y="591234"/>
            <a:ext cx="7288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0 đứng trước các số khác thì biểu thị số điện thoại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02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37"/>
    </mc:Choice>
    <mc:Fallback xmlns="">
      <p:transition spd="slow" advTm="50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6" y="381000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593944" y="212894"/>
            <a:ext cx="329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0 có ở đâu 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73" y="886812"/>
            <a:ext cx="3909061" cy="18851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73717" y="2827814"/>
            <a:ext cx="4901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Dùng để chỉ dung lượng các sản phẩm  </a:t>
            </a:r>
            <a:endParaRPr lang="en-US" sz="2400" b="1" dirty="0">
              <a:solidFill>
                <a:srgbClr val="1903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81" y="3658812"/>
            <a:ext cx="4095911" cy="17340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" y="5437213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Ghi ngày sản xuất ,hạn sử dụng</a:t>
            </a:r>
          </a:p>
          <a:p>
            <a:pPr algn="ctr"/>
            <a:r>
              <a:rPr lang="en-US" sz="2400" b="1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 trên sản phẩm</a:t>
            </a:r>
            <a:endParaRPr lang="en-US" sz="2400" b="1" dirty="0">
              <a:solidFill>
                <a:srgbClr val="1903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73" y="3565625"/>
            <a:ext cx="4114222" cy="21431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235152" y="5852712"/>
            <a:ext cx="3378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Biển số </a:t>
            </a:r>
            <a:r>
              <a:rPr lang="en-US" sz="2800" b="1" dirty="0" err="1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b="1" dirty="0">
              <a:solidFill>
                <a:srgbClr val="1903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08" y="886812"/>
            <a:ext cx="5010792" cy="17192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85780" y="2720092"/>
            <a:ext cx="4710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Biểu thị số điện thoại </a:t>
            </a:r>
            <a:endParaRPr lang="en-US" sz="2800" b="1" dirty="0">
              <a:solidFill>
                <a:srgbClr val="1903B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706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15"/>
    </mc:Choice>
    <mc:Fallback xmlns="">
      <p:transition spd="slow" advTm="32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11" y="219870"/>
            <a:ext cx="701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66863" y="1016529"/>
            <a:ext cx="8296275" cy="48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100" b="1">
                <a:solidFill>
                  <a:srgbClr val="1608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thức:</a:t>
            </a:r>
            <a:endParaRPr lang="en-US" altLang="en-US" sz="2100">
              <a:solidFill>
                <a:srgbClr val="1608D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nhận biết được chữ số 0, nhận biết được vị trí của chữ số 0 trong dãy số  từ 0 - 10</a:t>
            </a:r>
          </a:p>
          <a:p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ý nghĩa của chữ số 0</a:t>
            </a:r>
          </a:p>
          <a:p>
            <a:endParaRPr lang="en-US" altLang="en-US" sz="2100" b="1">
              <a:solidFill>
                <a:srgbClr val="1608D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100" b="1">
                <a:solidFill>
                  <a:srgbClr val="1608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năng:</a:t>
            </a:r>
          </a:p>
          <a:p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kỹ năng quan sát, ghi nhớ.</a:t>
            </a:r>
          </a:p>
          <a:p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kỹ năng so sánh, diễn đạt và sử dụng từ ngữ toán học.</a:t>
            </a:r>
          </a:p>
          <a:p>
            <a:endParaRPr lang="en-US" altLang="en-US" sz="21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100" b="1">
                <a:solidFill>
                  <a:srgbClr val="1608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3.Thái độ:</a:t>
            </a:r>
          </a:p>
          <a:p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hào hứng tham gia hoạt động</a:t>
            </a:r>
            <a:endParaRPr lang="en-US" alt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55651" y="308643"/>
            <a:ext cx="44743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-  yêu cầu</a:t>
            </a:r>
          </a:p>
        </p:txBody>
      </p:sp>
    </p:spTree>
    <p:extLst>
      <p:ext uri="{BB962C8B-B14F-4D97-AF65-F5344CB8AC3E}">
        <p14:creationId xmlns:p14="http://schemas.microsoft.com/office/powerpoint/2010/main" val="429078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80"/>
    </mc:Choice>
    <mc:Fallback xmlns="">
      <p:transition spd="slow" advTm="778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6" y="381000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287164" y="4567126"/>
            <a:ext cx="3378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b="1" dirty="0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1903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92" y="1072119"/>
            <a:ext cx="4507872" cy="315638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31992" y="4444015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Ghi ngày tháng trên lịch </a:t>
            </a:r>
            <a:endParaRPr lang="en-US" sz="3600" b="1" dirty="0">
              <a:solidFill>
                <a:srgbClr val="1903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36" y="1348160"/>
            <a:ext cx="5305743" cy="29026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345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39"/>
    </mc:Choice>
    <mc:Fallback xmlns="">
      <p:transition spd="slow" advTm="29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1" y="207170"/>
            <a:ext cx="701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970213" y="813436"/>
            <a:ext cx="68405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 :Trò chơi</a:t>
            </a:r>
            <a:endParaRPr lang="en-US" altLang="en-US" sz="4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903663" y="2259806"/>
            <a:ext cx="57991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Bé nhanh bé đúng</a:t>
            </a:r>
            <a:endParaRPr lang="en-US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814763" y="3428999"/>
            <a:ext cx="5151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Ai nhanh hơn</a:t>
            </a:r>
            <a:endParaRPr lang="en-US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382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15"/>
    </mc:Choice>
    <mc:Fallback xmlns="">
      <p:transition spd="slow" advTm="19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09" y="110299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3463536" y="351312"/>
            <a:ext cx="57991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Bé nhanh bé đúng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2905323" y="955185"/>
            <a:ext cx="78565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Bé chọn đáp án đúng cho mỗi câu hỏi sau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169961" y="2224782"/>
            <a:ext cx="118520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dãy số tự nhiên số 0 là số lớn nhất hay bé nhất?</a:t>
            </a:r>
          </a:p>
        </p:txBody>
      </p:sp>
      <p:sp>
        <p:nvSpPr>
          <p:cNvPr id="3" name="Flowchart: Decision 2"/>
          <p:cNvSpPr/>
          <p:nvPr/>
        </p:nvSpPr>
        <p:spPr>
          <a:xfrm>
            <a:off x="3060698" y="3148482"/>
            <a:ext cx="5207002" cy="839318"/>
          </a:xfrm>
          <a:prstGeom prst="flowChartDecision">
            <a:avLst/>
          </a:prstGeom>
          <a:solidFill>
            <a:srgbClr val="EAF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Số bé nhất</a:t>
            </a:r>
          </a:p>
        </p:txBody>
      </p:sp>
      <p:sp>
        <p:nvSpPr>
          <p:cNvPr id="28" name="Flowchart: Decision 27"/>
          <p:cNvSpPr/>
          <p:nvPr/>
        </p:nvSpPr>
        <p:spPr>
          <a:xfrm>
            <a:off x="3060698" y="4416804"/>
            <a:ext cx="5207002" cy="839318"/>
          </a:xfrm>
          <a:prstGeom prst="flowChartDecision">
            <a:avLst/>
          </a:prstGeom>
          <a:solidFill>
            <a:srgbClr val="EAF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Số lớn nhất</a:t>
            </a:r>
          </a:p>
        </p:txBody>
      </p:sp>
      <p:pic>
        <p:nvPicPr>
          <p:cNvPr id="4" name="Nhac đong hồ 5 s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76000" y="5943600"/>
            <a:ext cx="846038" cy="7230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58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19"/>
    </mc:Choice>
    <mc:Fallback xmlns="">
      <p:transition spd="slow" advTm="47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3" grpId="0"/>
      <p:bldP spid="24" grpId="0"/>
      <p:bldP spid="26" grpId="0"/>
      <p:bldP spid="3" grpId="0" animBg="1"/>
      <p:bldP spid="3" grpId="1" animBg="1"/>
      <p:bldP spid="28" grpId="0" animBg="1"/>
      <p:bldP spid="28" grpId="1" animBg="1"/>
    </p:bldLst>
  </p:timing>
  <p:extLst>
    <p:ext uri="{E180D4A7-C9FB-4DFB-919C-405C955672EB}">
      <p14:showEvtLst xmlns:p14="http://schemas.microsoft.com/office/powerpoint/2010/main">
        <p14:playEvt time="27236" objId="4"/>
        <p14:stopEvt time="36748" objId="4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96" y="220678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2886805" y="658979"/>
            <a:ext cx="75035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số đếm số 0 dùng để làm gì </a:t>
            </a:r>
          </a:p>
        </p:txBody>
      </p:sp>
      <p:sp>
        <p:nvSpPr>
          <p:cNvPr id="3" name="Flowchart: Decision 2"/>
          <p:cNvSpPr/>
          <p:nvPr/>
        </p:nvSpPr>
        <p:spPr>
          <a:xfrm>
            <a:off x="2434272" y="2288117"/>
            <a:ext cx="6307455" cy="1762760"/>
          </a:xfrm>
          <a:prstGeom prst="flowChartDecision">
            <a:avLst/>
          </a:prstGeom>
          <a:solidFill>
            <a:srgbClr val="EAF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Dùng biểu thị nhiều đối tượng</a:t>
            </a:r>
          </a:p>
        </p:txBody>
      </p:sp>
      <p:sp>
        <p:nvSpPr>
          <p:cNvPr id="28" name="Flowchart: Decision 27"/>
          <p:cNvSpPr/>
          <p:nvPr/>
        </p:nvSpPr>
        <p:spPr>
          <a:xfrm>
            <a:off x="1997709" y="4282440"/>
            <a:ext cx="7180582" cy="2022697"/>
          </a:xfrm>
          <a:prstGeom prst="flowChartDecision">
            <a:avLst/>
          </a:prstGeom>
          <a:solidFill>
            <a:srgbClr val="EAF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Dùng biểu thị không có đối tượng nào</a:t>
            </a:r>
          </a:p>
        </p:txBody>
      </p:sp>
      <p:pic>
        <p:nvPicPr>
          <p:cNvPr id="4" name="Nhac đong hồ 5 s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76000" y="5943600"/>
            <a:ext cx="846038" cy="7230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374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80"/>
    </mc:Choice>
    <mc:Fallback xmlns="">
      <p:transition spd="slow" advTm="47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02422 -0.2458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6" grpId="0"/>
      <p:bldP spid="3" grpId="0" animBg="1"/>
      <p:bldP spid="3" grpId="1" animBg="1"/>
      <p:bldP spid="28" grpId="0" animBg="1"/>
      <p:bldP spid="28" grpId="1" animBg="1"/>
    </p:bldLst>
  </p:timing>
  <p:extLst>
    <p:ext uri="{E180D4A7-C9FB-4DFB-919C-405C955672EB}">
      <p14:showEvtLst xmlns:p14="http://schemas.microsoft.com/office/powerpoint/2010/main">
        <p14:playEvt time="23234" objId="4"/>
        <p14:stopEvt time="32474" objId="4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1" y="207170"/>
            <a:ext cx="701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296602" y="1142999"/>
            <a:ext cx="68532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Ai nhanh hơn</a:t>
            </a:r>
            <a:endParaRPr lang="en-US" alt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875722" y="2332164"/>
            <a:ext cx="735615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Bé đếm và nối nhóm đồ vật với số tương ứng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434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12"/>
    </mc:Choice>
    <mc:Fallback xmlns="">
      <p:transition spd="slow" advTm="20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516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16" y="510238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108540" y="668045"/>
            <a:ext cx="4736472" cy="321743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141721" y="662336"/>
            <a:ext cx="4907280" cy="3376264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371584" y="4480560"/>
            <a:ext cx="1232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89536" y="4480560"/>
            <a:ext cx="1232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07488" y="4518660"/>
            <a:ext cx="11630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30" name="Straight Arrow Connector 29"/>
          <p:cNvCxnSpPr>
            <a:stCxn id="8" idx="4"/>
          </p:cNvCxnSpPr>
          <p:nvPr/>
        </p:nvCxnSpPr>
        <p:spPr>
          <a:xfrm>
            <a:off x="3476776" y="3885483"/>
            <a:ext cx="426603" cy="91272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004602" y="3879774"/>
            <a:ext cx="539199" cy="91843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23" y="995534"/>
            <a:ext cx="1579743" cy="157974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64" y="1454802"/>
            <a:ext cx="1579743" cy="157974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92" y="1198942"/>
            <a:ext cx="1579743" cy="157974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418" y="1710662"/>
            <a:ext cx="1579743" cy="157974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87" y="1989657"/>
            <a:ext cx="1579743" cy="157974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952" y="2138186"/>
            <a:ext cx="1579743" cy="15797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209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94"/>
    </mc:Choice>
    <mc:Fallback xmlns="">
      <p:transition spd="slow" advTm="26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71" y="0"/>
            <a:ext cx="12192000" cy="6995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1" y="1449875"/>
            <a:ext cx="853206" cy="111596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16" y="510238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770309" y="517254"/>
            <a:ext cx="4838011" cy="2750174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967" y="816373"/>
            <a:ext cx="853206" cy="11159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63" y="816373"/>
            <a:ext cx="853206" cy="11159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00" y="1990812"/>
            <a:ext cx="931721" cy="11546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22" y="1246231"/>
            <a:ext cx="853206" cy="111596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7589296" y="517254"/>
            <a:ext cx="3647551" cy="2370785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304" y="412545"/>
            <a:ext cx="1232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26897" y="3986368"/>
            <a:ext cx="1232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43014" y="2316702"/>
            <a:ext cx="11630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379119" y="1557728"/>
            <a:ext cx="1064402" cy="98289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3"/>
          </p:cNvCxnSpPr>
          <p:nvPr/>
        </p:nvCxnSpPr>
        <p:spPr>
          <a:xfrm flipH="1">
            <a:off x="6704328" y="2540846"/>
            <a:ext cx="1419139" cy="4991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220859"/>
            <a:ext cx="708941" cy="1115960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6774677" y="3380348"/>
            <a:ext cx="4838011" cy="2750174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428" y="3662879"/>
            <a:ext cx="708941" cy="11159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24" y="3608487"/>
            <a:ext cx="708941" cy="111596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224" y="3958736"/>
            <a:ext cx="774181" cy="115465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74" y="3662879"/>
            <a:ext cx="708941" cy="111596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29" y="4789364"/>
            <a:ext cx="774181" cy="115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998" y="4807081"/>
            <a:ext cx="774181" cy="1154653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1358212" y="3555593"/>
            <a:ext cx="3647551" cy="2370785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6030304" y="5063569"/>
            <a:ext cx="1020675" cy="39903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973047" y="3431314"/>
            <a:ext cx="1278566" cy="96433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6679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99"/>
    </mc:Choice>
    <mc:Fallback xmlns="">
      <p:transition spd="slow" advTm="54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Pictures\images (6).jpg">
            <a:extLst>
              <a:ext uri="{FF2B5EF4-FFF2-40B4-BE49-F238E27FC236}">
                <a16:creationId xmlns:a16="http://schemas.microsoft.com/office/drawing/2014/main" id="{D3A07A01-03F1-35BD-9B9E-A6915D188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3" y="0"/>
            <a:ext cx="123371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>
            <a:extLst>
              <a:ext uri="{FF2B5EF4-FFF2-40B4-BE49-F238E27FC236}">
                <a16:creationId xmlns:a16="http://schemas.microsoft.com/office/drawing/2014/main" id="{CAD400E5-CB5B-BC4A-46A4-42779B3B2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14" y="2628900"/>
            <a:ext cx="7924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5EE88257-A884-AECB-D645-9035553C53A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58" y="408638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1" y="207170"/>
            <a:ext cx="701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421063" y="1039813"/>
            <a:ext cx="68405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 Ôn đếm và nhận biết chữ số trong phạm vi 10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4822031" y="2527300"/>
            <a:ext cx="4038600" cy="533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Trß ch¬i</a:t>
            </a: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3708400" y="3670301"/>
            <a:ext cx="665480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009900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009900">
                    <a:alpha val="98822"/>
                  </a:srgbClr>
                </a:solidFill>
                <a:latin typeface=" tiems newroman"/>
              </a:rPr>
              <a:t>Bé nhanh bé đúng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82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47"/>
    </mc:Choice>
    <mc:Fallback xmlns="">
      <p:transition spd="slow" advTm="22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3213100" y="685742"/>
            <a:ext cx="7578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2A0B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Bé đếm số lượng các nhóm đồ vật và chọn chữ số tương ứng</a:t>
            </a:r>
            <a:endParaRPr lang="en-US" altLang="en-US" b="1">
              <a:solidFill>
                <a:srgbClr val="2A0B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AutoShape 16"/>
          <p:cNvSpPr>
            <a:spLocks noChangeArrowheads="1"/>
          </p:cNvSpPr>
          <p:nvPr/>
        </p:nvSpPr>
        <p:spPr bwMode="auto">
          <a:xfrm>
            <a:off x="2286000" y="4689930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5137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190500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27" y="2698750"/>
            <a:ext cx="1052512" cy="1536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44" y="2688769"/>
            <a:ext cx="1052512" cy="15367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516" y="2698750"/>
            <a:ext cx="1052512" cy="15367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733" y="2698750"/>
            <a:ext cx="1052512" cy="15367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60" y="2698750"/>
            <a:ext cx="1052512" cy="1536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387" y="2688769"/>
            <a:ext cx="1052512" cy="1536700"/>
          </a:xfrm>
          <a:prstGeom prst="rect">
            <a:avLst/>
          </a:prstGeom>
        </p:spPr>
      </p:pic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4828145" y="4689930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7375148" y="4689930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357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76"/>
    </mc:Choice>
    <mc:Fallback xmlns="">
      <p:transition spd="slow" advTm="40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0.35091 -0.3011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41" grpId="0" animBg="1"/>
      <p:bldP spid="41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AutoShape 16"/>
          <p:cNvSpPr>
            <a:spLocks noChangeArrowheads="1"/>
          </p:cNvSpPr>
          <p:nvPr/>
        </p:nvSpPr>
        <p:spPr bwMode="auto">
          <a:xfrm>
            <a:off x="2350885" y="3823883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5137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21" y="76200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4893030" y="3823883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7440033" y="3823883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36" y="0"/>
            <a:ext cx="2360579" cy="2743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21" y="1156245"/>
            <a:ext cx="2360579" cy="2743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257" y="22860"/>
            <a:ext cx="2360579" cy="2743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15" y="15239"/>
            <a:ext cx="2360579" cy="2743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91" y="1156245"/>
            <a:ext cx="2360579" cy="27432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73" y="1171484"/>
            <a:ext cx="2360579" cy="2743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43" y="1156245"/>
            <a:ext cx="2360579" cy="2743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687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46"/>
    </mc:Choice>
    <mc:Fallback xmlns="">
      <p:transition spd="slow" advTm="26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24" grpId="0" animBg="1"/>
      <p:bldP spid="25" grpId="0" animBg="1"/>
      <p:bldP spid="2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AutoShape 16"/>
          <p:cNvSpPr>
            <a:spLocks noChangeArrowheads="1"/>
          </p:cNvSpPr>
          <p:nvPr/>
        </p:nvSpPr>
        <p:spPr bwMode="auto">
          <a:xfrm>
            <a:off x="2381365" y="3823883"/>
            <a:ext cx="1443875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5137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21" y="76200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4923510" y="3823883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7440033" y="3823883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9151">
            <a:off x="599924" y="831335"/>
            <a:ext cx="1839245" cy="183924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9151">
            <a:off x="2458535" y="770357"/>
            <a:ext cx="1932918" cy="193291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9151">
            <a:off x="4466549" y="734833"/>
            <a:ext cx="1958946" cy="19589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9151">
            <a:off x="6620167" y="830077"/>
            <a:ext cx="1841763" cy="18417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9151">
            <a:off x="602404" y="1490679"/>
            <a:ext cx="1851798" cy="185179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9151">
            <a:off x="2522066" y="1416643"/>
            <a:ext cx="1966933" cy="196693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9151">
            <a:off x="4602116" y="1439226"/>
            <a:ext cx="1960869" cy="19608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9151">
            <a:off x="6630165" y="1484577"/>
            <a:ext cx="1892399" cy="1892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972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12"/>
    </mc:Choice>
    <mc:Fallback xmlns="">
      <p:transition spd="slow" advTm="34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0.52903 -0.37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78" y="0"/>
            <a:ext cx="12192000" cy="685800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21" y="76200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16"/>
          <p:cNvSpPr>
            <a:spLocks noChangeArrowheads="1"/>
          </p:cNvSpPr>
          <p:nvPr/>
        </p:nvSpPr>
        <p:spPr bwMode="auto">
          <a:xfrm>
            <a:off x="5345740" y="4588850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Teim new roman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3032759" y="4588850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7720311" y="4588850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 tiems newroman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712" y="957336"/>
            <a:ext cx="1356327" cy="14647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83" y="957336"/>
            <a:ext cx="1356327" cy="14647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652" y="990600"/>
            <a:ext cx="1356327" cy="14647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522" y="957336"/>
            <a:ext cx="1356327" cy="14647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56" y="2762363"/>
            <a:ext cx="1356327" cy="146471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83" y="2792257"/>
            <a:ext cx="1356327" cy="146471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91" y="2785517"/>
            <a:ext cx="1356327" cy="1464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285" y="2792257"/>
            <a:ext cx="1356327" cy="14647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776" y="2750494"/>
            <a:ext cx="1356327" cy="14647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970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30"/>
    </mc:Choice>
    <mc:Fallback xmlns="">
      <p:transition spd="slow" advTm="27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337290" y="1314349"/>
            <a:ext cx="1637351" cy="1637351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21" y="76200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16"/>
          <p:cNvSpPr>
            <a:spLocks noChangeArrowheads="1"/>
          </p:cNvSpPr>
          <p:nvPr/>
        </p:nvSpPr>
        <p:spPr bwMode="auto">
          <a:xfrm>
            <a:off x="4722077" y="4222874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 tiems newroman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2409096" y="4222874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7096648" y="4222874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1259333" y="1371548"/>
            <a:ext cx="1637351" cy="163735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2231707" y="1333389"/>
            <a:ext cx="1637351" cy="16373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3258718" y="1333471"/>
            <a:ext cx="1637351" cy="163735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4285727" y="1371550"/>
            <a:ext cx="1637351" cy="163735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5207771" y="1371549"/>
            <a:ext cx="1637351" cy="163735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6129814" y="1409629"/>
            <a:ext cx="1637351" cy="163735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7051857" y="1447710"/>
            <a:ext cx="1637351" cy="163735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7973900" y="1428669"/>
            <a:ext cx="1637351" cy="163735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8778135" y="1497271"/>
            <a:ext cx="1637351" cy="16373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774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60"/>
    </mc:Choice>
    <mc:Fallback xmlns="">
      <p:transition spd="slow" advTm="37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-0.00026 -0.1858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1" y="207170"/>
            <a:ext cx="701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446463" y="1471613"/>
            <a:ext cx="68405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Nhận biết chữ số 0, ý nghĩa chữ số 0</a:t>
            </a:r>
            <a:endParaRPr lang="en-US" alt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903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47"/>
    </mc:Choice>
    <mc:Fallback xmlns="">
      <p:transition spd="slow" advTm="16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9|5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3.7|0.8|0.7|0.7|0.7|0.7|0.7|0.7|5.1|1.2|4.3|4.1|1|0.9|0.8|0.8|6|1.8|3.2|3.8|0.8|0.8|1.6|0.9|2.5|4.8|1.1|3.9|2.4|6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5.6|2.9|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.4|4.2|1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3.4|3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0.8|0.9|0.9|0.9|0.9|0.9|0.8|0.9|0.9|1|14.4|2.4|3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5.8|9.4|6.4|2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5.8|9.4|6.4|2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5.3|4.1|7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.7|1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.5|2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5|4.6|7.2|2.2|6|13.3|5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6.4|3.5|6.5|17.4|1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5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0.9|0.8|0.7|0.8|0.8|2.8|9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1|0.6|0.8|0.9|1.8|8.3|7|6.2|0.8|0.7|0.7|0.7|0.9|0.8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9.7|7.2|1.2|1.3|1.2|1.1|1.2|4.2|2.8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|1.1|1.2|1.2|1.2|1.2|3.9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.8|1.6|1.4|1.4|1.3|1.2|1.2|4.3|6.6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|1|0.9|0.8|0.8|1|0.9|0.9|3.6|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.7|1.4|1.3|1.3|1.4|1.4|1.4|1.3|1.2|3.5|2.5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0.9|0.9|0.9|1|4.6|4.8|2|1.8|1.6|1.6|1.4|2.7|5.3|1.5|1.2|1.2|1.1|1.1|1.1|4|7.9|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478</Words>
  <Application>Microsoft Office PowerPoint</Application>
  <PresentationFormat>Widescreen</PresentationFormat>
  <Paragraphs>119</Paragraphs>
  <Slides>27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 tiems newroman</vt:lpstr>
      <vt:lpstr>.VnArabia</vt:lpstr>
      <vt:lpstr>.VnArial</vt:lpstr>
      <vt:lpstr>.VnAvant</vt:lpstr>
      <vt:lpstr>.VnTime</vt:lpstr>
      <vt:lpstr>Arial</vt:lpstr>
      <vt:lpstr>Calibri</vt:lpstr>
      <vt:lpstr>Calibri Light</vt:lpstr>
      <vt:lpstr>Teim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Ghostviet</dc:creator>
  <cp:lastModifiedBy>Administrator</cp:lastModifiedBy>
  <cp:revision>14</cp:revision>
  <dcterms:created xsi:type="dcterms:W3CDTF">2022-03-09T03:09:03Z</dcterms:created>
  <dcterms:modified xsi:type="dcterms:W3CDTF">2024-05-02T05:44:50Z</dcterms:modified>
</cp:coreProperties>
</file>