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1" r:id="rId4"/>
    <p:sldId id="272" r:id="rId5"/>
    <p:sldId id="273" r:id="rId6"/>
    <p:sldId id="274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65" r:id="rId16"/>
    <p:sldId id="270" r:id="rId17"/>
    <p:sldId id="2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66"/>
    <a:srgbClr val="FFE5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77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4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173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771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70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265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55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072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40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72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32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3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  <a:endParaRPr lang="en-US" dirty="0">
              <a:solidFill>
                <a:srgbClr val="90C226">
                  <a:lumMod val="60000"/>
                  <a:lumOff val="40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92618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398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05230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23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03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73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29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9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9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40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48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88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67489-335A-4DBB-8A07-AA7886197712}" type="datetimeFigureOut">
              <a:rPr lang="en-US" smtClean="0"/>
              <a:t>6/2/2024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4C5B8-4053-4F0E-BAF6-ADAEB1810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107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6C034-F459-41EB-A83A-2EDDF26FF5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747083-A9DF-46DC-8F9F-7302ACA8A51B}" type="slidenum">
              <a:rPr lang="en-US" smtClean="0">
                <a:solidFill>
                  <a:srgbClr val="90C226"/>
                </a:solidFill>
              </a:rPr>
              <a:pPr/>
              <a:t>‹#›</a:t>
            </a:fld>
            <a:endParaRPr lang="en-US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2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01016"/>
            <a:ext cx="12192001" cy="69590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89158" y="4631402"/>
            <a:ext cx="68486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</a:rPr>
              <a:t>Giáo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viên</a:t>
            </a:r>
            <a:r>
              <a:rPr lang="en-US" sz="4400" dirty="0">
                <a:solidFill>
                  <a:srgbClr val="002060"/>
                </a:solidFill>
              </a:rPr>
              <a:t>: LÊ THỊ TOAN</a:t>
            </a:r>
          </a:p>
          <a:p>
            <a:r>
              <a:rPr lang="en-US" sz="4400" dirty="0" err="1">
                <a:solidFill>
                  <a:srgbClr val="002060"/>
                </a:solidFill>
              </a:rPr>
              <a:t>Lớp</a:t>
            </a:r>
            <a:r>
              <a:rPr lang="en-US" sz="4400" dirty="0">
                <a:solidFill>
                  <a:srgbClr val="002060"/>
                </a:solidFill>
              </a:rPr>
              <a:t>: </a:t>
            </a:r>
            <a:r>
              <a:rPr lang="en-US" sz="4400" dirty="0" err="1">
                <a:solidFill>
                  <a:srgbClr val="002060"/>
                </a:solidFill>
              </a:rPr>
              <a:t>Mẫu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dirty="0" err="1">
                <a:solidFill>
                  <a:srgbClr val="002060"/>
                </a:solidFill>
              </a:rPr>
              <a:t>giáo</a:t>
            </a:r>
            <a:r>
              <a:rPr lang="en-US" sz="4400" dirty="0">
                <a:solidFill>
                  <a:srgbClr val="002060"/>
                </a:solidFill>
              </a:rPr>
              <a:t> </a:t>
            </a:r>
            <a:r>
              <a:rPr lang="en-US" sz="4400" err="1">
                <a:solidFill>
                  <a:srgbClr val="002060"/>
                </a:solidFill>
              </a:rPr>
              <a:t>nhỡ</a:t>
            </a:r>
            <a:r>
              <a:rPr lang="en-US" sz="4400">
                <a:solidFill>
                  <a:srgbClr val="002060"/>
                </a:solidFill>
              </a:rPr>
              <a:t> B3</a:t>
            </a:r>
            <a:endParaRPr lang="en-US" sz="4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1499" y="307013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algn="ctr"/>
            <a:r>
              <a:rPr lang="en-US" sz="4400" b="1" dirty="0">
                <a:solidFill>
                  <a:srgbClr val="FF0000"/>
                </a:solidFill>
              </a:rPr>
              <a:t>GIÁO ÁN</a:t>
            </a:r>
          </a:p>
          <a:p>
            <a:pPr lvl="2" algn="ctr"/>
            <a:r>
              <a:rPr lang="en-US" sz="4400" b="1" dirty="0">
                <a:solidFill>
                  <a:srgbClr val="FF0000"/>
                </a:solidFill>
              </a:rPr>
              <a:t>PHÁT TRIỂN NHẬN THỨC</a:t>
            </a:r>
          </a:p>
        </p:txBody>
      </p:sp>
      <p:sp>
        <p:nvSpPr>
          <p:cNvPr id="10" name="Rectangle 9"/>
          <p:cNvSpPr/>
          <p:nvPr/>
        </p:nvSpPr>
        <p:spPr>
          <a:xfrm>
            <a:off x="950495" y="2875001"/>
            <a:ext cx="111292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7800">
              <a:spcAft>
                <a:spcPts val="0"/>
              </a:spcAft>
            </a:pP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: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Gộp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3 đếm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58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12" y="3128961"/>
            <a:ext cx="1990725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62" y="3155015"/>
            <a:ext cx="19907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12" y="893761"/>
            <a:ext cx="1984375" cy="223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7" y="893761"/>
            <a:ext cx="1984375" cy="2235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642" y="893761"/>
            <a:ext cx="1984375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54" y="2838909"/>
            <a:ext cx="1990725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33" y="2838909"/>
            <a:ext cx="19907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33" y="320213"/>
            <a:ext cx="1984375" cy="2235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437" y="320213"/>
            <a:ext cx="1984375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04" y="320213"/>
            <a:ext cx="1984375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3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quả táo đỏ tươi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01445"/>
            <a:ext cx="2395896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quả táo đỏ tươi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04" y="516199"/>
            <a:ext cx="2300748" cy="24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quả táo đỏ tươi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81" y="501445"/>
            <a:ext cx="2410891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21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quả táo đỏ tươi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501445"/>
            <a:ext cx="2395896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quả táo đỏ tươi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04" y="516199"/>
            <a:ext cx="2300748" cy="242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quả táo đỏ tươi | Thư viện stock vector đẹp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6181" y="501445"/>
            <a:ext cx="2410891" cy="2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ững lời khuyên kỳ lạ tốt cho sức khỏe - KhoaHoc.t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72" y="3451123"/>
            <a:ext cx="2286000" cy="256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181" y="3428206"/>
            <a:ext cx="22860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428205"/>
            <a:ext cx="2286000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95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0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3143"/>
            <a:ext cx="1430594" cy="159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071" y="1223143"/>
            <a:ext cx="1391648" cy="161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465" y="1223143"/>
            <a:ext cx="1430594" cy="16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0921"/>
            <a:ext cx="1453638" cy="16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96" y="3906887"/>
            <a:ext cx="1450975" cy="16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12" y="3913904"/>
            <a:ext cx="1450975" cy="16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54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3068E-6 -3.7037E-7 L 0.49564 -0.392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82" y="-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9617E-6 -2.96296E-6 L 0.49095 -0.391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48" y="-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54692E-7 -2.96296E-6 L 0.4972 -0.3942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60" y="-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652"/>
            <a:ext cx="1430594" cy="166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78" y="590652"/>
            <a:ext cx="1391648" cy="1645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290" y="605757"/>
            <a:ext cx="1342103" cy="165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543" y="648929"/>
            <a:ext cx="1453638" cy="16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427" y="634895"/>
            <a:ext cx="1450975" cy="16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387" y="612416"/>
            <a:ext cx="1450975" cy="1609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38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66FF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87b2764_illustration_cartoon_girl_b10-psd-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56892" cy="7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97507" y="3684381"/>
            <a:ext cx="6718193" cy="10876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en-US" sz="5400" b="1" spc="50" dirty="0" err="1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Chân</a:t>
            </a:r>
            <a:r>
              <a:rPr lang="en-US" sz="54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thành</a:t>
            </a:r>
            <a:r>
              <a:rPr lang="en-US" sz="54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cảm</a:t>
            </a:r>
            <a:r>
              <a:rPr lang="en-US" sz="5400" b="1" spc="50" dirty="0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 </a:t>
            </a:r>
            <a:r>
              <a:rPr lang="en-US" sz="5400" b="1" spc="50" dirty="0" err="1">
                <a:ln w="9525" cmpd="sng">
                  <a:solidFill>
                    <a:srgbClr val="0070C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90C226">
                      <a:alpha val="40000"/>
                    </a:srgbClr>
                  </a:glow>
                </a:effectLst>
              </a:rPr>
              <a:t>ơn</a:t>
            </a:r>
            <a:endParaRPr lang="en-US" sz="5400" b="1" spc="50" dirty="0">
              <a:ln w="9525" cmpd="sng">
                <a:solidFill>
                  <a:srgbClr val="0070C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90C226">
                    <a:alpha val="40000"/>
                  </a:srgbClr>
                </a:glow>
              </a:effectLst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084518" y="1807030"/>
            <a:ext cx="5517630" cy="628650"/>
          </a:xfrm>
        </p:spPr>
        <p:txBody>
          <a:bodyPr>
            <a:normAutofit fontScale="90000"/>
            <a:scene3d>
              <a:camera prst="obliqueBottomLeft"/>
              <a:lightRig rig="threePt" dir="t"/>
            </a:scene3d>
          </a:bodyPr>
          <a:lstStyle/>
          <a:p>
            <a:pPr algn="ctr"/>
            <a:r>
              <a:rPr lang="en-US" b="1" spc="50" dirty="0" err="1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Chúc</a:t>
            </a:r>
            <a:r>
              <a:rPr lang="en-US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các</a:t>
            </a:r>
            <a:r>
              <a:rPr lang="en-US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cô</a:t>
            </a:r>
            <a:r>
              <a:rPr lang="en-US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mạnh</a:t>
            </a:r>
            <a:r>
              <a:rPr lang="en-US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b="1" spc="50" dirty="0" err="1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66FF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khỏe</a:t>
            </a:r>
            <a:endParaRPr lang="en-US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66FF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471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7919"/>
            <a:ext cx="12191999" cy="6772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 b="1">
                <a:solidFill>
                  <a:srgbClr val="002060"/>
                </a:solidFill>
                <a:latin typeface="Times New Roman"/>
              </a:rPr>
              <a:t>I. Mục đích yêu cầu: 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 b="1" i="1">
                <a:solidFill>
                  <a:srgbClr val="002060"/>
                </a:solidFill>
                <a:latin typeface="Times New Roman"/>
              </a:rPr>
              <a:t>1. Kiến thức.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Trẻ biết đếm trên đối tượng từ 1- 6 và nói kết quả.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Ôn nhận biết số lượng trong phạm vi 3 và tìm chấm tròn tương ứng.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 b="1" i="1">
                <a:solidFill>
                  <a:srgbClr val="002060"/>
                </a:solidFill>
                <a:latin typeface="Times New Roman"/>
              </a:rPr>
              <a:t>2. Kỹ năng: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Trẻ có kỹ năng xếp các đối tượng theo yêu cầu và đếm.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Trẻ có kỹ năng gộp 2 nhóm đối tượng thành 1 nhóm trong phạm vi 3. Đếm và nêu kết quả vừa gộp.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Trẻ diễn đạt được cách gộp 2 nhóm trong phạm vi.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Rèn kỹ năng quan sát, tư duy, sáng tạo thông qua các trò chơi.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Rèn trẻ kỹ năng phối hợp nhóm khi chơi.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 b="1" i="1">
                <a:solidFill>
                  <a:srgbClr val="002060"/>
                </a:solidFill>
                <a:latin typeface="Times New Roman"/>
              </a:rPr>
              <a:t>3. Thái độ: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Trẻ hứng thú tích cực tham gia các hoạt động.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fontAlgn="base"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</a:rPr>
              <a:t>- Trẻ hợp tác tích cực với bạn để tham gia các trò chơi</a:t>
            </a:r>
            <a:r>
              <a:rPr lang="en-US" sz="2600">
                <a:latin typeface="Times New Roman"/>
              </a:rPr>
              <a:t>.</a:t>
            </a:r>
            <a:endParaRPr lang="en-US" sz="260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32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6407"/>
            <a:ext cx="12052515" cy="6292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 b="1">
                <a:solidFill>
                  <a:srgbClr val="002060"/>
                </a:solidFill>
                <a:latin typeface="Times New Roman"/>
                <a:ea typeface="Times New Roman"/>
              </a:rPr>
              <a:t>II. Chuẩn bị: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 b="1">
                <a:solidFill>
                  <a:srgbClr val="002060"/>
                </a:solidFill>
                <a:latin typeface="Times New Roman"/>
                <a:ea typeface="Times New Roman"/>
              </a:rPr>
              <a:t>* Đồ dùng của cô: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 powerpoint: gộp 2 nhóm  đối tượng trong phạm vi 3 (hoa vàng và hoa đỏ,  quả táo đỏ, táo xanh)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Mô hình nhà bạn Thỏ trắng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Bảng, thẻ chấm tròn 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Nhạc các bài hát:  Nhạc không lời, Trời nắng trời mưa, Mừng sinh nhật.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Bàn cho trẻ chơi nhóm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 b="1">
                <a:solidFill>
                  <a:srgbClr val="002060"/>
                </a:solidFill>
                <a:latin typeface="Times New Roman"/>
                <a:ea typeface="Times New Roman"/>
              </a:rPr>
              <a:t>* Đồ dùng của trẻ</a:t>
            </a:r>
            <a:endParaRPr lang="en-US" sz="26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Mỗi trẻ 1 bảng,  lô tô 3 hoa vàng, 3 hoa đỏ, táo đỏ, táo xanh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Các lô tô chơi trò chơi: quả cam xanh- quả cam vàng, quả táo xanh- quả táo đỏ, quả cà chua xanh-  quả cà chua đỏ.</a:t>
            </a:r>
          </a:p>
          <a:p>
            <a:pPr>
              <a:lnSpc>
                <a:spcPct val="120000"/>
              </a:lnSpc>
              <a:spcAft>
                <a:spcPts val="0"/>
              </a:spcAft>
              <a:tabLst>
                <a:tab pos="1155700" algn="l"/>
              </a:tabLst>
            </a:pPr>
            <a:r>
              <a:rPr lang="en-US" sz="2600">
                <a:solidFill>
                  <a:srgbClr val="002060"/>
                </a:solidFill>
                <a:latin typeface="Times New Roman"/>
                <a:ea typeface="Times New Roman"/>
              </a:rPr>
              <a:t>- Sáp màu, bảng bài tập cho trẻ chơi cho trẻ chơi trò chơi các nhóm.</a:t>
            </a:r>
            <a:endParaRPr lang="en-US" sz="260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32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3982" y="426939"/>
            <a:ext cx="3119765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III. Cách tiến hành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9749" y="1423113"/>
            <a:ext cx="6096000" cy="9400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1. Ổn định tổ chức:</a:t>
            </a:r>
            <a:endParaRPr lang="en-US" sz="240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400" b="1">
                <a:solidFill>
                  <a:srgbClr val="002060"/>
                </a:solidFill>
                <a:latin typeface="Times New Roman"/>
                <a:ea typeface="Times New Roman"/>
              </a:rPr>
              <a:t>- </a:t>
            </a:r>
            <a:r>
              <a:rPr lang="en-US" sz="2400">
                <a:solidFill>
                  <a:srgbClr val="002060"/>
                </a:solidFill>
                <a:latin typeface="Times New Roman"/>
                <a:ea typeface="Times New Roman"/>
              </a:rPr>
              <a:t>Cô cùng trẻ hát bài hát “Cháu lên ba”</a:t>
            </a:r>
            <a:endParaRPr lang="en-US" sz="240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" name="Chau-Len-Ba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5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233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8851" y="721406"/>
            <a:ext cx="5623655" cy="564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2800" b="1">
                <a:solidFill>
                  <a:srgbClr val="002060"/>
                </a:solidFill>
                <a:latin typeface="Times New Roman"/>
                <a:ea typeface="Times New Roman"/>
              </a:rPr>
              <a:t>2. Phương pháp, hình thức tổ chức: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1926" y="2167031"/>
            <a:ext cx="10476854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b="1" i="1">
                <a:latin typeface="Times New Roman"/>
                <a:ea typeface="Times New Roman"/>
              </a:rPr>
              <a:t>  </a:t>
            </a:r>
            <a:r>
              <a:rPr lang="en-US" sz="2800" b="1" i="1">
                <a:solidFill>
                  <a:srgbClr val="002060"/>
                </a:solidFill>
                <a:latin typeface="Times New Roman"/>
                <a:ea typeface="Times New Roman"/>
              </a:rPr>
              <a:t>Dạy trẻ gộp 2 nhóm đối tượng trong phạm vi 3, đếm và nói kết quả.</a:t>
            </a:r>
            <a:endParaRPr lang="en-US" sz="280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0036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7" y="833437"/>
            <a:ext cx="1990725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37" y="833437"/>
            <a:ext cx="199072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7" y="833437"/>
            <a:ext cx="1990725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37" y="833437"/>
            <a:ext cx="1990725" cy="22955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69" y="833436"/>
            <a:ext cx="1987468" cy="2295525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97" y="892175"/>
            <a:ext cx="19875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879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37" y="833437"/>
            <a:ext cx="1990725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37" y="833437"/>
            <a:ext cx="19907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57" y="893761"/>
            <a:ext cx="1984375" cy="2235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512" y="893761"/>
            <a:ext cx="198755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55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7" y="1050457"/>
            <a:ext cx="1984375" cy="223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38" y="3684213"/>
            <a:ext cx="1990725" cy="2295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" y="3684213"/>
            <a:ext cx="1990725" cy="2295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88" y="1048870"/>
            <a:ext cx="1984375" cy="2235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47" y="1048870"/>
            <a:ext cx="19812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28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412</Words>
  <Application>Microsoft Office PowerPoint</Application>
  <PresentationFormat>Widescreen</PresentationFormat>
  <Paragraphs>36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Trebuchet MS</vt:lpstr>
      <vt:lpstr>Wingdings 3</vt:lpstr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cô mạnh khỏe</vt:lpstr>
    </vt:vector>
  </TitlesOfParts>
  <Company>Customers at Home or 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 users - Windows 8</dc:creator>
  <cp:lastModifiedBy>Administrator</cp:lastModifiedBy>
  <cp:revision>41</cp:revision>
  <dcterms:created xsi:type="dcterms:W3CDTF">2017-10-31T11:33:27Z</dcterms:created>
  <dcterms:modified xsi:type="dcterms:W3CDTF">2024-02-06T07:40:26Z</dcterms:modified>
</cp:coreProperties>
</file>