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8" r:id="rId2"/>
    <p:sldId id="258" r:id="rId3"/>
    <p:sldId id="270" r:id="rId4"/>
    <p:sldId id="27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9C3E"/>
    <a:srgbClr val="ED6113"/>
    <a:srgbClr val="E7A243"/>
    <a:srgbClr val="3AB34A"/>
    <a:srgbClr val="E02627"/>
    <a:srgbClr val="F63DB1"/>
    <a:srgbClr val="A19B90"/>
    <a:srgbClr val="948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6" autoAdjust="0"/>
  </p:normalViewPr>
  <p:slideViewPr>
    <p:cSldViewPr snapToGrid="0" showGuides="1">
      <p:cViewPr varScale="1">
        <p:scale>
          <a:sx n="75" d="100"/>
          <a:sy n="75" d="100"/>
        </p:scale>
        <p:origin x="516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852A1-D20F-4CB4-9C62-34E6EF27CEB6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8D368-A2F9-48D2-B167-AE7148BE4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3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Chào các con! Hôm nay cô hướng dẫn các con thực hiện thí nghiệm pháo hoa nở trong nước nhé.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2000" dirty="0">
                <a:solidFill>
                  <a:schemeClr val="bg1"/>
                </a:solidFill>
              </a:rPr>
              <a:t>Ở bài học này các con sẽ </a:t>
            </a:r>
            <a:r>
              <a:rPr lang="en-US" sz="2000" dirty="0" err="1">
                <a:solidFill>
                  <a:schemeClr val="bg1"/>
                </a:solidFill>
              </a:rPr>
              <a:t>thấy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được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thay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đổi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của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sắc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nước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vi-VN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nhận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biết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được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số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tượng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xảy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làm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nghiệm</a:t>
            </a:r>
            <a:r>
              <a:rPr lang="vi-VN" sz="2000" dirty="0">
                <a:solidFill>
                  <a:schemeClr val="bg1"/>
                </a:solidFill>
              </a:rPr>
              <a:t> và </a:t>
            </a:r>
            <a:r>
              <a:rPr lang="en-US" sz="2000" dirty="0" err="1">
                <a:solidFill>
                  <a:schemeClr val="bg1"/>
                </a:solidFill>
              </a:rPr>
              <a:t>Củng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cố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con </a:t>
            </a:r>
            <a:r>
              <a:rPr lang="en-US" sz="2000" dirty="0" err="1">
                <a:solidFill>
                  <a:schemeClr val="bg1"/>
                </a:solidFill>
              </a:rPr>
              <a:t>kiến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thức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về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sắc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vi-VN" sz="2000" dirty="0">
              <a:solidFill>
                <a:schemeClr val="bg1"/>
              </a:solidFill>
            </a:endParaRPr>
          </a:p>
          <a:p>
            <a:r>
              <a:rPr lang="vi-VN" sz="3200" dirty="0"/>
              <a:t>Qua bài học các con được rèn kĩ năng trả lời câu hỏi rõ ràng, mạch lạc, đủ câu. Phát triển trí thông minh, tưởng tượng tư duy sáng tạo</a:t>
            </a:r>
          </a:p>
          <a:p>
            <a:r>
              <a:rPr lang="vi-VN" sz="4400" dirty="0">
                <a:solidFill>
                  <a:schemeClr val="bg1"/>
                </a:solidFill>
              </a:rPr>
              <a:t>Để dạt được điều đó các con hãy </a:t>
            </a:r>
            <a:r>
              <a:rPr lang="en-US" sz="4400" dirty="0" err="1">
                <a:solidFill>
                  <a:schemeClr val="bg1"/>
                </a:solidFill>
              </a:rPr>
              <a:t>tích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cực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tham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gia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vào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hoạt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động</a:t>
            </a:r>
            <a:endParaRPr lang="vi-VN" sz="3200" dirty="0"/>
          </a:p>
          <a:p>
            <a:endParaRPr lang="vi-VN" sz="2000" dirty="0">
              <a:solidFill>
                <a:schemeClr val="bg1"/>
              </a:solidFill>
            </a:endParaRPr>
          </a:p>
          <a:p>
            <a:endParaRPr lang="vi-VN" sz="11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-"/>
            </a:pPr>
            <a:endParaRPr lang="vi-VN" sz="1050" b="1" dirty="0">
              <a:solidFill>
                <a:srgbClr val="002060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Cô thử tài các bé nhé</a:t>
            </a:r>
          </a:p>
          <a:p>
            <a:r>
              <a:rPr lang="vi-VN" dirty="0"/>
              <a:t>Đọc///</a:t>
            </a:r>
          </a:p>
          <a:p>
            <a:r>
              <a:rPr lang="vi-VN" dirty="0"/>
              <a:t>Các bé được xem pháo hoa bao giờ chưa? Cô mời các bé cùng xem hình ảnh pháo hoa 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1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Con xem này, pháo hoa di chuyển từ đâu đến đâu? Đúng rồi pháo hoa di chuyển từ dưới lên trên. Sau đó chúng ra sao ( nổ tung ra sáng lấp lánh trên trời cao). Con thấy màu săc của pháo hoa thế nào?</a:t>
            </a:r>
          </a:p>
          <a:p>
            <a:r>
              <a:rPr lang="vi-VN" dirty="0"/>
              <a:t>hôm nay cô hướng dẫn các bé làm thí nghiệm pháo hoa nở trong nước.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3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D1EA-004F-D1D3-0698-03AEEC1C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516BC-8966-9553-8B66-A5C9D8C44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16104-0BD6-C324-3885-F40890F8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AABD6-F61F-F1FB-E221-C6FA05F9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00BE4-3ED3-A6EE-E0E0-DFE1532A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2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DCEE-8F64-E991-1588-33EF8D16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256A-4A24-03AB-F548-3B1E78472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A5DB4-A2D0-FF87-505F-7AA45B4A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0C24B-0358-5B23-745A-843FCAA0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3721F-DD9A-1962-7B05-21E4305A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B00F4-D3B3-3FAF-EE50-CAF20FE89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C3D75-1271-D64C-A43B-485252C3A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4626-ED52-9341-8D4D-E3636259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79A43-D034-1297-D699-E95C9D63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7533-73B0-E823-1AD1-6ACA067E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295E-AF93-898E-6558-A7CD2C97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4F3-868D-6FE9-C6C6-D99734EAF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DE2C-1131-2DFB-CB7F-4DC4B0EB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B3DD-360C-A928-8684-26A997BA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24B28-2E52-9002-70AE-3549BD93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4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5242-C26C-C27F-ABA9-47AC3987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12887-77D0-B033-7005-32C4AA2D0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DA2B-DC59-052D-2475-95F9BB5F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1DF4F-1AF6-FF64-C59C-822FEF4B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DE591-C1CA-4209-DAEA-6EAD1427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7977-0A2B-A84D-F9B9-0F871BFB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E880-DEFD-E901-20EB-5D8897187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CAE48-74D6-1C45-EC91-C23EE391C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43A2B-B4CD-D418-6A68-EB921BC1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0D978-9CEC-131A-A517-B8CA8A3FD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DBC19-3265-76E3-1508-F24919E7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6B6B-9DDF-C130-EBFE-BA547643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842E8-1A71-1689-7D61-38F13DB02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2A0D7-7A77-2D86-7B47-768DE5D08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6E62F-1541-5E09-5676-607E32C31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1B960-77C6-B939-C3B9-465CACA5E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BEACA-6ABE-DBE3-0E7C-72B72A42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0A9D0D-0849-5F89-6455-B9514AEE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8B27EA-07FD-72D5-CA34-A78D897D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384C-4132-D0B0-E5A0-CCAF39FE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44C88-B837-D783-D558-E23A0D54A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B75D8-9C94-ED28-50B0-A8EEEEC6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C09B2-D5BF-F727-5FF2-D483E092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5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E738F-BFCF-C065-8DE9-CF6A336F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C1D49-0CC8-00A7-CA94-2EB58874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2DA0F-A7AE-16C1-4B8B-F1192739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526E-076D-CF2B-7B94-DCCCE7A5C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5928A-C54E-436D-ECA5-A64DB11D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0AC50-1BB8-FE92-41F1-853BC6565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8FC5B-5D37-CA4A-2DBE-A9215281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F3EB0-AAC3-3C2F-5C81-C205CCFA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32DBA-173B-AB0E-E3AE-7788C420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CA89-8EFA-E45F-96CA-7A027989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FEBC8-D2C1-31B5-A855-662F13CFE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7B5B5-8D57-516B-9673-E2588A28A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952A1-CBB8-2729-9043-1BB5A673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7CF4-126E-5E40-1F25-2BF18C4A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0609B-DA38-8FFA-2C95-5A04BC03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8B6AC-436F-1E83-07E3-D3BDF2DF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A571-E3C6-F532-6748-230066602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E6AC-1CC4-1598-F777-D294382CF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9A3D4-62AE-E13E-1F28-77B342699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13EE8-78C7-2838-95AF-6154D3445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5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08D73E-F7A7-CD5B-29BE-744A0CA3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6460"/>
            <a:ext cx="12215449" cy="7203354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C28A931-F7C8-5434-E26C-9C40DAACFF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40257" y="1219840"/>
            <a:ext cx="911481" cy="903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DE9364-5D7B-526E-21CC-AB301A6C829E}"/>
              </a:ext>
            </a:extLst>
          </p:cNvPr>
          <p:cNvSpPr txBox="1"/>
          <p:nvPr/>
        </p:nvSpPr>
        <p:spPr>
          <a:xfrm>
            <a:off x="949569" y="212721"/>
            <a:ext cx="1029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PHÒNG GIÁO DỤC VÀ ĐÀO TẠO QUẬN LONG BIÊN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113D2A-1A88-8453-B324-B26F11EE70C6}"/>
              </a:ext>
            </a:extLst>
          </p:cNvPr>
          <p:cNvSpPr txBox="1"/>
          <p:nvPr/>
        </p:nvSpPr>
        <p:spPr>
          <a:xfrm>
            <a:off x="0" y="2384124"/>
            <a:ext cx="121450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LĨNH VỰC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 TRIỂN NHẬN THỨC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97CF6-AA47-A2CC-33AC-DE82AD2847EA}"/>
              </a:ext>
            </a:extLst>
          </p:cNvPr>
          <p:cNvSpPr txBox="1"/>
          <p:nvPr/>
        </p:nvSpPr>
        <p:spPr>
          <a:xfrm>
            <a:off x="-45377" y="2824117"/>
            <a:ext cx="1223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vi-VN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 NGHIỆM PHÁO HOA NỞ TRONG NƯỚC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94CCA-5CCC-EB33-65BE-F72897036969}"/>
              </a:ext>
            </a:extLst>
          </p:cNvPr>
          <p:cNvSpPr txBox="1"/>
          <p:nvPr/>
        </p:nvSpPr>
        <p:spPr>
          <a:xfrm>
            <a:off x="1" y="3876880"/>
            <a:ext cx="1214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nhỡ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2B778D-EBBB-7939-6FB2-DA411625F1C8}"/>
              </a:ext>
            </a:extLst>
          </p:cNvPr>
          <p:cNvSpPr txBox="1"/>
          <p:nvPr/>
        </p:nvSpPr>
        <p:spPr>
          <a:xfrm>
            <a:off x="0" y="4357746"/>
            <a:ext cx="1214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C7020-D7A5-F0D1-ADD8-58CAC7FCC112}"/>
              </a:ext>
            </a:extLst>
          </p:cNvPr>
          <p:cNvSpPr txBox="1"/>
          <p:nvPr/>
        </p:nvSpPr>
        <p:spPr>
          <a:xfrm>
            <a:off x="1119457" y="614304"/>
            <a:ext cx="1029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TRƯỜNG MẦM NON ĐỨC GIANG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3DEDCA-D320-84EA-02C1-327BA6F56FBD}"/>
              </a:ext>
            </a:extLst>
          </p:cNvPr>
          <p:cNvSpPr txBox="1"/>
          <p:nvPr/>
        </p:nvSpPr>
        <p:spPr>
          <a:xfrm>
            <a:off x="23450" y="6275110"/>
            <a:ext cx="1214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 học</a:t>
            </a:r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202</a:t>
            </a: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-202</a:t>
            </a: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20"/>
    </mc:Choice>
    <mc:Fallback xmlns="">
      <p:transition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3808721-43B5-6775-5E5C-32F2FA8E7177}"/>
              </a:ext>
            </a:extLst>
          </p:cNvPr>
          <p:cNvSpPr txBox="1"/>
          <p:nvPr/>
        </p:nvSpPr>
        <p:spPr>
          <a:xfrm>
            <a:off x="4745984" y="465961"/>
            <a:ext cx="2742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MỤC ĐÍCH</a:t>
            </a: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YÊU CẦU</a:t>
            </a:r>
            <a:endParaRPr lang="en-US" sz="3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ADAAD-24E9-2616-5375-F66C11D00909}"/>
              </a:ext>
            </a:extLst>
          </p:cNvPr>
          <p:cNvSpPr/>
          <p:nvPr/>
        </p:nvSpPr>
        <p:spPr>
          <a:xfrm>
            <a:off x="2834858" y="2353850"/>
            <a:ext cx="1724628" cy="744470"/>
          </a:xfrm>
          <a:prstGeom prst="rect">
            <a:avLst/>
          </a:prstGeom>
          <a:gradFill>
            <a:gsLst>
              <a:gs pos="58000">
                <a:srgbClr val="FF6000"/>
              </a:gs>
              <a:gs pos="100000">
                <a:srgbClr val="FFC000"/>
              </a:gs>
              <a:gs pos="12000">
                <a:srgbClr val="FF0000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1. </a:t>
            </a:r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Kiến thức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7D8F30-DC4E-0749-0CCE-179C1CAC7270}"/>
              </a:ext>
            </a:extLst>
          </p:cNvPr>
          <p:cNvSpPr/>
          <p:nvPr/>
        </p:nvSpPr>
        <p:spPr>
          <a:xfrm>
            <a:off x="5443344" y="2353850"/>
            <a:ext cx="1724628" cy="744470"/>
          </a:xfrm>
          <a:prstGeom prst="rect">
            <a:avLst/>
          </a:prstGeom>
          <a:gradFill>
            <a:gsLst>
              <a:gs pos="56000">
                <a:srgbClr val="9DBA25"/>
              </a:gs>
              <a:gs pos="96000">
                <a:srgbClr val="FFC000"/>
              </a:gs>
              <a:gs pos="16000">
                <a:srgbClr val="3AB34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2. </a:t>
            </a:r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Kỹ năng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96C35-DE4B-301F-6ABB-FABEE20EF09B}"/>
              </a:ext>
            </a:extLst>
          </p:cNvPr>
          <p:cNvSpPr/>
          <p:nvPr/>
        </p:nvSpPr>
        <p:spPr>
          <a:xfrm>
            <a:off x="8051830" y="2361729"/>
            <a:ext cx="1724628" cy="744470"/>
          </a:xfrm>
          <a:prstGeom prst="rect">
            <a:avLst/>
          </a:prstGeom>
          <a:gradFill flip="none" rotWithShape="1">
            <a:gsLst>
              <a:gs pos="96000">
                <a:srgbClr val="FFFF00">
                  <a:alpha val="73000"/>
                </a:srgbClr>
              </a:gs>
              <a:gs pos="77000">
                <a:srgbClr val="FFC000"/>
              </a:gs>
              <a:gs pos="28000">
                <a:srgbClr val="ED611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. </a:t>
            </a:r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Thái độ 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0A25D9-A7B2-1406-CAF7-8B8CBACF6148}"/>
              </a:ext>
            </a:extLst>
          </p:cNvPr>
          <p:cNvSpPr/>
          <p:nvPr/>
        </p:nvSpPr>
        <p:spPr>
          <a:xfrm>
            <a:off x="2319690" y="3106199"/>
            <a:ext cx="2608486" cy="3165964"/>
          </a:xfrm>
          <a:prstGeom prst="rect">
            <a:avLst/>
          </a:prstGeom>
          <a:gradFill>
            <a:gsLst>
              <a:gs pos="64000">
                <a:srgbClr val="FF6000"/>
              </a:gs>
              <a:gs pos="100000">
                <a:srgbClr val="FFC000"/>
              </a:gs>
              <a:gs pos="8000">
                <a:srgbClr val="FF0000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  </a:t>
            </a:r>
            <a:r>
              <a:rPr lang="en-US" dirty="0" err="1">
                <a:solidFill>
                  <a:schemeClr val="bg1"/>
                </a:solidFill>
              </a:rPr>
              <a:t>thấy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thay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đổi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sắc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nước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nhận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tượng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xảy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nghiệm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Củng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kiến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thức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về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sắc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48F285-3772-8BEA-E572-B61DA89A18D6}"/>
              </a:ext>
            </a:extLst>
          </p:cNvPr>
          <p:cNvSpPr/>
          <p:nvPr/>
        </p:nvSpPr>
        <p:spPr>
          <a:xfrm>
            <a:off x="5001415" y="3098320"/>
            <a:ext cx="2608486" cy="3165964"/>
          </a:xfrm>
          <a:prstGeom prst="rect">
            <a:avLst/>
          </a:prstGeom>
          <a:gradFill>
            <a:gsLst>
              <a:gs pos="53000">
                <a:srgbClr val="9DBA25"/>
              </a:gs>
              <a:gs pos="96000">
                <a:srgbClr val="FFC000"/>
              </a:gs>
              <a:gs pos="15000">
                <a:srgbClr val="3AB34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- Rèn kĩ năng trả lời câu hỏi rõ ràng, mạch lạc, đủ câu.</a:t>
            </a:r>
          </a:p>
          <a:p>
            <a:r>
              <a:rPr lang="vi-VN" dirty="0"/>
              <a:t>- Phát triển ở trẻ trí thông minh, tưởng tượng tư duy sáng tạo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6CB10D-E0A0-14DD-BD8E-741613160170}"/>
              </a:ext>
            </a:extLst>
          </p:cNvPr>
          <p:cNvSpPr/>
          <p:nvPr/>
        </p:nvSpPr>
        <p:spPr>
          <a:xfrm>
            <a:off x="7683140" y="3098320"/>
            <a:ext cx="2608486" cy="3165964"/>
          </a:xfrm>
          <a:prstGeom prst="rect">
            <a:avLst/>
          </a:prstGeom>
          <a:gradFill>
            <a:gsLst>
              <a:gs pos="96000">
                <a:srgbClr val="FFFF00"/>
              </a:gs>
              <a:gs pos="77000">
                <a:srgbClr val="FFE000"/>
              </a:gs>
              <a:gs pos="28000">
                <a:srgbClr val="ED6113">
                  <a:alpha val="8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hào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tích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vi-VN" sz="1400" b="1" dirty="0">
              <a:solidFill>
                <a:srgbClr val="002060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23659C-C900-6657-EC5F-7CDEFFEE83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64" y="612545"/>
            <a:ext cx="717351" cy="722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7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675">
        <p14:gallery dir="l"/>
      </p:transition>
    </mc:Choice>
    <mc:Fallback xmlns="">
      <p:transition spd="slow" advTm="32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3" grpId="0" animBg="1"/>
      <p:bldP spid="34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9BCF4D-E7A7-1A18-A0D9-0A537BDE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86" y="1785290"/>
            <a:ext cx="6354500" cy="1921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A8FBC6-B670-D80B-F385-8E3D3BF85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5CFE60-CC99-122F-0954-E3D92F2A5344}"/>
              </a:ext>
            </a:extLst>
          </p:cNvPr>
          <p:cNvSpPr txBox="1"/>
          <p:nvPr/>
        </p:nvSpPr>
        <p:spPr>
          <a:xfrm>
            <a:off x="3073078" y="2191990"/>
            <a:ext cx="546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</a:rPr>
              <a:t>Hoa gì sặc sỡ sắc màu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674EA-2718-F153-FD1E-26305B964F5D}"/>
              </a:ext>
            </a:extLst>
          </p:cNvPr>
          <p:cNvSpPr txBox="1"/>
          <p:nvPr/>
        </p:nvSpPr>
        <p:spPr>
          <a:xfrm>
            <a:off x="2939970" y="1785290"/>
            <a:ext cx="1261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Câu đố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12B5C-7E09-9AD3-F274-C90C77A296AA}"/>
              </a:ext>
            </a:extLst>
          </p:cNvPr>
          <p:cNvSpPr txBox="1"/>
          <p:nvPr/>
        </p:nvSpPr>
        <p:spPr>
          <a:xfrm>
            <a:off x="7209579" y="3570948"/>
            <a:ext cx="176658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</a:rPr>
              <a:t>Pháo hoa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5478D6-C0FC-B294-0B03-D08BE653B58D}"/>
              </a:ext>
            </a:extLst>
          </p:cNvPr>
          <p:cNvSpPr txBox="1"/>
          <p:nvPr/>
        </p:nvSpPr>
        <p:spPr>
          <a:xfrm>
            <a:off x="3073077" y="2629878"/>
            <a:ext cx="546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</a:rPr>
              <a:t>Nổ tung khoe sắc giữa bầu trời đêm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88718-538E-8B26-9783-810F0A45B895}"/>
              </a:ext>
            </a:extLst>
          </p:cNvPr>
          <p:cNvSpPr txBox="1"/>
          <p:nvPr/>
        </p:nvSpPr>
        <p:spPr>
          <a:xfrm>
            <a:off x="1786840" y="3036578"/>
            <a:ext cx="546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400" dirty="0">
                <a:solidFill>
                  <a:srgbClr val="002060"/>
                </a:solidFill>
              </a:rPr>
              <a:t>Đố bé đó là hoa gì?</a:t>
            </a:r>
          </a:p>
        </p:txBody>
      </p:sp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8B3918-F077-6ABA-78BA-A9613A5A40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87" y="1098117"/>
            <a:ext cx="682282" cy="687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0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9631">
        <p14:prism/>
      </p:transition>
    </mc:Choice>
    <mc:Fallback xmlns="">
      <p:transition spd="slow" advTm="29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hao hoa lam cham sau cau">
            <a:hlinkClick r:id="" action="ppaction://media"/>
            <a:extLst>
              <a:ext uri="{FF2B5EF4-FFF2-40B4-BE49-F238E27FC236}">
                <a16:creationId xmlns:a16="http://schemas.microsoft.com/office/drawing/2014/main" id="{9861BF0E-3084-1FCA-8FD3-6D9A10DE8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61E448-7A13-C6AF-288B-3F0FC5DD56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0" y="83648"/>
            <a:ext cx="876172" cy="88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7657">
        <p14:flythrough/>
      </p:transition>
    </mc:Choice>
    <mc:Fallback xmlns="">
      <p:transition spd="slow" advTm="47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7" objId="2"/>
        <p14:stopEvt time="47644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1.1|10.1|1.3|10.4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|3.1|3.6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392</Words>
  <Application>Microsoft Office PowerPoint</Application>
  <PresentationFormat>Widescreen</PresentationFormat>
  <Paragraphs>38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Roboto</vt:lpstr>
      <vt:lpstr>Roboto Slab ExtraLight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ThiThuy</dc:creator>
  <cp:lastModifiedBy>Administrator</cp:lastModifiedBy>
  <cp:revision>26</cp:revision>
  <dcterms:created xsi:type="dcterms:W3CDTF">2022-10-03T13:07:32Z</dcterms:created>
  <dcterms:modified xsi:type="dcterms:W3CDTF">2024-02-27T02:18:10Z</dcterms:modified>
</cp:coreProperties>
</file>