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6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61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7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FECAEF"/>
    <a:srgbClr val="0000FF"/>
    <a:srgbClr val="FDA9E5"/>
    <a:srgbClr val="00FF00"/>
    <a:srgbClr val="007635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1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6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7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5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9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6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7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5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7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7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D644-203C-4A9A-BDAD-4F9440E83D7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7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5600"/>
            <a:ext cx="736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3505200" y="781052"/>
            <a:ext cx="4648200" cy="690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  <a:endParaRPr lang="en-US" sz="3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35"/>
          <p:cNvSpPr>
            <a:spLocks noChangeArrowheads="1" noChangeShapeType="1" noTextEdit="1"/>
          </p:cNvSpPr>
          <p:nvPr/>
        </p:nvSpPr>
        <p:spPr bwMode="auto">
          <a:xfrm>
            <a:off x="1193800" y="3133728"/>
            <a:ext cx="8737600" cy="85407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2475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Làm quen chữ cái m,l,n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5486400" y="4876801"/>
            <a:ext cx="34290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  : Lương Thị Thu hiền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lớn A2</a:t>
            </a:r>
          </a:p>
        </p:txBody>
      </p:sp>
      <p:sp>
        <p:nvSpPr>
          <p:cNvPr id="9" name="WordArt 33"/>
          <p:cNvSpPr>
            <a:spLocks noChangeArrowheads="1" noChangeShapeType="1" noTextEdit="1"/>
          </p:cNvSpPr>
          <p:nvPr/>
        </p:nvSpPr>
        <p:spPr bwMode="auto">
          <a:xfrm>
            <a:off x="1841500" y="2120900"/>
            <a:ext cx="7683500" cy="109061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9644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án: Lĩnh vực phát triển ngôn ngữ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118974"/>
      </p:ext>
    </p:extLst>
  </p:cSld>
  <p:clrMapOvr>
    <a:masterClrMapping/>
  </p:clrMapOvr>
  <p:transition spd="med" advTm="1677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Punched Tape 7"/>
          <p:cNvSpPr/>
          <p:nvPr/>
        </p:nvSpPr>
        <p:spPr>
          <a:xfrm>
            <a:off x="3604418" y="376238"/>
            <a:ext cx="3544887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 kiểu chữ </a:t>
            </a:r>
            <a:r>
              <a:rPr lang="en-US" sz="3200" b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16082" y="657861"/>
            <a:ext cx="273764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400" i="1">
                <a:solidFill>
                  <a:srgbClr val="FF0066"/>
                </a:solidFill>
                <a:latin typeface=".VnMonotype corsiva" panose="020B7200000000000000" pitchFamily="34" charset="0"/>
                <a:cs typeface="Arial" panose="020B0604020202020204" pitchFamily="34" charset="0"/>
              </a:rPr>
              <a:t>n</a:t>
            </a:r>
            <a:endParaRPr lang="vi-VN" altLang="en-US" sz="34400" i="1">
              <a:solidFill>
                <a:srgbClr val="FF0066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049044" y="373539"/>
            <a:ext cx="28194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0" b="1">
                <a:solidFill>
                  <a:srgbClr val="0000CC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304923" y="376238"/>
            <a:ext cx="32004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0" b="1">
                <a:solidFill>
                  <a:srgbClr val="CC330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2826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8371" grpId="0"/>
      <p:bldP spid="583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180" y="236539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696200" y="2209801"/>
            <a:ext cx="91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8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6858000" y="2044810"/>
            <a:ext cx="390144" cy="1993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636010" y="1252647"/>
            <a:ext cx="707390" cy="3548269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500876" y="1252646"/>
            <a:ext cx="747268" cy="354826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Flowchart: Punched Tape 2"/>
          <p:cNvSpPr/>
          <p:nvPr/>
        </p:nvSpPr>
        <p:spPr>
          <a:xfrm>
            <a:off x="3505200" y="236539"/>
            <a:ext cx="5105400" cy="606424"/>
          </a:xfrm>
          <a:prstGeom prst="flowChartPunchedTape">
            <a:avLst/>
          </a:prstGeom>
          <a:solidFill>
            <a:srgbClr val="FEC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3835400" y="295123"/>
            <a:ext cx="6045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giống nhau của chữ </a:t>
            </a:r>
            <a:r>
              <a:rPr lang="en-US" altLang="en-US" sz="2800" b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l,n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495848"/>
      </p:ext>
    </p:extLst>
  </p:cSld>
  <p:clrMapOvr>
    <a:masterClrMapping/>
  </p:clrMapOvr>
  <p:transition spd="slow" advTm="280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535" y="484724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696200" y="2209801"/>
            <a:ext cx="91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8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6858000" y="2044810"/>
            <a:ext cx="390144" cy="1993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276600" y="1252646"/>
            <a:ext cx="707390" cy="3548269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261354" y="1252645"/>
            <a:ext cx="747268" cy="354826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22" y="1073071"/>
            <a:ext cx="2034885" cy="390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owchart: Punched Tape 9"/>
          <p:cNvSpPr/>
          <p:nvPr/>
        </p:nvSpPr>
        <p:spPr>
          <a:xfrm>
            <a:off x="1798321" y="236539"/>
            <a:ext cx="8971214" cy="606424"/>
          </a:xfrm>
          <a:prstGeom prst="flowChartPunchedTape">
            <a:avLst/>
          </a:prstGeom>
          <a:solidFill>
            <a:srgbClr val="FEC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992408" y="305556"/>
            <a:ext cx="91845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khác nhau của chữ </a:t>
            </a:r>
            <a:r>
              <a:rPr lang="en-US" altLang="en-US" sz="2800" b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l,n: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cấu tạo và cách phát âm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663761"/>
      </p:ext>
    </p:extLst>
  </p:cSld>
  <p:clrMapOvr>
    <a:masterClrMapping/>
  </p:clrMapOvr>
  <p:transition spd="slow" advTm="280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890204" y="3924300"/>
            <a:ext cx="7508872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500" b="1">
                <a:solidFill>
                  <a:srgbClr val="0000FF"/>
                </a:solidFill>
                <a:latin typeface=".VnAvant" panose="020B7200000000000000" pitchFamily="34" charset="0"/>
              </a:rPr>
              <a:t>Qu¶ mËn</a:t>
            </a:r>
            <a:endParaRPr lang="en-US" altLang="en-US" sz="115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269558"/>
            <a:ext cx="6979920" cy="35480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5071" y="3924300"/>
            <a:ext cx="11414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08610" y="3924300"/>
            <a:ext cx="11414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FF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11835" y="3924300"/>
            <a:ext cx="11218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FF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8016" y="3924300"/>
            <a:ext cx="16220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1" y="3924300"/>
            <a:ext cx="12080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FF0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3757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/>
      <p:bldP spid="12" grpId="1"/>
      <p:bldP spid="13" grpId="0"/>
      <p:bldP spid="13" grpId="1"/>
      <p:bldP spid="14" grpId="0"/>
      <p:bldP spid="14" grpId="1"/>
      <p:bldP spid="9" grpId="0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4236720" y="371476"/>
            <a:ext cx="3208338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chữ </a:t>
            </a:r>
            <a:r>
              <a:rPr lang="en-US" sz="3200" b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2018" y="-685800"/>
            <a:ext cx="6128221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09954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5"/>
            <a:ext cx="12192000" cy="688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Punched Tape 6"/>
          <p:cNvSpPr/>
          <p:nvPr/>
        </p:nvSpPr>
        <p:spPr>
          <a:xfrm>
            <a:off x="3704431" y="330359"/>
            <a:ext cx="3488849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chữ </a:t>
            </a:r>
            <a:r>
              <a:rPr lang="en-US" sz="320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95" y="1372701"/>
            <a:ext cx="2168640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60" y="1386582"/>
            <a:ext cx="1966770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088115" y="1547704"/>
            <a:ext cx="822150" cy="330487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2312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Punched Tape 7"/>
          <p:cNvSpPr/>
          <p:nvPr/>
        </p:nvSpPr>
        <p:spPr>
          <a:xfrm>
            <a:off x="3604418" y="376238"/>
            <a:ext cx="3544887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 kiểu chữ </a:t>
            </a:r>
            <a:r>
              <a:rPr lang="en-US" sz="320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</a:t>
            </a:r>
            <a:endParaRPr lang="en-US" sz="32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11611" y="1463040"/>
            <a:ext cx="2895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3900" b="1">
                <a:solidFill>
                  <a:srgbClr val="CC33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79651" y="1463040"/>
            <a:ext cx="3124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9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m</a:t>
            </a:r>
            <a:endParaRPr lang="vi-VN" altLang="en-US" sz="23900" b="1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05800" y="1055052"/>
            <a:ext cx="26670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 i="1">
                <a:solidFill>
                  <a:srgbClr val="009900"/>
                </a:solidFill>
                <a:latin typeface=".VnMonotype corsiva" panose="020B7200000000000000" pitchFamily="34" charset="0"/>
                <a:cs typeface="Arial" panose="020B0604020202020204" pitchFamily="34" charset="0"/>
              </a:rPr>
              <a:t>m</a:t>
            </a:r>
            <a:endParaRPr lang="vi-VN" altLang="en-US" sz="30000" i="1">
              <a:solidFill>
                <a:srgbClr val="009900"/>
              </a:solidFill>
              <a:latin typeface=".VnMonotype corsiva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712" y="400678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696200" y="2209801"/>
            <a:ext cx="91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8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6858000" y="2044810"/>
            <a:ext cx="390144" cy="1993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02" y="1225460"/>
            <a:ext cx="1966770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595878" y="1547704"/>
            <a:ext cx="822150" cy="330487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Flowchart: Punched Tape 10"/>
          <p:cNvSpPr/>
          <p:nvPr/>
        </p:nvSpPr>
        <p:spPr>
          <a:xfrm>
            <a:off x="3168650" y="195098"/>
            <a:ext cx="5105400" cy="606424"/>
          </a:xfrm>
          <a:prstGeom prst="flowChartPunchedTape">
            <a:avLst/>
          </a:prstGeom>
          <a:solidFill>
            <a:srgbClr val="FEC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3168650" y="238126"/>
            <a:ext cx="6045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giống nhau của chữ </a:t>
            </a:r>
            <a:r>
              <a:rPr lang="en-US" altLang="en-US" sz="2800" b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m,n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528053"/>
      </p:ext>
    </p:extLst>
  </p:cSld>
  <p:clrMapOvr>
    <a:masterClrMapping/>
  </p:clrMapOvr>
  <p:transition spd="slow" advTm="280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7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535" y="484724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696200" y="2209801"/>
            <a:ext cx="91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8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6858000" y="2044810"/>
            <a:ext cx="390144" cy="1993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486950" y="1919906"/>
            <a:ext cx="747268" cy="354826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7" y="1720457"/>
            <a:ext cx="1855643" cy="390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owchart: Punched Tape 11"/>
          <p:cNvSpPr/>
          <p:nvPr/>
        </p:nvSpPr>
        <p:spPr>
          <a:xfrm>
            <a:off x="3543300" y="221860"/>
            <a:ext cx="5105400" cy="606424"/>
          </a:xfrm>
          <a:prstGeom prst="flowChartPunchedTape">
            <a:avLst/>
          </a:prstGeom>
          <a:solidFill>
            <a:srgbClr val="FEC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3649980" y="223114"/>
            <a:ext cx="48920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khác nhau của chữ </a:t>
            </a:r>
            <a:r>
              <a:rPr lang="en-US" altLang="en-US" sz="2800" b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m,n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70" y="1693635"/>
            <a:ext cx="2168640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35" y="1707516"/>
            <a:ext cx="1966770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714690" y="1868638"/>
            <a:ext cx="822150" cy="330487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471485"/>
      </p:ext>
    </p:extLst>
  </p:cSld>
  <p:clrMapOvr>
    <a:masterClrMapping/>
  </p:clrMapOvr>
  <p:transition spd="slow" advTm="280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21" y="405606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3086100" y="405606"/>
            <a:ext cx="6362700" cy="667543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nhìn thấy chữ m,n,l ở đâu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272937"/>
            <a:ext cx="3124200" cy="4312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426290"/>
            <a:ext cx="4410234" cy="4265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474247"/>
      </p:ext>
    </p:extLst>
  </p:cSld>
  <p:clrMapOvr>
    <a:masterClrMapping/>
  </p:clrMapOvr>
  <p:transition spd="slow" advTm="13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82" y="-25400"/>
            <a:ext cx="12279682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09" y="201613"/>
            <a:ext cx="723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05100" y="1795464"/>
            <a:ext cx="655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Trẻ nhận biết và phát âm đúng chữ cái m,n,l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Nhận biết các nét để cấu tạo chữ m,n,l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Biết chơi trò chơi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28900" y="3290321"/>
            <a:ext cx="65532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năng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Trẻ phát âm chính xác mạch lạc  các chữ cái m,n,l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-Trẻ phân biệt được sự giống và khác nhau của chữ cái n,l và chữ  m,n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Rèn khả năng ghi nhớ quan sát có chủ định cho trẻ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Ngôn ngữ phát triển vốn từ qua trò chơi, sửa ngọng cho trẻ qua cách phát âm chữ n,l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28900" y="5671010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Trẻ hào hứng tham gia bài học.</a:t>
            </a: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3581400" y="811213"/>
            <a:ext cx="4572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</a:t>
            </a:r>
          </a:p>
          <a:p>
            <a:pPr algn="ctr" eaLnBrk="1" hangingPunct="1"/>
            <a:endParaRPr lang="en-US" altLang="en-US" sz="1000" u="sng">
              <a:solidFill>
                <a:srgbClr val="FF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218144"/>
      </p:ext>
    </p:extLst>
  </p:cSld>
  <p:clrMapOvr>
    <a:masterClrMapping/>
  </p:clrMapOvr>
  <p:transition spd="slow" advTm="119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86" y="236539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2" y="1324928"/>
            <a:ext cx="290226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" y="1324928"/>
            <a:ext cx="3383280" cy="42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60" y="1038226"/>
            <a:ext cx="3154680" cy="5118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5924203"/>
      </p:ext>
    </p:extLst>
  </p:cSld>
  <p:clrMapOvr>
    <a:masterClrMapping/>
  </p:clrMapOvr>
  <p:transition spd="slow" advTm="166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544116"/>
            <a:ext cx="762000" cy="76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35"/>
          <p:cNvSpPr>
            <a:spLocks noChangeArrowheads="1" noChangeShapeType="1" noTextEdit="1"/>
          </p:cNvSpPr>
          <p:nvPr/>
        </p:nvSpPr>
        <p:spPr bwMode="auto">
          <a:xfrm>
            <a:off x="1708150" y="2006714"/>
            <a:ext cx="8775700" cy="15890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2475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luyện chữ cái m, n, 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506248"/>
      </p:ext>
    </p:extLst>
  </p:cSld>
  <p:clrMapOvr>
    <a:masterClrMapping/>
  </p:clrMapOvr>
  <p:transition spd="med" advTm="1677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5100"/>
            <a:ext cx="939800" cy="85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2135413" y="2171022"/>
            <a:ext cx="75946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Trò chơi 1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nào nhanh hơn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Khi xuất hiện chữ cái khác màu ở các từ các con đọc to chữ cái đó </a:t>
            </a:r>
            <a:endParaRPr lang="en-US" altLang="en-US" sz="6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50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22" y="3381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03" y="404155"/>
            <a:ext cx="6153454" cy="3893661"/>
          </a:xfrm>
          <a:prstGeom prst="rect">
            <a:avLst/>
          </a:prstGeom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079750" y="4028325"/>
            <a:ext cx="644525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500" b="1">
                <a:solidFill>
                  <a:srgbClr val="0000FF"/>
                </a:solidFill>
                <a:latin typeface=".VnAvant" panose="020B7200000000000000" pitchFamily="34" charset="0"/>
              </a:rPr>
              <a:t>Qu¶ m¬</a:t>
            </a:r>
            <a:endParaRPr lang="en-US" altLang="en-US" sz="115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62802" y="4028325"/>
            <a:ext cx="139226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590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36" y="239078"/>
            <a:ext cx="6583680" cy="4018598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352112" y="4257676"/>
            <a:ext cx="122072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600" b="1">
                <a:solidFill>
                  <a:srgbClr val="0000FF"/>
                </a:solidFill>
                <a:latin typeface=".VnAvant" panose="020B7200000000000000" pitchFamily="34" charset="0"/>
              </a:rPr>
              <a:t>Qu¶ hång xiªm</a:t>
            </a:r>
            <a:endParaRPr lang="en-US" altLang="en-US" sz="96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2667" y="4257676"/>
            <a:ext cx="1622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00FF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91689" y="4257676"/>
            <a:ext cx="1622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6414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824552" y="4099534"/>
            <a:ext cx="1220724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500" b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 loa kÌn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82667" y="4105250"/>
            <a:ext cx="16220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FF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0841" y="4109032"/>
            <a:ext cx="8191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376238"/>
            <a:ext cx="7421880" cy="38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824552" y="4099534"/>
            <a:ext cx="1220724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500" b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 hång ®á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0907" y="4090009"/>
            <a:ext cx="16220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FE73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"/>
            <a:ext cx="7574280" cy="386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7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5100"/>
            <a:ext cx="939800" cy="85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2004786" y="2464936"/>
            <a:ext cx="7594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Trò chơi 2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quay kỳ diệu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Khi kim chỉ đến chữ cái nào bé đọc to chữ cái đó</a:t>
            </a:r>
            <a:endParaRPr lang="en-US" altLang="en-US" sz="6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74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4"/>
          <p:cNvSpPr>
            <a:spLocks noChangeArrowheads="1"/>
          </p:cNvSpPr>
          <p:nvPr/>
        </p:nvSpPr>
        <p:spPr bwMode="auto">
          <a:xfrm>
            <a:off x="3124200" y="533400"/>
            <a:ext cx="6096000" cy="59436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600201"/>
            <a:ext cx="5429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6027735" y="5476876"/>
            <a:ext cx="255589" cy="10001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D60093"/>
                </a:solidFill>
              </a:rPr>
              <a:t>l</a:t>
            </a:r>
          </a:p>
        </p:txBody>
      </p:sp>
      <p:sp>
        <p:nvSpPr>
          <p:cNvPr id="25605" name="WordArt 10"/>
          <p:cNvSpPr>
            <a:spLocks noChangeArrowheads="1" noChangeShapeType="1" noTextEdit="1"/>
          </p:cNvSpPr>
          <p:nvPr/>
        </p:nvSpPr>
        <p:spPr bwMode="auto">
          <a:xfrm>
            <a:off x="3429000" y="2357778"/>
            <a:ext cx="809511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99FF66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5606" name="WordArt 11"/>
          <p:cNvSpPr>
            <a:spLocks noChangeArrowheads="1" noChangeShapeType="1" noTextEdit="1"/>
          </p:cNvSpPr>
          <p:nvPr/>
        </p:nvSpPr>
        <p:spPr bwMode="auto">
          <a:xfrm>
            <a:off x="8028446" y="4072617"/>
            <a:ext cx="796698" cy="8477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5607" name="WordArt 14"/>
          <p:cNvSpPr>
            <a:spLocks noChangeArrowheads="1" noChangeShapeType="1" noTextEdit="1"/>
          </p:cNvSpPr>
          <p:nvPr/>
        </p:nvSpPr>
        <p:spPr bwMode="auto">
          <a:xfrm>
            <a:off x="7346950" y="1175657"/>
            <a:ext cx="768350" cy="9701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5608" name="WordArt 15"/>
          <p:cNvSpPr>
            <a:spLocks noChangeArrowheads="1" noChangeShapeType="1" noTextEdit="1"/>
          </p:cNvSpPr>
          <p:nvPr/>
        </p:nvSpPr>
        <p:spPr bwMode="auto">
          <a:xfrm>
            <a:off x="3429000" y="3810000"/>
            <a:ext cx="71755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5609" name="WordArt 16"/>
          <p:cNvSpPr>
            <a:spLocks noChangeArrowheads="1" noChangeShapeType="1" noTextEdit="1"/>
          </p:cNvSpPr>
          <p:nvPr/>
        </p:nvSpPr>
        <p:spPr bwMode="auto">
          <a:xfrm>
            <a:off x="5813425" y="685800"/>
            <a:ext cx="596901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25610" name="WordArt 17"/>
          <p:cNvSpPr>
            <a:spLocks noChangeArrowheads="1" noChangeShapeType="1" noTextEdit="1"/>
          </p:cNvSpPr>
          <p:nvPr/>
        </p:nvSpPr>
        <p:spPr bwMode="auto">
          <a:xfrm>
            <a:off x="4506234" y="1028700"/>
            <a:ext cx="256268" cy="9851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25611" name="WordArt 18"/>
          <p:cNvSpPr>
            <a:spLocks noChangeArrowheads="1" noChangeShapeType="1" noTextEdit="1"/>
          </p:cNvSpPr>
          <p:nvPr/>
        </p:nvSpPr>
        <p:spPr bwMode="auto">
          <a:xfrm>
            <a:off x="8275864" y="2460171"/>
            <a:ext cx="735239" cy="10450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25612" name="WordArt 19"/>
          <p:cNvSpPr>
            <a:spLocks noChangeArrowheads="1" noChangeShapeType="1" noTextEdit="1"/>
          </p:cNvSpPr>
          <p:nvPr/>
        </p:nvSpPr>
        <p:spPr bwMode="auto">
          <a:xfrm>
            <a:off x="7239000" y="5181600"/>
            <a:ext cx="60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25613" name="WordArt 20"/>
          <p:cNvSpPr>
            <a:spLocks noChangeArrowheads="1" noChangeShapeType="1" noTextEdit="1"/>
          </p:cNvSpPr>
          <p:nvPr/>
        </p:nvSpPr>
        <p:spPr bwMode="auto">
          <a:xfrm>
            <a:off x="4238511" y="4944156"/>
            <a:ext cx="705986" cy="9565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.VnAvant" panose="020B7200000000000000" pitchFamily="34" charset="0"/>
              </a:rPr>
              <a:t>d</a:t>
            </a:r>
          </a:p>
        </p:txBody>
      </p:sp>
      <p:pic>
        <p:nvPicPr>
          <p:cNvPr id="25614" name="Picture 21" descr="186495bna73841p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3813"/>
            <a:ext cx="1495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5" descr="28796xf3z4sbjd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663" y="4724400"/>
            <a:ext cx="14049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28" descr="BIJEN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025" y="214313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29" descr="EENDEN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205412"/>
            <a:ext cx="2057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2" y="533400"/>
            <a:ext cx="75745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17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640000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1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640000">
                                      <p:cBhvr>
                                        <p:cTn id="2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320000">
                                      <p:cBhvr>
                                        <p:cTn id="2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5100"/>
            <a:ext cx="939800" cy="85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2109470" y="1962016"/>
            <a:ext cx="79730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Trò chơi 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nào nhanh tay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Các con hãy nối các chữ cái m, n, l có trong từ với chữ cái in đậm, sau đó đếm có bao nhiêu chữ m, n, l và điền số vào ô vuông</a:t>
            </a:r>
            <a:endParaRPr lang="en-US" altLang="en-US" sz="6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9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265817"/>
            <a:ext cx="6400800" cy="3683000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244850" y="3924300"/>
            <a:ext cx="591185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500" b="1">
                <a:solidFill>
                  <a:srgbClr val="0000FF"/>
                </a:solidFill>
                <a:latin typeface=".VnAvant" panose="020B7200000000000000" pitchFamily="34" charset="0"/>
              </a:rPr>
              <a:t>Qu¶ lª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8129" y="3370878"/>
            <a:ext cx="685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44319" y="3916362"/>
            <a:ext cx="11414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74370" y="3932238"/>
            <a:ext cx="11414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FF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62789" y="3916362"/>
            <a:ext cx="11414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FF"/>
                </a:solidFill>
                <a:latin typeface=".VnAvant" panose="020B7200000000000000" pitchFamily="34" charset="0"/>
              </a:rPr>
              <a:t>ª</a:t>
            </a:r>
          </a:p>
        </p:txBody>
      </p:sp>
    </p:spTree>
    <p:extLst>
      <p:ext uri="{BB962C8B-B14F-4D97-AF65-F5344CB8AC3E}">
        <p14:creationId xmlns:p14="http://schemas.microsoft.com/office/powerpoint/2010/main" val="13635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4" grpId="0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4" y="623933"/>
            <a:ext cx="4336051" cy="187452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2" y="189825"/>
            <a:ext cx="75745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443" y="2591120"/>
            <a:ext cx="5297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Qu¶ thanh long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4525" y="108671"/>
            <a:ext cx="8399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pic>
        <p:nvPicPr>
          <p:cNvPr id="7" name="Picture 5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5645"/>
            <a:ext cx="635302" cy="9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671"/>
            <a:ext cx="578770" cy="9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69040" y="54888"/>
            <a:ext cx="713722" cy="9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44562" y="5795645"/>
            <a:ext cx="838200" cy="9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32074" y="4439293"/>
            <a:ext cx="20264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3319" y="2209964"/>
            <a:ext cx="8077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6757" y="5753656"/>
            <a:ext cx="3577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Chïm nho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29" y="3692399"/>
            <a:ext cx="4130040" cy="19145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03745" y="2660332"/>
            <a:ext cx="2956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Qu¶ mÝt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33" y="586508"/>
            <a:ext cx="3628529" cy="18478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33391" y="5606925"/>
            <a:ext cx="4424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Qu¶ trøng gµ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33" y="3535999"/>
            <a:ext cx="3750839" cy="207092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3947160" y="1587524"/>
            <a:ext cx="2228396" cy="122792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34840" y="3215640"/>
            <a:ext cx="1289833" cy="60340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13249" y="3251658"/>
            <a:ext cx="2756676" cy="62304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658390" y="3965775"/>
            <a:ext cx="2185343" cy="216351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67384" y="3819043"/>
            <a:ext cx="3214369" cy="212069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794430" y="3311667"/>
            <a:ext cx="3111721" cy="198186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168488" y="5367552"/>
            <a:ext cx="2404831" cy="70525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678025" y="2988567"/>
            <a:ext cx="672807" cy="6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FF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731299" y="6061716"/>
            <a:ext cx="826180" cy="657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FF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567384" y="982489"/>
            <a:ext cx="672807" cy="6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FF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9267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5" grpId="0"/>
      <p:bldP spid="17" grpId="0"/>
      <p:bldP spid="62" grpId="0" animBg="1"/>
      <p:bldP spid="63" grpId="0" animBg="1"/>
      <p:bldP spid="6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088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25040" y="960120"/>
            <a:ext cx="795528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hẹn gặp lại các bé!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" y="267019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22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308600" y="1177925"/>
            <a:ext cx="609600" cy="4038600"/>
          </a:xfrm>
          <a:prstGeom prst="rect">
            <a:avLst/>
          </a:prstGeom>
          <a:solidFill>
            <a:srgbClr val="00FF00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Flowchart: Punched Tape 4"/>
          <p:cNvSpPr/>
          <p:nvPr/>
        </p:nvSpPr>
        <p:spPr>
          <a:xfrm>
            <a:off x="3911600" y="322263"/>
            <a:ext cx="3403600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chữ </a:t>
            </a:r>
            <a:r>
              <a:rPr lang="en-US" sz="3200">
                <a:solidFill>
                  <a:srgbClr val="0000FF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59858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4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308600" y="1177924"/>
            <a:ext cx="787400" cy="441515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Flowchart: Punched Tape 6"/>
          <p:cNvSpPr/>
          <p:nvPr/>
        </p:nvSpPr>
        <p:spPr>
          <a:xfrm>
            <a:off x="3704431" y="330359"/>
            <a:ext cx="3488849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chữ </a:t>
            </a:r>
            <a:r>
              <a:rPr lang="en-US" sz="320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97803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3604418" y="376238"/>
            <a:ext cx="3544887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 kiểu chữ </a:t>
            </a:r>
            <a:r>
              <a:rPr lang="en-US" sz="320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50244" y="887740"/>
            <a:ext cx="30480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800" b="1">
                <a:solidFill>
                  <a:srgbClr val="0000CC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24051" y="517526"/>
            <a:ext cx="19812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0" b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l</a:t>
            </a:r>
            <a:endParaRPr lang="vi-VN" altLang="en-US" sz="40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1" descr="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52" y="1905000"/>
            <a:ext cx="11779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ADD3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94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118401" y="3924300"/>
            <a:ext cx="5955198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500" b="1">
                <a:solidFill>
                  <a:srgbClr val="0000FF"/>
                </a:solidFill>
                <a:latin typeface=".VnAvant" panose="020B7200000000000000" pitchFamily="34" charset="0"/>
              </a:rPr>
              <a:t>Qu¶ na</a:t>
            </a:r>
            <a:endParaRPr lang="en-US" altLang="en-US" sz="115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3269" y="3924300"/>
            <a:ext cx="9052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FF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36808" y="3924300"/>
            <a:ext cx="9052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FF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70694" y="3931920"/>
            <a:ext cx="8897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FF00"/>
                </a:solidFill>
                <a:latin typeface=".VnAvant" panose="020B7200000000000000" pitchFamily="34" charset="0"/>
              </a:rPr>
              <a:t>a</a:t>
            </a:r>
          </a:p>
        </p:txBody>
      </p:sp>
      <p:pic>
        <p:nvPicPr>
          <p:cNvPr id="9" name="Picture 4" descr="tải xuống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01" y="331787"/>
            <a:ext cx="5955198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90092" y="3924300"/>
            <a:ext cx="8897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32910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/>
      <p:bldP spid="12" grpId="1"/>
      <p:bldP spid="13" grpId="0"/>
      <p:bldP spid="13" grpId="1"/>
      <p:bldP spid="14" grpId="0"/>
      <p:bldP spid="14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4236720" y="371476"/>
            <a:ext cx="3208338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chữ </a:t>
            </a:r>
            <a:r>
              <a:rPr lang="en-US" sz="320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4780" y="-1112520"/>
            <a:ext cx="391286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6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8743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5"/>
            <a:ext cx="12192000" cy="688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Punched Tape 6"/>
          <p:cNvSpPr/>
          <p:nvPr/>
        </p:nvSpPr>
        <p:spPr>
          <a:xfrm>
            <a:off x="3704431" y="330359"/>
            <a:ext cx="3488849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chữ </a:t>
            </a:r>
            <a:r>
              <a:rPr lang="en-US" sz="320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16680" y="1533823"/>
            <a:ext cx="822150" cy="330487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0" y="1372701"/>
            <a:ext cx="1990320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9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4.1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9.7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9.7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9.7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9.7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|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4.1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473</Words>
  <Application>Microsoft Office PowerPoint</Application>
  <PresentationFormat>Widescreen</PresentationFormat>
  <Paragraphs>99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.VnAvant</vt:lpstr>
      <vt:lpstr>.VnMonotype corsiva</vt:lpstr>
      <vt:lpstr>Arial</vt:lpstr>
      <vt:lpstr>Calibri</vt:lpstr>
      <vt:lpstr>Calibri Light</vt:lpstr>
      <vt:lpstr>Segoe UI 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Administrator</cp:lastModifiedBy>
  <cp:revision>20</cp:revision>
  <dcterms:created xsi:type="dcterms:W3CDTF">2022-01-04T02:16:17Z</dcterms:created>
  <dcterms:modified xsi:type="dcterms:W3CDTF">2024-02-06T00:43:47Z</dcterms:modified>
</cp:coreProperties>
</file>