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4" r:id="rId7"/>
    <p:sldId id="260" r:id="rId8"/>
    <p:sldId id="265" r:id="rId9"/>
    <p:sldId id="266" r:id="rId10"/>
    <p:sldId id="263" r:id="rId11"/>
    <p:sldId id="267" r:id="rId12"/>
    <p:sldId id="269" r:id="rId13"/>
    <p:sldId id="270" r:id="rId14"/>
    <p:sldId id="271" r:id="rId15"/>
    <p:sldId id="273" r:id="rId16"/>
    <p:sldId id="275" r:id="rId17"/>
    <p:sldId id="274"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AE94F4-E5F1-4255-9954-372475C569AE}"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103559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E94F4-E5F1-4255-9954-372475C569AE}"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561998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E94F4-E5F1-4255-9954-372475C569AE}"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70187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E94F4-E5F1-4255-9954-372475C569AE}"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190077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AE94F4-E5F1-4255-9954-372475C569AE}" type="datetimeFigureOut">
              <a:rPr lang="en-U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217886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AE94F4-E5F1-4255-9954-372475C569AE}"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367454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AE94F4-E5F1-4255-9954-372475C569AE}" type="datetimeFigureOut">
              <a:rPr lang="en-US" smtClean="0"/>
              <a:t>12/08/2024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194243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AE94F4-E5F1-4255-9954-372475C569AE}" type="datetimeFigureOut">
              <a:rPr lang="en-US" smtClean="0"/>
              <a:t>12/08/2024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368519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E94F4-E5F1-4255-9954-372475C569AE}" type="datetimeFigureOut">
              <a:rPr lang="en-US" smtClean="0"/>
              <a:t>12/08/2024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54185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AE94F4-E5F1-4255-9954-372475C569AE}"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35452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AE94F4-E5F1-4255-9954-372475C569AE}" type="datetimeFigureOut">
              <a:rPr lang="en-US" smtClean="0"/>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F4FF2-80A3-41DC-AF1D-CF8DCF40A1A8}" type="slidenum">
              <a:rPr lang="en-US" smtClean="0"/>
              <a:t>‹#›</a:t>
            </a:fld>
            <a:endParaRPr lang="en-US"/>
          </a:p>
        </p:txBody>
      </p:sp>
    </p:spTree>
    <p:extLst>
      <p:ext uri="{BB962C8B-B14F-4D97-AF65-F5344CB8AC3E}">
        <p14:creationId xmlns:p14="http://schemas.microsoft.com/office/powerpoint/2010/main" val="375498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E94F4-E5F1-4255-9954-372475C569AE}" type="datetimeFigureOut">
              <a:rPr lang="en-US" smtClean="0"/>
              <a:t>12/08/2024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F4FF2-80A3-41DC-AF1D-CF8DCF40A1A8}" type="slidenum">
              <a:rPr lang="en-US" smtClean="0"/>
              <a:t>‹#›</a:t>
            </a:fld>
            <a:endParaRPr lang="en-US"/>
          </a:p>
        </p:txBody>
      </p:sp>
    </p:spTree>
    <p:extLst>
      <p:ext uri="{BB962C8B-B14F-4D97-AF65-F5344CB8AC3E}">
        <p14:creationId xmlns:p14="http://schemas.microsoft.com/office/powerpoint/2010/main" val="345366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72300"/>
          </a:xfrm>
          <a:prstGeom prst="rect">
            <a:avLst/>
          </a:prstGeom>
        </p:spPr>
      </p:pic>
      <p:sp>
        <p:nvSpPr>
          <p:cNvPr id="5" name="WordArt 6"/>
          <p:cNvSpPr>
            <a:spLocks noChangeArrowheads="1" noChangeShapeType="1" noTextEdit="1"/>
          </p:cNvSpPr>
          <p:nvPr/>
        </p:nvSpPr>
        <p:spPr bwMode="auto">
          <a:xfrm>
            <a:off x="3471186" y="377923"/>
            <a:ext cx="5249623" cy="80432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2700" b="1" kern="10" dirty="0">
                <a:ln w="9525">
                  <a:solidFill>
                    <a:srgbClr val="000000"/>
                  </a:solidFill>
                  <a:round/>
                  <a:headEnd/>
                  <a:tailEnd/>
                </a:ln>
                <a:solidFill>
                  <a:srgbClr val="101FB0"/>
                </a:solidFill>
                <a:latin typeface=".VnAvant"/>
              </a:rPr>
              <a:t>UBND QUẬN LONG </a:t>
            </a:r>
            <a:r>
              <a:rPr lang="en-US" sz="2700" b="1" kern="10" dirty="0">
                <a:ln w="9525">
                  <a:solidFill>
                    <a:srgbClr val="000000"/>
                  </a:solidFill>
                  <a:round/>
                  <a:headEnd/>
                  <a:tailEnd/>
                </a:ln>
                <a:solidFill>
                  <a:srgbClr val="101FB0"/>
                </a:solidFill>
                <a:latin typeface="Teim new roman"/>
              </a:rPr>
              <a:t>BIÊN</a:t>
            </a:r>
          </a:p>
          <a:p>
            <a:pPr algn="ctr">
              <a:spcBef>
                <a:spcPct val="20000"/>
              </a:spcBef>
              <a:defRPr/>
            </a:pPr>
            <a:r>
              <a:rPr lang="en-US" sz="2700" b="1" kern="10" dirty="0">
                <a:ln w="9525">
                  <a:solidFill>
                    <a:srgbClr val="000000"/>
                  </a:solidFill>
                  <a:round/>
                  <a:headEnd/>
                  <a:tailEnd/>
                </a:ln>
                <a:solidFill>
                  <a:srgbClr val="101FB0"/>
                </a:solidFill>
                <a:latin typeface="Teim new roman"/>
              </a:rPr>
              <a:t>TRƯỜNG MẦM NON ĐỨC GIANG</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078" y="3103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8"/>
          <p:cNvSpPr>
            <a:spLocks noChangeArrowheads="1" noChangeShapeType="1" noTextEdit="1"/>
          </p:cNvSpPr>
          <p:nvPr/>
        </p:nvSpPr>
        <p:spPr bwMode="auto">
          <a:xfrm>
            <a:off x="2959768" y="4364551"/>
            <a:ext cx="4924378" cy="79047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3600" b="1" kern="10" dirty="0">
                <a:ln w="9525">
                  <a:solidFill>
                    <a:srgbClr val="000000"/>
                  </a:solidFill>
                  <a:round/>
                  <a:headEnd/>
                  <a:tailEnd/>
                </a:ln>
                <a:solidFill>
                  <a:srgbClr val="FF0000"/>
                </a:solidFill>
                <a:latin typeface="Teim new roman"/>
              </a:rPr>
              <a:t>Giáo viên : Lương Thị Thu Hiền</a:t>
            </a:r>
          </a:p>
          <a:p>
            <a:pPr>
              <a:spcBef>
                <a:spcPct val="20000"/>
              </a:spcBef>
              <a:defRPr/>
            </a:pPr>
            <a:r>
              <a:rPr lang="en-US" sz="3600" b="1" kern="10" dirty="0">
                <a:ln w="9525">
                  <a:solidFill>
                    <a:srgbClr val="000000"/>
                  </a:solidFill>
                  <a:round/>
                  <a:headEnd/>
                  <a:tailEnd/>
                </a:ln>
                <a:solidFill>
                  <a:srgbClr val="FF0000"/>
                </a:solidFill>
                <a:latin typeface="Teim new roman"/>
              </a:rPr>
              <a:t> Lớp: MG </a:t>
            </a:r>
            <a:r>
              <a:rPr lang="en-US" sz="3600" b="1" kern="10" dirty="0" smtClean="0">
                <a:ln w="9525">
                  <a:solidFill>
                    <a:srgbClr val="000000"/>
                  </a:solidFill>
                  <a:round/>
                  <a:headEnd/>
                  <a:tailEnd/>
                </a:ln>
                <a:solidFill>
                  <a:srgbClr val="FF0000"/>
                </a:solidFill>
                <a:latin typeface="Teim new roman"/>
              </a:rPr>
              <a:t>nhỡ B1  </a:t>
            </a:r>
            <a:endParaRPr lang="en-US" sz="3600" b="1" kern="10" dirty="0">
              <a:ln w="9525">
                <a:solidFill>
                  <a:srgbClr val="000000"/>
                </a:solidFill>
                <a:round/>
                <a:headEnd/>
                <a:tailEnd/>
              </a:ln>
              <a:solidFill>
                <a:srgbClr val="FF0000"/>
              </a:solidFill>
              <a:latin typeface="Teim new roman"/>
            </a:endParaRPr>
          </a:p>
        </p:txBody>
      </p:sp>
      <p:sp>
        <p:nvSpPr>
          <p:cNvPr id="8" name="WordArt 4"/>
          <p:cNvSpPr>
            <a:spLocks noChangeArrowheads="1" noChangeShapeType="1" noTextEdit="1"/>
          </p:cNvSpPr>
          <p:nvPr/>
        </p:nvSpPr>
        <p:spPr bwMode="auto">
          <a:xfrm>
            <a:off x="691661" y="1560172"/>
            <a:ext cx="11002169" cy="1257616"/>
          </a:xfrm>
          <a:prstGeom prst="rect">
            <a:avLst/>
          </a:prstGeom>
        </p:spPr>
        <p:txBody>
          <a:bodyPr wrap="none" fromWordArt="1">
            <a:prstTxWarp prst="textCanDown">
              <a:avLst>
                <a:gd name="adj" fmla="val 14287"/>
              </a:avLst>
            </a:prstTxWarp>
          </a:bodyPr>
          <a:lstStyle/>
          <a:p>
            <a:pPr algn="ctr"/>
            <a:r>
              <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Tesim new roman"/>
                <a:cs typeface="Times New Roman" panose="02020603050405020304" pitchFamily="18" charset="0"/>
              </a:rPr>
              <a:t>GIÁO ÁN : Lĩnh vực phát triển ngôn ngữ</a:t>
            </a:r>
          </a:p>
        </p:txBody>
      </p:sp>
      <p:sp>
        <p:nvSpPr>
          <p:cNvPr id="10" name="WordArt 5"/>
          <p:cNvSpPr>
            <a:spLocks noChangeArrowheads="1" noChangeShapeType="1" noTextEdit="1"/>
          </p:cNvSpPr>
          <p:nvPr/>
        </p:nvSpPr>
        <p:spPr bwMode="auto">
          <a:xfrm>
            <a:off x="1210423" y="3163731"/>
            <a:ext cx="9771151" cy="907044"/>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0000FF"/>
                  </a:solidFill>
                  <a:round/>
                  <a:headEnd/>
                  <a:tailEnd/>
                </a:ln>
                <a:solidFill>
                  <a:srgbClr val="33CC33"/>
                </a:solidFill>
                <a:effectLst>
                  <a:outerShdw dist="35921" dir="2700000" sy="50000" kx="2115830" algn="bl" rotWithShape="0">
                    <a:srgbClr val="C0C0C0">
                      <a:alpha val="80000"/>
                    </a:srgbClr>
                  </a:outerShdw>
                </a:effectLst>
                <a:latin typeface=".tiems new ro man"/>
              </a:rPr>
              <a:t>Thơ: Chú giải phóng quân </a:t>
            </a:r>
            <a:endParaRPr lang="en-US" sz="3600" b="1" kern="10" dirty="0">
              <a:ln w="12700">
                <a:solidFill>
                  <a:srgbClr val="0000FF"/>
                </a:solidFill>
                <a:round/>
                <a:headEnd/>
                <a:tailEnd/>
              </a:ln>
              <a:solidFill>
                <a:srgbClr val="33CC33"/>
              </a:solidFill>
              <a:effectLst>
                <a:outerShdw dist="35921" dir="2700000" sy="50000" kx="2115830" algn="bl" rotWithShape="0">
                  <a:srgbClr val="C0C0C0">
                    <a:alpha val="80000"/>
                  </a:srgbClr>
                </a:outerShdw>
              </a:effectLst>
              <a:latin typeface=".VnAvant" panose="020B7200000000000000" pitchFamily="34" charset="0"/>
            </a:endParaRPr>
          </a:p>
        </p:txBody>
      </p:sp>
    </p:spTree>
    <p:extLst>
      <p:ext uri="{BB962C8B-B14F-4D97-AF65-F5344CB8AC3E}">
        <p14:creationId xmlns:p14="http://schemas.microsoft.com/office/powerpoint/2010/main" val="31497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12192000" cy="6914896"/>
          </a:xfrm>
          <a:prstGeom prst="rect">
            <a:avLst/>
          </a:prstGeom>
        </p:spPr>
      </p:pic>
      <p:sp>
        <p:nvSpPr>
          <p:cNvPr id="3" name="Rectangle 2"/>
          <p:cNvSpPr/>
          <p:nvPr/>
        </p:nvSpPr>
        <p:spPr>
          <a:xfrm>
            <a:off x="158496" y="182246"/>
            <a:ext cx="5455920" cy="1285480"/>
          </a:xfrm>
          <a:prstGeom prst="rect">
            <a:avLst/>
          </a:prstGeom>
        </p:spPr>
        <p:txBody>
          <a:bodyPr wrap="square">
            <a:spAutoFit/>
          </a:bodyPr>
          <a:lstStyle/>
          <a:p>
            <a:pPr>
              <a:lnSpc>
                <a:spcPct val="107000"/>
              </a:lnSpc>
              <a:spcAft>
                <a:spcPts val="800"/>
              </a:spcAft>
            </a:pP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Chú </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giải phóng </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quân</a:t>
            </a:r>
          </a:p>
          <a:p>
            <a:pPr>
              <a:lnSpc>
                <a:spcPct val="107000"/>
              </a:lnSpc>
              <a:spcAft>
                <a:spcPts val="800"/>
              </a:spcAft>
            </a:pP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Chú là </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chú </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a:t>
            </a:r>
            <a:endParaRPr lang="en-US" sz="1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Chú đi tiền tuyến nửa đêm chú về</a:t>
            </a:r>
            <a:endParaRPr lang="en-US" sz="16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887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14896"/>
          </a:xfrm>
          <a:prstGeom prst="rect">
            <a:avLst/>
          </a:prstGeom>
        </p:spPr>
      </p:pic>
      <p:sp>
        <p:nvSpPr>
          <p:cNvPr id="4" name="Rectangle 3"/>
          <p:cNvSpPr/>
          <p:nvPr/>
        </p:nvSpPr>
        <p:spPr>
          <a:xfrm>
            <a:off x="195072" y="330241"/>
            <a:ext cx="6096000" cy="787652"/>
          </a:xfrm>
          <a:prstGeom prst="rect">
            <a:avLst/>
          </a:prstGeom>
        </p:spPr>
        <p:txBody>
          <a:bodyPr>
            <a:spAutoFit/>
          </a:bodyPr>
          <a:lstStyle/>
          <a:p>
            <a:pPr>
              <a:lnSpc>
                <a:spcPct val="107000"/>
              </a:lnSpc>
              <a:spcAft>
                <a:spcPts val="800"/>
              </a:spcAft>
            </a:pPr>
            <a:r>
              <a:rPr lang="en-US" dirty="0" smtClean="0">
                <a:latin typeface="Time New Roman"/>
                <a:ea typeface="Calibri" panose="020F0502020204030204" pitchFamily="34" charset="0"/>
                <a:cs typeface="Times New Roman" panose="02020603050405020304" pitchFamily="18" charset="0"/>
              </a:rPr>
              <a:t> </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 về chú mang theo những gì?</a:t>
            </a:r>
            <a:endParaRPr lang="en-US" sz="1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6512" y="724067"/>
            <a:ext cx="6096000" cy="787652"/>
          </a:xfrm>
          <a:prstGeom prst="rect">
            <a:avLst/>
          </a:prstGeom>
        </p:spPr>
        <p:txBody>
          <a:bodyPr>
            <a:spAutoFit/>
          </a:bodyPr>
          <a:lstStyle/>
          <a:p>
            <a:pPr>
              <a:lnSpc>
                <a:spcPct val="107000"/>
              </a:lnSpc>
              <a:spcAft>
                <a:spcPts val="800"/>
              </a:spcAft>
            </a:pPr>
            <a:r>
              <a:rPr lang="en-US"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lô con cóc to bè.</a:t>
            </a:r>
            <a:endParaRPr lang="en-US" sz="1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Mũ tai bèo bẻ vành xoè trên </a:t>
            </a:r>
            <a:r>
              <a:rPr lang="en-US"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vai</a:t>
            </a:r>
            <a:endParaRPr lang="en-US" sz="1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20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12192000" cy="6914896"/>
          </a:xfrm>
          <a:prstGeom prst="rect">
            <a:avLst/>
          </a:prstGeom>
        </p:spPr>
      </p:pic>
      <p:sp>
        <p:nvSpPr>
          <p:cNvPr id="3" name="Rectangle 2"/>
          <p:cNvSpPr/>
          <p:nvPr/>
        </p:nvSpPr>
        <p:spPr>
          <a:xfrm>
            <a:off x="185928" y="191390"/>
            <a:ext cx="4660392" cy="399405"/>
          </a:xfrm>
          <a:prstGeom prst="rect">
            <a:avLst/>
          </a:prstGeom>
        </p:spPr>
        <p:txBody>
          <a:bodyPr wrap="square">
            <a:spAutoFit/>
          </a:bodyPr>
          <a:lstStyle/>
          <a:p>
            <a:pPr>
              <a:lnSpc>
                <a:spcPct val="107000"/>
              </a:lnSpc>
              <a:spcAft>
                <a:spcPts val="800"/>
              </a:spcAft>
            </a:pPr>
            <a:r>
              <a:rPr lang="en-US" sz="20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Chú về cả nhà đã đón chú như thế nào</a:t>
            </a:r>
            <a:r>
              <a:rPr lang="en-US" sz="20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85928" y="590795"/>
            <a:ext cx="4660392" cy="665118"/>
          </a:xfrm>
          <a:prstGeom prst="rect">
            <a:avLst/>
          </a:prstGeom>
        </p:spPr>
        <p:txBody>
          <a:bodyPr wrap="square">
            <a:spAutoFit/>
          </a:bodyPr>
          <a:lstStyle/>
          <a:p>
            <a:pPr>
              <a:lnSpc>
                <a:spcPct val="107000"/>
              </a:lnSpc>
              <a:spcAft>
                <a:spcPts val="800"/>
              </a:spcAft>
            </a:pPr>
            <a:r>
              <a:rPr lang="en-US" b="1" i="1" dirty="0" smtClean="0">
                <a:solidFill>
                  <a:srgbClr val="FFFF00"/>
                </a:solidFill>
                <a:latin typeface="Times New Roman" panose="02020603050405020304" pitchFamily="18" charset="0"/>
                <a:cs typeface="Times New Roman" panose="02020603050405020304" pitchFamily="18" charset="0"/>
              </a:rPr>
              <a:t>Cả </a:t>
            </a:r>
            <a:r>
              <a:rPr lang="en-US" b="1" i="1" dirty="0">
                <a:solidFill>
                  <a:srgbClr val="FFFF00"/>
                </a:solidFill>
                <a:latin typeface="Times New Roman" panose="02020603050405020304" pitchFamily="18" charset="0"/>
                <a:cs typeface="Times New Roman" panose="02020603050405020304" pitchFamily="18" charset="0"/>
              </a:rPr>
              <a:t>nhà mừng quá chú ơi</a:t>
            </a:r>
            <a:br>
              <a:rPr lang="en-US" b="1" i="1" dirty="0">
                <a:solidFill>
                  <a:srgbClr val="FFFF00"/>
                </a:solidFill>
                <a:latin typeface="Times New Roman" panose="02020603050405020304" pitchFamily="18" charset="0"/>
                <a:cs typeface="Times New Roman" panose="02020603050405020304" pitchFamily="18" charset="0"/>
              </a:rPr>
            </a:br>
            <a:r>
              <a:rPr lang="en-US" b="1" i="1" dirty="0">
                <a:solidFill>
                  <a:srgbClr val="FFFF00"/>
                </a:solidFill>
                <a:latin typeface="Times New Roman" panose="02020603050405020304" pitchFamily="18" charset="0"/>
                <a:cs typeface="Times New Roman" panose="02020603050405020304" pitchFamily="18" charset="0"/>
              </a:rPr>
              <a:t>Y như em đã mơ rồi đêm </a:t>
            </a:r>
            <a:r>
              <a:rPr lang="en-US" b="1" i="1" dirty="0" smtClean="0">
                <a:solidFill>
                  <a:srgbClr val="FFFF00"/>
                </a:solidFill>
                <a:latin typeface="Times New Roman" panose="02020603050405020304" pitchFamily="18" charset="0"/>
                <a:cs typeface="Times New Roman" panose="02020603050405020304" pitchFamily="18" charset="0"/>
              </a:rPr>
              <a:t>nao</a:t>
            </a:r>
            <a:endParaRPr lang="en-US" sz="1600" b="1"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60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019800" y="0"/>
            <a:ext cx="6172200" cy="754758"/>
          </a:xfrm>
          <a:prstGeom prst="rect">
            <a:avLst/>
          </a:prstGeom>
        </p:spPr>
        <p:txBody>
          <a:bodyPr wrap="square">
            <a:spAutoFit/>
          </a:bodyPr>
          <a:lstStyle/>
          <a:p>
            <a:pPr>
              <a:lnSpc>
                <a:spcPct val="107000"/>
              </a:lnSpc>
              <a:spcAft>
                <a:spcPts val="800"/>
              </a:spcAft>
            </a:pPr>
            <a:r>
              <a:rPr lang="en-US" sz="16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Cảm xúc của mọi người như thế nào khi được nghe chú kể chuyện ?</a:t>
            </a:r>
            <a:endParaRPr lang="en-US" sz="1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354824" y="360932"/>
            <a:ext cx="6096000" cy="853567"/>
          </a:xfrm>
          <a:prstGeom prst="rect">
            <a:avLst/>
          </a:prstGeom>
        </p:spPr>
        <p:txBody>
          <a:bodyPr>
            <a:spAutoFit/>
          </a:bodyPr>
          <a:lstStyle/>
          <a:p>
            <a:pPr>
              <a:lnSpc>
                <a:spcPct val="107000"/>
              </a:lnSpc>
              <a:spcAft>
                <a:spcPts val="800"/>
              </a:spcAft>
            </a:pPr>
            <a:r>
              <a:rPr lang="en-US" sz="2000" b="1" i="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Chú </a:t>
            </a:r>
            <a:r>
              <a:rPr lang="en-US" sz="20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 kể chuyện vui sao</a:t>
            </a:r>
            <a:endParaRPr lang="en-US" sz="16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Mỹ thua cũng khóc như nhiều trẻ con</a:t>
            </a:r>
            <a:endParaRPr lang="en-US" sz="1600" b="1"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6614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6200" y="137065"/>
            <a:ext cx="6096000" cy="832023"/>
          </a:xfrm>
          <a:prstGeom prst="rect">
            <a:avLst/>
          </a:prstGeom>
        </p:spPr>
        <p:txBody>
          <a:bodyPr>
            <a:spAutoFit/>
          </a:bodyPr>
          <a:lstStyle/>
          <a:p>
            <a:pPr>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Chắp tay lạy má xin cơm</a:t>
            </a:r>
            <a:endPar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mà có đói chả </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hèn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 đâu</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321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7640" y="109094"/>
            <a:ext cx="6096000" cy="399405"/>
          </a:xfrm>
          <a:prstGeom prst="rect">
            <a:avLst/>
          </a:prstGeom>
        </p:spPr>
        <p:txBody>
          <a:bodyPr>
            <a:spAutoFit/>
          </a:bodyPr>
          <a:lstStyle/>
          <a:p>
            <a:pPr>
              <a:lnSpc>
                <a:spcPct val="107000"/>
              </a:lnSpc>
              <a:spcAft>
                <a:spcPts val="800"/>
              </a:spcAft>
            </a:pP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Ước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mơ của em bé sau này làm gì</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67640" y="685166"/>
            <a:ext cx="4578096" cy="787652"/>
          </a:xfrm>
          <a:prstGeom prst="rect">
            <a:avLst/>
          </a:prstGeom>
        </p:spPr>
        <p:txBody>
          <a:bodyPr wrap="square">
            <a:spAutoFit/>
          </a:bodyPr>
          <a:lstStyle/>
          <a:p>
            <a:pPr>
              <a:lnSpc>
                <a:spcPct val="107000"/>
              </a:lnSpc>
              <a:spcAft>
                <a:spcPts val="8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Muốn xin chiếc mũ tai bèo.</a:t>
            </a:r>
            <a:endParaRPr lang="en-US" sz="1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 cô giải phóng vượt đèo Trường Sơn”</a:t>
            </a:r>
            <a:endParaRPr lang="en-US" sz="1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09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87296" y="2943491"/>
            <a:ext cx="8345424" cy="1676741"/>
          </a:xfrm>
          <a:prstGeom prst="rect">
            <a:avLst/>
          </a:prstGeom>
        </p:spPr>
        <p:txBody>
          <a:bodyPr wrap="square">
            <a:spAutoFit/>
          </a:bodyPr>
          <a:lstStyle/>
          <a:p>
            <a:pPr>
              <a:lnSpc>
                <a:spcPct val="107000"/>
              </a:lnSpc>
              <a:spcAft>
                <a:spcPts val="800"/>
              </a:spcAft>
            </a:pP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Ước mơ của bé thật cao đẹp. Còn các con sau này các con có thích trở thành cô chú giải phóng quân không?</a:t>
            </a:r>
            <a:endParaRPr lang="en-US" sz="1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Các con ạ chú giải phóng quân chính là các chú bộ đội. Ngày nay tuy hết giặc mỹ nhưng các chú cũng rất vất vả canh giữ biên giới hải đảo xa xôi để bảo vệ hoà bình cho đất nước để mọi người đi làm và các em bé được đến trường.</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767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131"/>
            <a:ext cx="12192000" cy="6937131"/>
          </a:xfrm>
          <a:prstGeom prst="rect">
            <a:avLst/>
          </a:prstGeom>
        </p:spPr>
      </p:pic>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198534" y="166019"/>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67342" y="817354"/>
            <a:ext cx="7608277" cy="1569660"/>
          </a:xfrm>
          <a:prstGeom prst="rect">
            <a:avLst/>
          </a:prstGeom>
        </p:spPr>
        <p:txBody>
          <a:bodyPr wrap="square">
            <a:spAutoFit/>
          </a:bodyPr>
          <a:lstStyle/>
          <a:p>
            <a:r>
              <a:rPr lang="pt-BR" sz="2400" dirty="0" smtClean="0">
                <a:solidFill>
                  <a:srgbClr val="FFFF00"/>
                </a:solidFill>
                <a:latin typeface="Times New Roman" panose="02020603050405020304" pitchFamily="18" charset="0"/>
                <a:ea typeface="Times New Roman" panose="02020603050405020304" pitchFamily="18" charset="0"/>
              </a:rPr>
              <a:t>Cô giáo dục trẻ : Qua bài thơ các con </a:t>
            </a:r>
            <a:r>
              <a:rPr lang="pt-BR" sz="2400" dirty="0" smtClean="0">
                <a:solidFill>
                  <a:srgbClr val="FFFF00"/>
                </a:solidFill>
                <a:latin typeface="Times New Roman" panose="02020603050405020304" pitchFamily="18" charset="0"/>
                <a:ea typeface="Times New Roman" panose="02020603050405020304" pitchFamily="18" charset="0"/>
              </a:rPr>
              <a:t>hãy biết </a:t>
            </a:r>
            <a:r>
              <a:rPr lang="en-US" sz="24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yêu quý, kính trọng và biết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ơn </a:t>
            </a:r>
            <a:r>
              <a:rPr lang="en-US" sz="24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chú </a:t>
            </a:r>
            <a:r>
              <a:rPr lang="en-US" sz="2400" dirty="0" smtClean="0">
                <a:solidFill>
                  <a:srgbClr val="FFFF00"/>
                </a:solidFill>
                <a:latin typeface="Times New Roman" panose="02020603050405020304" pitchFamily="18" charset="0"/>
                <a:cs typeface="Times New Roman" panose="02020603050405020304" pitchFamily="18" charset="0"/>
              </a:rPr>
              <a:t>giải </a:t>
            </a:r>
            <a:r>
              <a:rPr lang="en-US" sz="2400" dirty="0">
                <a:solidFill>
                  <a:srgbClr val="FFFF00"/>
                </a:solidFill>
                <a:latin typeface="Times New Roman" panose="02020603050405020304" pitchFamily="18" charset="0"/>
                <a:cs typeface="Times New Roman" panose="02020603050405020304" pitchFamily="18" charset="0"/>
              </a:rPr>
              <a:t>phóng quân, các chú bộ đội </a:t>
            </a:r>
            <a:r>
              <a:rPr lang="en-US" sz="2400" dirty="0" smtClean="0">
                <a:solidFill>
                  <a:srgbClr val="FFFF00"/>
                </a:solidFill>
                <a:latin typeface="Times New Roman" panose="02020603050405020304" pitchFamily="18" charset="0"/>
                <a:cs typeface="Times New Roman" panose="02020603050405020304" pitchFamily="18" charset="0"/>
              </a:rPr>
              <a:t>đã ngày đêm chiến đấu bảo vệ </a:t>
            </a:r>
            <a:r>
              <a:rPr lang="en-US" sz="2400" dirty="0">
                <a:solidFill>
                  <a:srgbClr val="FFFF00"/>
                </a:solidFill>
                <a:latin typeface="Times New Roman" panose="02020603050405020304" pitchFamily="18" charset="0"/>
                <a:cs typeface="Times New Roman" panose="02020603050405020304" pitchFamily="18" charset="0"/>
              </a:rPr>
              <a:t>Tổ </a:t>
            </a:r>
            <a:r>
              <a:rPr lang="en-US" sz="2400" dirty="0" smtClean="0">
                <a:solidFill>
                  <a:srgbClr val="FFFF00"/>
                </a:solidFill>
                <a:latin typeface="Times New Roman" panose="02020603050405020304" pitchFamily="18" charset="0"/>
                <a:cs typeface="Times New Roman" panose="02020603050405020304" pitchFamily="18" charset="0"/>
              </a:rPr>
              <a:t>Quốc, đem lại bình yên cho mọi người .</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897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0" y="2612879"/>
            <a:ext cx="6096000" cy="1632242"/>
          </a:xfrm>
          <a:prstGeom prst="rect">
            <a:avLst/>
          </a:prstGeom>
        </p:spPr>
        <p:txBody>
          <a:bodyPr>
            <a:spAutoFit/>
          </a:bodyPr>
          <a:lstStyle/>
          <a:p>
            <a:pPr>
              <a:lnSpc>
                <a:spcPct val="107000"/>
              </a:lnSpc>
              <a:spcAft>
                <a:spcPts val="750"/>
              </a:spcAft>
            </a:pPr>
            <a:r>
              <a:rPr lang="pt-BR"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 </a:t>
            </a:r>
            <a:r>
              <a:rPr lang="pt-BR"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 đọc </a:t>
            </a:r>
            <a:r>
              <a:rPr lang="pt-BR"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1600"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16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dirty="0">
                <a:solidFill>
                  <a:srgbClr val="7030A0"/>
                </a:solidFill>
                <a:latin typeface="Times New Roman" panose="02020603050405020304" pitchFamily="18" charset="0"/>
              </a:rPr>
              <a:t>Lớp đọc, tổ đọc ( đọc nối tiếp), nhóm đọc</a:t>
            </a:r>
          </a:p>
          <a:p>
            <a:r>
              <a:rPr lang="en-US" altLang="en-US" dirty="0">
                <a:solidFill>
                  <a:srgbClr val="7030A0"/>
                </a:solidFill>
                <a:latin typeface="Times New Roman" panose="02020603050405020304" pitchFamily="18" charset="0"/>
              </a:rPr>
              <a:t>(Đọc thơ theo tranh)</a:t>
            </a:r>
          </a:p>
          <a:p>
            <a:r>
              <a:rPr lang="en-US" altLang="en-US" dirty="0">
                <a:solidFill>
                  <a:srgbClr val="7030A0"/>
                </a:solidFill>
                <a:latin typeface="Times New Roman" panose="02020603050405020304" pitchFamily="18" charset="0"/>
              </a:rPr>
              <a:t>- Cá nhân trẻ đọc sử </a:t>
            </a:r>
            <a:r>
              <a:rPr lang="en-US" altLang="en-US" dirty="0" smtClean="0">
                <a:solidFill>
                  <a:srgbClr val="7030A0"/>
                </a:solidFill>
                <a:latin typeface="Times New Roman" panose="02020603050405020304" pitchFamily="18" charset="0"/>
              </a:rPr>
              <a:t>dụng Powponit</a:t>
            </a:r>
            <a:endParaRPr lang="en-US" altLang="en-US" dirty="0" smtClean="0">
              <a:solidFill>
                <a:srgbClr val="7030A0"/>
              </a:solidFill>
            </a:endParaRPr>
          </a:p>
          <a:p>
            <a:pPr>
              <a:spcAft>
                <a:spcPts val="750"/>
              </a:spcAft>
            </a:pPr>
            <a:endParaRPr lang="pt-BR" dirty="0">
              <a:solidFill>
                <a:srgbClr val="7030A0"/>
              </a:solidFill>
              <a:latin typeface="Times New Roman" panose="02020603050405020304" pitchFamily="18" charset="0"/>
              <a:ea typeface="Times New Roman" panose="02020603050405020304" pitchFamily="18" charset="0"/>
            </a:endParaRPr>
          </a:p>
        </p:txBody>
      </p:sp>
      <p:sp>
        <p:nvSpPr>
          <p:cNvPr id="6" name="Rectangle 5"/>
          <p:cNvSpPr/>
          <p:nvPr/>
        </p:nvSpPr>
        <p:spPr>
          <a:xfrm>
            <a:off x="3048000" y="4049227"/>
            <a:ext cx="6096000" cy="677108"/>
          </a:xfrm>
          <a:prstGeom prst="rect">
            <a:avLst/>
          </a:prstGeom>
        </p:spPr>
        <p:txBody>
          <a:bodyPr>
            <a:spAutoFit/>
          </a:bodyPr>
          <a:lstStyle/>
          <a:p>
            <a:pPr>
              <a:spcBef>
                <a:spcPct val="0"/>
              </a:spcBef>
            </a:pPr>
            <a:r>
              <a:rPr lang="en-US" altLang="en-US" sz="2000" b="1" dirty="0">
                <a:solidFill>
                  <a:srgbClr val="FF0000"/>
                </a:solidFill>
                <a:latin typeface="Times New Roman" panose="02020603050405020304" pitchFamily="18" charset="0"/>
                <a:cs typeface="Times New Roman" panose="02020603050405020304" pitchFamily="18" charset="0"/>
              </a:rPr>
              <a:t>3. Kết thúc</a:t>
            </a:r>
          </a:p>
          <a:p>
            <a:pPr>
              <a:spcBef>
                <a:spcPct val="0"/>
              </a:spcBef>
              <a:buClrTx/>
              <a:buSzTx/>
              <a:buNone/>
            </a:pPr>
            <a:r>
              <a:rPr lang="pt-BR" b="1" dirty="0">
                <a:solidFill>
                  <a:srgbClr val="7030A0"/>
                </a:solidFill>
                <a:latin typeface="Times New Roman" panose="02020603050405020304" pitchFamily="18" charset="0"/>
                <a:ea typeface="Times New Roman" panose="02020603050405020304" pitchFamily="18" charset="0"/>
              </a:rPr>
              <a:t> </a:t>
            </a:r>
            <a:r>
              <a:rPr lang="pt-BR" dirty="0">
                <a:solidFill>
                  <a:srgbClr val="7030A0"/>
                </a:solidFill>
                <a:latin typeface="Times New Roman" panose="02020603050405020304" pitchFamily="18" charset="0"/>
                <a:ea typeface="Times New Roman" panose="02020603050405020304" pitchFamily="18" charset="0"/>
              </a:rPr>
              <a:t>Cô cùng trẻ vận động theo nhạc bài hát : </a:t>
            </a:r>
            <a:r>
              <a:rPr lang="pt-BR" dirty="0" smtClean="0">
                <a:solidFill>
                  <a:srgbClr val="7030A0"/>
                </a:solidFill>
                <a:latin typeface="Times New Roman" panose="02020603050405020304" pitchFamily="18" charset="0"/>
                <a:ea typeface="Times New Roman" panose="02020603050405020304" pitchFamily="18" charset="0"/>
              </a:rPr>
              <a:t>“ Chú bộ đội ”.</a:t>
            </a:r>
            <a:endParaRPr lang="en-US" dirty="0">
              <a:solidFill>
                <a:srgbClr val="7030A0"/>
              </a:solidFill>
            </a:endParaRPr>
          </a:p>
        </p:txBody>
      </p:sp>
    </p:spTree>
    <p:extLst>
      <p:ext uri="{BB962C8B-B14F-4D97-AF65-F5344CB8AC3E}">
        <p14:creationId xmlns:p14="http://schemas.microsoft.com/office/powerpoint/2010/main" val="1611219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33" y="530352"/>
            <a:ext cx="701236" cy="722376"/>
          </a:xfrm>
          <a:prstGeom prst="rect">
            <a:avLst/>
          </a:prstGeom>
        </p:spPr>
      </p:pic>
      <p:sp>
        <p:nvSpPr>
          <p:cNvPr id="4" name="WordArt 35"/>
          <p:cNvSpPr>
            <a:spLocks noChangeArrowheads="1" noChangeShapeType="1" noTextEdit="1"/>
          </p:cNvSpPr>
          <p:nvPr/>
        </p:nvSpPr>
        <p:spPr bwMode="auto">
          <a:xfrm>
            <a:off x="485999" y="2083984"/>
            <a:ext cx="11220001" cy="1608992"/>
          </a:xfrm>
          <a:prstGeom prst="rect">
            <a:avLst/>
          </a:prstGeom>
        </p:spPr>
        <p:txBody>
          <a:bodyPr wrap="none" fromWordArt="1">
            <a:prstTxWarp prst="textCurveUp">
              <a:avLst>
                <a:gd name="adj" fmla="val 40356"/>
              </a:avLst>
            </a:prstTxWarp>
          </a:bodyPr>
          <a:lstStyle/>
          <a:p>
            <a:pPr algn="ctr">
              <a:buFontTx/>
              <a:buNone/>
            </a:pPr>
            <a:r>
              <a:rPr lang="en-US" sz="2700" kern="10" dirty="0" smtClean="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endParaRPr lang="en-US" sz="2700" kern="10" dirty="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endParaRPr>
          </a:p>
        </p:txBody>
      </p:sp>
    </p:spTree>
    <p:extLst>
      <p:ext uri="{BB962C8B-B14F-4D97-AF65-F5344CB8AC3E}">
        <p14:creationId xmlns:p14="http://schemas.microsoft.com/office/powerpoint/2010/main" val="16017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89885"/>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04830"/>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251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415561" y="1582340"/>
            <a:ext cx="8739554" cy="3693319"/>
          </a:xfrm>
          <a:prstGeom prst="rect">
            <a:avLst/>
          </a:prstGeom>
        </p:spPr>
        <p:txBody>
          <a:bodyPr wrap="square">
            <a:spAutoFit/>
          </a:bodyPr>
          <a:lstStyle/>
          <a:p>
            <a:pPr>
              <a:spcAft>
                <a:spcPts val="0"/>
              </a:spcAft>
            </a:pPr>
            <a:endPar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Kiến thức</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 biết tên bài thơ: Chú giải phóng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quân của tác giả </a:t>
            </a:r>
            <a:r>
              <a:rPr lang="en-US" dirty="0">
                <a:solidFill>
                  <a:srgbClr val="7030A0"/>
                </a:solidFill>
                <a:latin typeface="Times New Roman" panose="02020603050405020304" pitchFamily="18" charset="0"/>
                <a:cs typeface="Times New Roman" panose="02020603050405020304" pitchFamily="18" charset="0"/>
              </a:rPr>
              <a:t>Lê Thị Cẩm </a:t>
            </a:r>
            <a:r>
              <a:rPr lang="en-US" dirty="0" smtClean="0">
                <a:solidFill>
                  <a:srgbClr val="7030A0"/>
                </a:solidFill>
                <a:latin typeface="Times New Roman" panose="02020603050405020304" pitchFamily="18" charset="0"/>
                <a:cs typeface="Times New Roman" panose="02020603050405020304" pitchFamily="18" charset="0"/>
              </a:rPr>
              <a:t>Thơ</a:t>
            </a: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 biết nội dung bài thơ: nói về chú bộ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đội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giải phóng quân đi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chiến đấu vả nửa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đêm mới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được về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mà vân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vui vẻ tươi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cười.</a:t>
            </a:r>
          </a:p>
          <a:p>
            <a:pPr>
              <a:spcAft>
                <a:spcPts val="0"/>
              </a:spcAft>
            </a:pPr>
            <a:r>
              <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Kỹ năng</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 đọc thuộc bài thơ thơ, đọc rõ lời, kết hợp điệu bộ nhẹ nhàng</a:t>
            </a: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Trẻ trả lời được câu hỏi của cô , đủ ý.</a:t>
            </a: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Hiểu được những hình ảnh miêu tả vẻ đẹp của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thiên nhiên, những từ mới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ba lô</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mũ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tai bèo</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giải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trường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sơn</a:t>
            </a:r>
          </a:p>
          <a:p>
            <a:pPr>
              <a:spcAft>
                <a:spcPts val="0"/>
              </a:spcAft>
            </a:pP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Giáo dục trẻ yêu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quý ,biết ơn cô chú </a:t>
            </a:r>
            <a:r>
              <a:rPr lang="en-US" dirty="0" smtClean="0">
                <a:solidFill>
                  <a:srgbClr val="7030A0"/>
                </a:solidFill>
                <a:latin typeface="Times New Roman" panose="02020603050405020304" pitchFamily="18" charset="0"/>
                <a:cs typeface="Times New Roman" panose="02020603050405020304" pitchFamily="18" charset="0"/>
              </a:rPr>
              <a:t>giải phóng quân, </a:t>
            </a:r>
            <a:r>
              <a:rPr lang="en-US" dirty="0">
                <a:solidFill>
                  <a:srgbClr val="7030A0"/>
                </a:solidFill>
                <a:latin typeface="Times New Roman" panose="02020603050405020304" pitchFamily="18" charset="0"/>
                <a:cs typeface="Times New Roman" panose="02020603050405020304" pitchFamily="18" charset="0"/>
              </a:rPr>
              <a:t>các chú bộ đội cầm súng bảo vệ </a:t>
            </a:r>
            <a:r>
              <a:rPr lang="en-US" dirty="0" smtClean="0">
                <a:solidFill>
                  <a:srgbClr val="7030A0"/>
                </a:solidFill>
                <a:latin typeface="Times New Roman" panose="02020603050405020304" pitchFamily="18" charset="0"/>
                <a:cs typeface="Times New Roman" panose="02020603050405020304" pitchFamily="18" charset="0"/>
              </a:rPr>
              <a:t>Tổ Quốc</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06260" y="1169214"/>
            <a:ext cx="2625462" cy="507831"/>
          </a:xfrm>
          <a:prstGeom prst="rect">
            <a:avLst/>
          </a:prstGeom>
        </p:spPr>
        <p:txBody>
          <a:bodyPr wrap="none">
            <a:spAutoFit/>
          </a:bodyPr>
          <a:lstStyle/>
          <a:p>
            <a:pPr algn="ctr">
              <a:lnSpc>
                <a:spcPct val="150000"/>
              </a:lnSpc>
              <a:spcAft>
                <a:spcPts val="0"/>
              </a:spcAft>
            </a:pPr>
            <a:r>
              <a:rPr lang="nl-NL" b="1" dirty="0" smtClean="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832" y="116907"/>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437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9592" y="2914580"/>
            <a:ext cx="7605111" cy="2246769"/>
          </a:xfrm>
          <a:prstGeom prst="rect">
            <a:avLst/>
          </a:prstGeom>
        </p:spPr>
        <p:txBody>
          <a:bodyPr wrap="square">
            <a:spAutoFit/>
          </a:bodyPr>
          <a:lstStyle/>
          <a:p>
            <a:pPr algn="ctr">
              <a:defRPr/>
            </a:pPr>
            <a:r>
              <a:rPr lang="en-US" sz="2000" b="1" dirty="0" smtClean="0">
                <a:solidFill>
                  <a:srgbClr val="FF0000"/>
                </a:solidFill>
                <a:latin typeface="Times New Roman" panose="02020603050405020304" pitchFamily="18" charset="0"/>
                <a:cs typeface="Times New Roman" panose="02020603050405020304" pitchFamily="18" charset="0"/>
              </a:rPr>
              <a:t>1.Ổn </a:t>
            </a:r>
            <a:r>
              <a:rPr lang="en-US" sz="2000" b="1" dirty="0">
                <a:solidFill>
                  <a:srgbClr val="FF0000"/>
                </a:solidFill>
                <a:latin typeface="Times New Roman" panose="02020603050405020304" pitchFamily="18" charset="0"/>
                <a:cs typeface="Times New Roman" panose="02020603050405020304" pitchFamily="18" charset="0"/>
              </a:rPr>
              <a:t>định tổ chức, gây hứng </a:t>
            </a:r>
            <a:r>
              <a:rPr lang="en-US" sz="2000" b="1" dirty="0" smtClean="0">
                <a:solidFill>
                  <a:srgbClr val="FF0000"/>
                </a:solidFill>
                <a:latin typeface="Times New Roman" panose="02020603050405020304" pitchFamily="18" charset="0"/>
                <a:cs typeface="Times New Roman" panose="02020603050405020304" pitchFamily="18" charset="0"/>
              </a:rPr>
              <a:t>thú</a:t>
            </a:r>
          </a:p>
          <a:p>
            <a:pPr algn="ctr">
              <a:defRPr/>
            </a:pPr>
            <a:endParaRPr lang="en-US" b="1" dirty="0">
              <a:solidFill>
                <a:srgbClr val="FF0000"/>
              </a:solidFill>
              <a:latin typeface="Times New Roman" panose="02020603050405020304" pitchFamily="18" charset="0"/>
              <a:cs typeface="Times New Roman" panose="02020603050405020304" pitchFamily="18" charset="0"/>
            </a:endParaRPr>
          </a:p>
          <a:p>
            <a:pPr>
              <a:defRPr/>
            </a:pPr>
            <a:r>
              <a:rPr lang="en-US" b="1" dirty="0">
                <a:solidFill>
                  <a:srgbClr val="FF0000"/>
                </a:solidFill>
                <a:latin typeface="Times New Roman" panose="02020603050405020304" pitchFamily="18" charset="0"/>
                <a:cs typeface="Times New Roman" panose="02020603050405020304" pitchFamily="18" charset="0"/>
              </a:rPr>
              <a:t>Cô và trẻ cùng chơi </a:t>
            </a:r>
            <a:r>
              <a:rPr lang="en-US" b="1" dirty="0" smtClean="0">
                <a:solidFill>
                  <a:srgbClr val="FF0000"/>
                </a:solidFill>
                <a:latin typeface="Times New Roman" panose="02020603050405020304" pitchFamily="18" charset="0"/>
                <a:cs typeface="Times New Roman" panose="02020603050405020304" pitchFamily="18" charset="0"/>
              </a:rPr>
              <a:t>chơi giải câu đố về Chú </a:t>
            </a:r>
            <a:r>
              <a:rPr lang="en-US" b="1" dirty="0">
                <a:solidFill>
                  <a:srgbClr val="FF0000"/>
                </a:solidFill>
                <a:latin typeface="Times New Roman" panose="02020603050405020304" pitchFamily="18" charset="0"/>
                <a:cs typeface="Times New Roman" panose="02020603050405020304" pitchFamily="18" charset="0"/>
              </a:rPr>
              <a:t>bộ đội</a:t>
            </a:r>
            <a:r>
              <a:rPr lang="en-US" dirty="0">
                <a:solidFill>
                  <a:srgbClr val="FF0000"/>
                </a:solidFill>
                <a:latin typeface="Times New Roman" panose="02020603050405020304" pitchFamily="18" charset="0"/>
                <a:cs typeface="Times New Roman" panose="02020603050405020304" pitchFamily="18" charset="0"/>
              </a:rPr>
              <a:t>. </a:t>
            </a:r>
            <a:endParaRPr lang="en-US" dirty="0" smtClean="0">
              <a:solidFill>
                <a:srgbClr val="FF0000"/>
              </a:solidFill>
              <a:latin typeface="Times New Roman" panose="02020603050405020304" pitchFamily="18" charset="0"/>
              <a:cs typeface="Times New Roman" panose="02020603050405020304" pitchFamily="18" charset="0"/>
            </a:endParaRPr>
          </a:p>
          <a:p>
            <a:pPr algn="ctr">
              <a:defRPr/>
            </a:pPr>
            <a:r>
              <a:rPr lang="en-US" sz="2000" dirty="0" smtClean="0">
                <a:solidFill>
                  <a:srgbClr val="7030A0"/>
                </a:solidFill>
                <a:latin typeface="Times New Roman" panose="02020603050405020304" pitchFamily="18" charset="0"/>
                <a:cs typeface="Times New Roman" panose="02020603050405020304" pitchFamily="18" charset="0"/>
              </a:rPr>
              <a:t>  Chú </a:t>
            </a:r>
            <a:r>
              <a:rPr lang="en-US" sz="2000" dirty="0">
                <a:solidFill>
                  <a:srgbClr val="7030A0"/>
                </a:solidFill>
                <a:latin typeface="Times New Roman" panose="02020603050405020304" pitchFamily="18" charset="0"/>
                <a:cs typeface="Times New Roman" panose="02020603050405020304" pitchFamily="18" charset="0"/>
              </a:rPr>
              <a:t>đi hành quân. </a:t>
            </a:r>
            <a:endParaRPr lang="en-US" sz="2000" dirty="0" smtClean="0">
              <a:solidFill>
                <a:srgbClr val="7030A0"/>
              </a:solidFill>
              <a:latin typeface="Times New Roman" panose="02020603050405020304" pitchFamily="18" charset="0"/>
              <a:cs typeface="Times New Roman" panose="02020603050405020304" pitchFamily="18" charset="0"/>
            </a:endParaRPr>
          </a:p>
          <a:p>
            <a:pPr algn="ctr">
              <a:defRPr/>
            </a:pPr>
            <a:r>
              <a:rPr lang="en-US" sz="2000" dirty="0" smtClean="0">
                <a:solidFill>
                  <a:srgbClr val="7030A0"/>
                </a:solidFill>
                <a:latin typeface="Times New Roman" panose="02020603050405020304" pitchFamily="18" charset="0"/>
                <a:cs typeface="Times New Roman" panose="02020603050405020304" pitchFamily="18" charset="0"/>
              </a:rPr>
              <a:t>    Vai </a:t>
            </a:r>
            <a:r>
              <a:rPr lang="en-US" sz="2000" dirty="0">
                <a:solidFill>
                  <a:srgbClr val="7030A0"/>
                </a:solidFill>
                <a:latin typeface="Times New Roman" panose="02020603050405020304" pitchFamily="18" charset="0"/>
                <a:cs typeface="Times New Roman" panose="02020603050405020304" pitchFamily="18" charset="0"/>
              </a:rPr>
              <a:t>chú mang súng. </a:t>
            </a:r>
          </a:p>
          <a:p>
            <a:pPr algn="ctr">
              <a:defRPr/>
            </a:pPr>
            <a:r>
              <a:rPr lang="en-US" sz="2000" dirty="0" smtClean="0">
                <a:solidFill>
                  <a:srgbClr val="7030A0"/>
                </a:solidFill>
                <a:latin typeface="Times New Roman" panose="02020603050405020304" pitchFamily="18" charset="0"/>
                <a:cs typeface="Times New Roman" panose="02020603050405020304" pitchFamily="18" charset="0"/>
              </a:rPr>
              <a:t>Mũ </a:t>
            </a:r>
            <a:r>
              <a:rPr lang="en-US" sz="2000" dirty="0">
                <a:solidFill>
                  <a:srgbClr val="7030A0"/>
                </a:solidFill>
                <a:latin typeface="Times New Roman" panose="02020603050405020304" pitchFamily="18" charset="0"/>
                <a:cs typeface="Times New Roman" panose="02020603050405020304" pitchFamily="18" charset="0"/>
              </a:rPr>
              <a:t>cài ngôi sao. </a:t>
            </a:r>
            <a:endParaRPr lang="en-US" sz="2000" dirty="0" smtClean="0">
              <a:solidFill>
                <a:srgbClr val="7030A0"/>
              </a:solidFill>
              <a:latin typeface="Times New Roman" panose="02020603050405020304" pitchFamily="18" charset="0"/>
              <a:cs typeface="Times New Roman" panose="02020603050405020304" pitchFamily="18" charset="0"/>
            </a:endParaRPr>
          </a:p>
          <a:p>
            <a:pPr algn="ctr">
              <a:defRPr/>
            </a:pPr>
            <a:r>
              <a:rPr lang="en-US" sz="2000" dirty="0" smtClean="0">
                <a:solidFill>
                  <a:srgbClr val="7030A0"/>
                </a:solidFill>
                <a:latin typeface="Times New Roman" panose="02020603050405020304" pitchFamily="18" charset="0"/>
                <a:cs typeface="Times New Roman" panose="02020603050405020304" pitchFamily="18" charset="0"/>
              </a:rPr>
              <a:t>                                     Đố bé là ai?   </a:t>
            </a:r>
            <a:r>
              <a:rPr lang="en-US" sz="2000" i="1" dirty="0" smtClean="0">
                <a:solidFill>
                  <a:srgbClr val="FF0000"/>
                </a:solidFill>
                <a:latin typeface="Times New Roman" panose="02020603050405020304" pitchFamily="18" charset="0"/>
                <a:cs typeface="Times New Roman" panose="02020603050405020304" pitchFamily="18" charset="0"/>
              </a:rPr>
              <a:t>(Đáp án: </a:t>
            </a:r>
            <a:r>
              <a:rPr lang="en-US" sz="2000" b="1" i="1" dirty="0" smtClean="0">
                <a:solidFill>
                  <a:srgbClr val="FF0000"/>
                </a:solidFill>
                <a:latin typeface="Times New Roman" panose="02020603050405020304" pitchFamily="18" charset="0"/>
                <a:cs typeface="Times New Roman" panose="02020603050405020304" pitchFamily="18" charset="0"/>
              </a:rPr>
              <a:t>Chú bộ đội</a:t>
            </a:r>
            <a:r>
              <a:rPr lang="vi-VN" sz="2400" b="0" i="1" dirty="0" smtClean="0">
                <a:solidFill>
                  <a:srgbClr val="FF0000"/>
                </a:solidFill>
                <a:effectLst/>
                <a:latin typeface="Times New Roman" panose="02020603050405020304" pitchFamily="18" charset="0"/>
                <a:cs typeface="Times New Roman" panose="02020603050405020304" pitchFamily="18" charset="0"/>
              </a:rPr>
              <a:t>)</a:t>
            </a:r>
            <a:endParaRPr lang="en-US" sz="2400" b="0" i="1" dirty="0" smtClean="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544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5177045" y="827399"/>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smtClean="0">
                <a:solidFill>
                  <a:srgbClr val="FF00FF"/>
                </a:solidFill>
                <a:latin typeface="Times New Roman" panose="02020603050405020304" pitchFamily="18" charset="0"/>
                <a:cs typeface="Times New Roman" panose="02020603050405020304" pitchFamily="18" charset="0"/>
              </a:rPr>
              <a:t>Bộ </a:t>
            </a:r>
            <a:r>
              <a:rPr lang="en-US" altLang="en-US" sz="2800" b="1" dirty="0">
                <a:solidFill>
                  <a:srgbClr val="FF00FF"/>
                </a:solidFill>
                <a:latin typeface="Times New Roman" panose="02020603050405020304" pitchFamily="18" charset="0"/>
                <a:cs typeface="Times New Roman" panose="02020603050405020304" pitchFamily="18" charset="0"/>
              </a:rPr>
              <a:t>đội bộ binh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18"/>
            <a:ext cx="12192000" cy="7086600"/>
          </a:xfrm>
          <a:prstGeom prst="rect">
            <a:avLst/>
          </a:prstGeom>
        </p:spPr>
      </p:pic>
      <p:sp>
        <p:nvSpPr>
          <p:cNvPr id="3" name="Rectangle 2"/>
          <p:cNvSpPr/>
          <p:nvPr/>
        </p:nvSpPr>
        <p:spPr>
          <a:xfrm>
            <a:off x="2897645" y="0"/>
            <a:ext cx="4147289" cy="369332"/>
          </a:xfrm>
          <a:prstGeom prst="rect">
            <a:avLst/>
          </a:prstGeom>
        </p:spPr>
        <p:txBody>
          <a:bodyPr wrap="none">
            <a:spAutoFit/>
          </a:bodyPr>
          <a:lstStyle/>
          <a:p>
            <a:pPr algn="ctr">
              <a:defRPr/>
            </a:pPr>
            <a:r>
              <a:rPr lang="en-US" b="1" i="1" dirty="0" smtClean="0">
                <a:solidFill>
                  <a:srgbClr val="FF0000"/>
                </a:solidFill>
                <a:latin typeface="Times New Roman" panose="02020603050405020304" pitchFamily="18" charset="0"/>
                <a:cs typeface="Times New Roman" panose="02020603050405020304" pitchFamily="18" charset="0"/>
              </a:rPr>
              <a:t>Xem tranh ảnh trò </a:t>
            </a:r>
            <a:r>
              <a:rPr lang="en-US" b="1" i="1" dirty="0">
                <a:solidFill>
                  <a:srgbClr val="FF0000"/>
                </a:solidFill>
                <a:latin typeface="Times New Roman" panose="02020603050405020304" pitchFamily="18" charset="0"/>
                <a:cs typeface="Times New Roman" panose="02020603050405020304" pitchFamily="18" charset="0"/>
              </a:rPr>
              <a:t>chuyện về chú bộ </a:t>
            </a:r>
            <a:r>
              <a:rPr lang="en-US" b="1" i="1" dirty="0" smtClean="0">
                <a:solidFill>
                  <a:srgbClr val="FF0000"/>
                </a:solidFill>
                <a:latin typeface="Times New Roman" panose="02020603050405020304" pitchFamily="18" charset="0"/>
                <a:cs typeface="Times New Roman" panose="02020603050405020304" pitchFamily="18" charset="0"/>
              </a:rPr>
              <a:t>đội  </a:t>
            </a:r>
            <a:endParaRPr lang="vi-VN" b="1" i="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ac congdieu_binh_Dien_Bien_Phu_18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061" y="663343"/>
            <a:ext cx="9958754" cy="5792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380852" y="771064"/>
            <a:ext cx="3163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FF00FF"/>
                </a:solidFill>
                <a:latin typeface="Times New Roman" panose="02020603050405020304" pitchFamily="18" charset="0"/>
                <a:cs typeface="Times New Roman" panose="02020603050405020304" pitchFamily="18" charset="0"/>
              </a:rPr>
              <a:t>Bộ đội Đặc công</a:t>
            </a:r>
            <a:r>
              <a:rPr lang="en-US" altLang="en-US" b="1" dirty="0">
                <a:solidFill>
                  <a:srgbClr val="FF00FF"/>
                </a:solidFill>
                <a:latin typeface="Times New Roman" panose="02020603050405020304" pitchFamily="18" charset="0"/>
                <a:cs typeface="Times New Roman" panose="02020603050405020304" pitchFamily="18" charset="0"/>
              </a:rPr>
              <a:t> </a:t>
            </a:r>
          </a:p>
        </p:txBody>
      </p:sp>
      <p:pic>
        <p:nvPicPr>
          <p:cNvPr id="10" name="Picture 4" descr="Biên phò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573" y="663343"/>
            <a:ext cx="10012169" cy="57923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2359336" y="867389"/>
            <a:ext cx="39519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a:solidFill>
                  <a:srgbClr val="FFFF00"/>
                </a:solidFill>
                <a:latin typeface="Times New Roman" panose="02020603050405020304" pitchFamily="18" charset="0"/>
                <a:cs typeface="Times New Roman" panose="02020603050405020304" pitchFamily="18" charset="0"/>
              </a:rPr>
              <a:t>Bộ đội biên phòng</a:t>
            </a:r>
          </a:p>
        </p:txBody>
      </p:sp>
      <p:pic>
        <p:nvPicPr>
          <p:cNvPr id="12" name="Picture 4" descr="phòng không không quâ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500" y="369332"/>
            <a:ext cx="10013242" cy="60691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1677158" y="618447"/>
            <a:ext cx="3651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FFFF00"/>
                </a:solidFill>
                <a:latin typeface="Times New Roman" panose="02020603050405020304" pitchFamily="18" charset="0"/>
                <a:cs typeface="Times New Roman" panose="02020603050405020304" pitchFamily="18" charset="0"/>
              </a:rPr>
              <a:t>Bộ đội không quân</a:t>
            </a:r>
          </a:p>
        </p:txBody>
      </p:sp>
      <p:pic>
        <p:nvPicPr>
          <p:cNvPr id="14" name="Picture 4" descr="hoang-sa-giaodu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281" y="352177"/>
            <a:ext cx="10014314" cy="608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
          <p:cNvSpPr txBox="1">
            <a:spLocks noChangeArrowheads="1"/>
          </p:cNvSpPr>
          <p:nvPr/>
        </p:nvSpPr>
        <p:spPr bwMode="auto">
          <a:xfrm>
            <a:off x="1393340" y="571008"/>
            <a:ext cx="22566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b="1" dirty="0" smtClean="0">
                <a:solidFill>
                  <a:srgbClr val="FFFF00"/>
                </a:solidFill>
                <a:latin typeface="Times New Roman" panose="02020603050405020304" pitchFamily="18" charset="0"/>
                <a:cs typeface="Times New Roman" panose="02020603050405020304" pitchFamily="18" charset="0"/>
              </a:rPr>
              <a:t>Bộ đội Hải Quân</a:t>
            </a:r>
            <a:endParaRPr lang="en-US" altLang="en-US" sz="1600" b="1" dirty="0">
              <a:solidFill>
                <a:srgbClr val="FFFF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280" y="369332"/>
            <a:ext cx="10014315" cy="6103489"/>
          </a:xfrm>
          <a:prstGeom prst="rect">
            <a:avLst/>
          </a:prstGeom>
        </p:spPr>
      </p:pic>
      <p:sp>
        <p:nvSpPr>
          <p:cNvPr id="18" name="TextBox 17"/>
          <p:cNvSpPr txBox="1"/>
          <p:nvPr/>
        </p:nvSpPr>
        <p:spPr>
          <a:xfrm>
            <a:off x="1676085" y="579369"/>
            <a:ext cx="2558597" cy="523220"/>
          </a:xfrm>
          <a:prstGeom prst="rect">
            <a:avLst/>
          </a:prstGeom>
          <a:noFill/>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Bộ đội bộ binh</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5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1961238" y="2905780"/>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2. Phương pháp và hình thức tổ chức</a:t>
            </a:r>
          </a:p>
        </p:txBody>
      </p:sp>
      <p:sp>
        <p:nvSpPr>
          <p:cNvPr id="6" name="Rectangle 5"/>
          <p:cNvSpPr/>
          <p:nvPr/>
        </p:nvSpPr>
        <p:spPr>
          <a:xfrm>
            <a:off x="2406246" y="3518976"/>
            <a:ext cx="6096000" cy="1261884"/>
          </a:xfrm>
          <a:prstGeom prst="rect">
            <a:avLst/>
          </a:prstGeom>
        </p:spPr>
        <p:txBody>
          <a:bodyPr>
            <a:spAutoFit/>
          </a:bodyPr>
          <a:lstStyle/>
          <a:p>
            <a:pPr>
              <a:spcBef>
                <a:spcPct val="0"/>
              </a:spcBef>
            </a:pPr>
            <a:r>
              <a:rPr lang="en-US" altLang="en-US" dirty="0">
                <a:solidFill>
                  <a:srgbClr val="7030A0"/>
                </a:solidFill>
                <a:latin typeface="Times New Roman" panose="02020603050405020304" pitchFamily="18" charset="0"/>
              </a:rPr>
              <a:t> </a:t>
            </a:r>
            <a:r>
              <a:rPr lang="en-US" altLang="en-US" dirty="0" smtClean="0">
                <a:solidFill>
                  <a:srgbClr val="7030A0"/>
                </a:solidFill>
                <a:latin typeface="Times New Roman" panose="02020603050405020304" pitchFamily="18" charset="0"/>
              </a:rPr>
              <a:t>Cô </a:t>
            </a:r>
            <a:r>
              <a:rPr lang="en-US" altLang="en-US" dirty="0">
                <a:solidFill>
                  <a:srgbClr val="7030A0"/>
                </a:solidFill>
                <a:latin typeface="Times New Roman" panose="02020603050405020304" pitchFamily="18" charset="0"/>
              </a:rPr>
              <a:t>giới thiệu tên bài thơ. </a:t>
            </a:r>
          </a:p>
          <a:p>
            <a:pPr>
              <a:spcBef>
                <a:spcPct val="0"/>
              </a:spcBef>
            </a:pPr>
            <a:r>
              <a:rPr lang="en-US" altLang="en-US" sz="2000" b="1" i="1" dirty="0" smtClean="0">
                <a:solidFill>
                  <a:srgbClr val="FF0000"/>
                </a:solidFill>
                <a:latin typeface="Times New Roman" panose="02020603050405020304" pitchFamily="18" charset="0"/>
              </a:rPr>
              <a:t>- Đọc </a:t>
            </a:r>
            <a:r>
              <a:rPr lang="en-US" altLang="en-US" sz="2000" b="1" i="1" dirty="0">
                <a:solidFill>
                  <a:srgbClr val="FF0000"/>
                </a:solidFill>
                <a:latin typeface="Times New Roman" panose="02020603050405020304" pitchFamily="18" charset="0"/>
              </a:rPr>
              <a:t>thơ cho trẻ </a:t>
            </a:r>
            <a:r>
              <a:rPr lang="en-US" altLang="en-US" sz="2000" b="1" i="1" dirty="0" smtClean="0">
                <a:solidFill>
                  <a:srgbClr val="FF0000"/>
                </a:solidFill>
                <a:latin typeface="Times New Roman" panose="02020603050405020304" pitchFamily="18" charset="0"/>
              </a:rPr>
              <a:t>nghe</a:t>
            </a:r>
            <a:endParaRPr lang="en-US" altLang="en-US" sz="2000" b="1" i="1" dirty="0">
              <a:solidFill>
                <a:srgbClr val="FF0000"/>
              </a:solidFill>
              <a:latin typeface="Times New Roman" panose="02020603050405020304" pitchFamily="18" charset="0"/>
            </a:endParaRPr>
          </a:p>
          <a:p>
            <a:pPr>
              <a:spcBef>
                <a:spcPct val="0"/>
              </a:spcBef>
            </a:pPr>
            <a:r>
              <a:rPr lang="en-US" altLang="en-US" sz="2000" dirty="0">
                <a:solidFill>
                  <a:srgbClr val="7030A0"/>
                </a:solidFill>
                <a:latin typeface="Times New Roman" panose="02020603050405020304" pitchFamily="18" charset="0"/>
              </a:rPr>
              <a:t>    </a:t>
            </a:r>
            <a:r>
              <a:rPr lang="en-US" altLang="en-US" dirty="0">
                <a:solidFill>
                  <a:srgbClr val="7030A0"/>
                </a:solidFill>
                <a:latin typeface="Times New Roman" panose="02020603050405020304" pitchFamily="18" charset="0"/>
              </a:rPr>
              <a:t>Lần 1 bằng lời và kết hợp cử chỉ </a:t>
            </a:r>
          </a:p>
          <a:p>
            <a:pPr>
              <a:spcBef>
                <a:spcPct val="0"/>
              </a:spcBef>
            </a:pPr>
            <a:r>
              <a:rPr lang="en-US" altLang="en-US" dirty="0">
                <a:solidFill>
                  <a:srgbClr val="7030A0"/>
                </a:solidFill>
                <a:latin typeface="Times New Roman" panose="02020603050405020304" pitchFamily="18" charset="0"/>
              </a:rPr>
              <a:t>    Lần 2 kết hợp vi deo</a:t>
            </a:r>
            <a:endParaRPr lang="en-US" altLang="en-US" dirty="0">
              <a:solidFill>
                <a:srgbClr val="7030A0"/>
              </a:solidFill>
            </a:endParaRPr>
          </a:p>
        </p:txBody>
      </p:sp>
    </p:spTree>
    <p:extLst>
      <p:ext uri="{BB962C8B-B14F-4D97-AF65-F5344CB8AC3E}">
        <p14:creationId xmlns:p14="http://schemas.microsoft.com/office/powerpoint/2010/main" val="2663588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61080399724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080" y="685800"/>
            <a:ext cx="10872216" cy="5486400"/>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497" y="18737"/>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6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15312" y="2845784"/>
            <a:ext cx="7092696" cy="1477328"/>
          </a:xfrm>
          <a:prstGeom prst="rect">
            <a:avLst/>
          </a:prstGeom>
        </p:spPr>
        <p:txBody>
          <a:bodyPr wrap="square">
            <a:spAutoFit/>
          </a:bodyPr>
          <a:lstStyle/>
          <a:p>
            <a:pPr>
              <a:spcBef>
                <a:spcPct val="0"/>
              </a:spcBef>
              <a:buClrTx/>
              <a:buSzTx/>
              <a:buNone/>
            </a:pPr>
            <a:r>
              <a:rPr lang="en-US" altLang="en-US" sz="2000" b="1" i="1" dirty="0">
                <a:solidFill>
                  <a:srgbClr val="FF0000"/>
                </a:solidFill>
                <a:latin typeface="Times New Roman" panose="02020603050405020304" pitchFamily="18" charset="0"/>
              </a:rPr>
              <a:t>Đàm thoại - Trích </a:t>
            </a:r>
            <a:r>
              <a:rPr lang="en-US" altLang="en-US" sz="2000" b="1" i="1" dirty="0" smtClean="0">
                <a:solidFill>
                  <a:srgbClr val="FF0000"/>
                </a:solidFill>
                <a:latin typeface="Times New Roman" panose="02020603050405020304" pitchFamily="18" charset="0"/>
              </a:rPr>
              <a:t>dẫn</a:t>
            </a:r>
            <a:endParaRPr lang="en-US" altLang="en-US" sz="2000" b="1" i="1" dirty="0">
              <a:solidFill>
                <a:srgbClr val="FF0000"/>
              </a:solidFill>
              <a:latin typeface="Times New Roman" panose="02020603050405020304" pitchFamily="18" charset="0"/>
            </a:endParaRPr>
          </a:p>
          <a:p>
            <a:pPr>
              <a:spcBef>
                <a:spcPct val="0"/>
              </a:spcBef>
            </a:pPr>
            <a:endParaRPr lang="en-US" altLang="en-US" sz="1600" dirty="0">
              <a:solidFill>
                <a:srgbClr val="FF0000"/>
              </a:solidFill>
              <a:latin typeface="Times New Roman" panose="02020603050405020304" pitchFamily="18" charset="0"/>
            </a:endParaRPr>
          </a:p>
          <a:p>
            <a:pPr>
              <a:buNone/>
            </a:pPr>
            <a:r>
              <a:rPr lang="en-US" altLang="en-US" dirty="0" smtClean="0">
                <a:solidFill>
                  <a:srgbClr val="7030A0"/>
                </a:solidFill>
                <a:latin typeface="Times New Roman" panose="02020603050405020304" pitchFamily="18" charset="0"/>
                <a:cs typeface="Times New Roman" panose="02020603050405020304" pitchFamily="18" charset="0"/>
              </a:rPr>
              <a:t>- </a:t>
            </a:r>
            <a:r>
              <a:rPr lang="en-US" altLang="en-US" dirty="0">
                <a:solidFill>
                  <a:srgbClr val="7030A0"/>
                </a:solidFill>
                <a:latin typeface="Times New Roman" panose="02020603050405020304" pitchFamily="18" charset="0"/>
                <a:cs typeface="Times New Roman" panose="02020603050405020304" pitchFamily="18" charset="0"/>
              </a:rPr>
              <a:t>Cô vừa đọc cho các con nghe bài thơ có tên là gì?  Do ai sáng tác?</a:t>
            </a:r>
          </a:p>
          <a:p>
            <a:pPr marL="285750" indent="-285750">
              <a:buFontTx/>
              <a:buChar char="-"/>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thơ nói về điều gì</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Cô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củng cố lại nội dung bài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nói về chú bộ đội giải phóng quân </a:t>
            </a:r>
          </a:p>
        </p:txBody>
      </p:sp>
    </p:spTree>
    <p:extLst>
      <p:ext uri="{BB962C8B-B14F-4D97-AF65-F5344CB8AC3E}">
        <p14:creationId xmlns:p14="http://schemas.microsoft.com/office/powerpoint/2010/main" val="356398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2192000" cy="6858000"/>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40" y="1960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15896" y="2885303"/>
            <a:ext cx="6096000" cy="1064074"/>
          </a:xfrm>
          <a:prstGeom prst="rect">
            <a:avLst/>
          </a:prstGeom>
        </p:spPr>
        <p:txBody>
          <a:bodyPr>
            <a:spAutoFit/>
          </a:bodyPr>
          <a:lstStyle/>
          <a:p>
            <a:pPr>
              <a:lnSpc>
                <a:spcPct val="107000"/>
              </a:lnSpc>
              <a:spcAft>
                <a:spcPts val="800"/>
              </a:spcAft>
            </a:pPr>
            <a:r>
              <a:rPr lang="en-US"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 giải phóng quân đi đâu về?</a:t>
            </a:r>
          </a:p>
          <a:p>
            <a:pPr>
              <a:lnSpc>
                <a:spcPct val="107000"/>
              </a:lnSpc>
              <a:spcAft>
                <a:spcPts val="800"/>
              </a:spcAft>
            </a:pPr>
            <a:r>
              <a:rPr lang="en-US"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Giải thích trẻ </a:t>
            </a:r>
            <a:r>
              <a:rPr lang="en-US"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tuyền tuyến</a:t>
            </a:r>
            <a:r>
              <a:rPr lang="en-US"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là nơi chú giải phóng quân đi đánh quân giặc đấy</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550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712</Words>
  <Application>Microsoft Office PowerPoint</Application>
  <PresentationFormat>Widescreen</PresentationFormat>
  <Paragraphs>71</Paragraphs>
  <Slides>19</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 tiems newroman</vt:lpstr>
      <vt:lpstr>.tiems new ro man</vt:lpstr>
      <vt:lpstr>.VnAvant</vt:lpstr>
      <vt:lpstr>Arial</vt:lpstr>
      <vt:lpstr>Calibri</vt:lpstr>
      <vt:lpstr>Calibri Light</vt:lpstr>
      <vt:lpstr>Teim new roman</vt:lpstr>
      <vt:lpstr>Time New Roman</vt:lpstr>
      <vt:lpstr>Times New Roman</vt:lpstr>
      <vt:lpstr>TTesim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14</cp:revision>
  <dcterms:created xsi:type="dcterms:W3CDTF">2024-12-07T15:08:41Z</dcterms:created>
  <dcterms:modified xsi:type="dcterms:W3CDTF">2024-12-08T15:01:02Z</dcterms:modified>
</cp:coreProperties>
</file>