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embeddedFontLst>
    <p:embeddedFont>
      <p:font typeface="FBPEUO+TimesNewRomanPS-BoldMT"/>
      <p:regular r:id="rId39"/>
    </p:embeddedFont>
    <p:embeddedFont>
      <p:font typeface="RIBUJM+Calibri-Light,Bold"/>
      <p:regular r:id="rId40"/>
    </p:embeddedFont>
    <p:embeddedFont>
      <p:font typeface="GHIJTQ+Calibri-Light"/>
      <p:regular r:id="rId41"/>
    </p:embeddedFont>
    <p:embeddedFont>
      <p:font typeface="TNPGHH+TimesNewRomanPSMT"/>
      <p:regular r:id="rId42"/>
    </p:embeddedFont>
    <p:embeddedFont>
      <p:font typeface="NJFABK+CourierNewPSMT"/>
      <p:regular r:id="rId43"/>
    </p:embeddedFont>
    <p:embeddedFont>
      <p:font typeface="UCBDGN+Arial-BoldMT"/>
      <p:regular r:id="rId4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font" Target="fonts/font1.fntdata" /><Relationship Id="rId4" Type="http://schemas.openxmlformats.org/officeDocument/2006/relationships/theme" Target="theme/theme1.xml" /><Relationship Id="rId40" Type="http://schemas.openxmlformats.org/officeDocument/2006/relationships/font" Target="fonts/font2.fntdata" /><Relationship Id="rId41" Type="http://schemas.openxmlformats.org/officeDocument/2006/relationships/font" Target="fonts/font3.fntdata" /><Relationship Id="rId42" Type="http://schemas.openxmlformats.org/officeDocument/2006/relationships/font" Target="fonts/font4.fntdata" /><Relationship Id="rId43" Type="http://schemas.openxmlformats.org/officeDocument/2006/relationships/font" Target="fonts/font5.fntdata" /><Relationship Id="rId44" Type="http://schemas.openxmlformats.org/officeDocument/2006/relationships/font" Target="fonts/font6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0266" y="99567"/>
            <a:ext cx="4143064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ỦY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NHÂN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DÂN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QUẬN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LONG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BIÊN</a:t>
            </a:r>
          </a:p>
          <a:p>
            <a:pPr marL="223607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TRƯỜNG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MẦM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ĐỨC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GIANG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8645" y="1659679"/>
            <a:ext cx="653940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GIÁO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ÁN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PHÁT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TRIỂN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NGÔN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NGỮ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24817" y="2629290"/>
            <a:ext cx="128582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ĐỀ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TÀI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6732" y="3018046"/>
            <a:ext cx="525248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THANH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ÂM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ĐẦM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LẦY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9770" y="4486046"/>
            <a:ext cx="300732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GIÁO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VIÊN: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VŨ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THỊ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THỦY</a:t>
            </a:r>
          </a:p>
          <a:p>
            <a:pPr marL="595014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LỚP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MGN: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9880" y="6371185"/>
            <a:ext cx="279548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NĂM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HỌC: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2024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1027" y="2757475"/>
            <a:ext cx="799131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Cô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vừa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kể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nghe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câu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chuyện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gì?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92096" y="2757475"/>
            <a:ext cx="876853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Theo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các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“Đầm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lầy”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có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nghĩa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là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gì?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9851" y="309258"/>
            <a:ext cx="4419649" cy="2510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399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TRUYỆN: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THANH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ÂM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ĐẦM</a:t>
            </a:r>
          </a:p>
          <a:p>
            <a:pPr marL="1371599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LẦY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0893" y="601480"/>
            <a:ext cx="3082379" cy="1154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074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MỤC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ĐÍCH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YÊU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CẦU</a:t>
            </a:r>
          </a:p>
          <a:p>
            <a:pPr marL="0" marR="0">
              <a:lnSpc>
                <a:spcPts val="1875"/>
              </a:lnSpc>
              <a:spcBef>
                <a:spcPts val="264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BPEUO+TimesNewRomanPS-BoldMT"/>
                <a:cs typeface="FBPEUO+TimesNewRomanPS-BoldMT"/>
              </a:rPr>
              <a:t>*ꢀKỹꢀnăng:ꢀꢀꢀꢀꢀꢀꢀ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047" y="1168388"/>
            <a:ext cx="144053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IBUJM+Calibri-Light,Bold"/>
                <a:cs typeface="RIBUJM+Calibri-Light,Bold"/>
              </a:rPr>
              <a:t>*</a:t>
            </a:r>
            <a:r>
              <a:rPr dirty="0" sz="1800" spc="-43">
                <a:solidFill>
                  <a:srgbClr val="000000"/>
                </a:solidFill>
                <a:latin typeface="RIBUJM+Calibri-Light,Bold"/>
                <a:cs typeface="RIBUJM+Calibri-Light,Bold"/>
              </a:rPr>
              <a:t> </a:t>
            </a:r>
            <a:r>
              <a:rPr dirty="0" sz="1800">
                <a:solidFill>
                  <a:srgbClr val="000000"/>
                </a:solidFill>
                <a:latin typeface="RIBUJM+Calibri-Light,Bold"/>
                <a:cs typeface="RIBUJM+Calibri-Light,Bold"/>
              </a:rPr>
              <a:t>Kiến</a:t>
            </a:r>
            <a:r>
              <a:rPr dirty="0" sz="1800" spc="-43">
                <a:solidFill>
                  <a:srgbClr val="000000"/>
                </a:solidFill>
                <a:latin typeface="RIBUJM+Calibri-Light,Bold"/>
                <a:cs typeface="RIBUJM+Calibri-Light,Bold"/>
              </a:rPr>
              <a:t> </a:t>
            </a:r>
            <a:r>
              <a:rPr dirty="0" sz="1800">
                <a:solidFill>
                  <a:srgbClr val="000000"/>
                </a:solidFill>
                <a:latin typeface="RIBUJM+Calibri-Light,Bold"/>
                <a:cs typeface="RIBUJM+Calibri-Light,Bold"/>
              </a:rPr>
              <a:t>thức: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4863" y="1168388"/>
            <a:ext cx="128067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Thái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độ: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047" y="1442708"/>
            <a:ext cx="387447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-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Trẻ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biết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tên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truyện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“Thanh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âm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đầm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lầy”,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tên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các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nhân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vật: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Ếch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con,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Ễnh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893" y="1444156"/>
            <a:ext cx="3376033" cy="8609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NPGHH+TimesNewRomanPSMT"/>
                <a:cs typeface="TNPGHH+TimesNewRomanPSMT"/>
              </a:rPr>
              <a:t>-</a:t>
            </a:r>
            <a:r>
              <a:rPr dirty="0" sz="1850" spc="1171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Trẻ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trả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lời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các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câu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hỏi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về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câu</a:t>
            </a:r>
          </a:p>
          <a:p>
            <a:pPr marL="285750" marR="0">
              <a:lnSpc>
                <a:spcPts val="1875"/>
              </a:lnSpc>
              <a:spcBef>
                <a:spcPts val="27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chuyện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rõ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ràng,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mạch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lạc.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4863" y="1449477"/>
            <a:ext cx="3771730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BPEUO+TimesNewRomanPS-BoldMT"/>
                <a:cs typeface="FBPEUO+TimesNewRomanPS-BoldMT"/>
              </a:rPr>
              <a:t>-ꢀ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Trẻ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tham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gia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hoạt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động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vui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vẻ,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thể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hiện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sự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hào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hứng.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8047" y="1991349"/>
            <a:ext cx="8417830" cy="5893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ương,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Nhái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bén,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Voi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con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và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Chuột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con.</a:t>
            </a:r>
            <a:r>
              <a:rPr dirty="0" sz="1800" spc="222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50">
                <a:solidFill>
                  <a:srgbClr val="000000"/>
                </a:solidFill>
                <a:latin typeface="TNPGHH+TimesNewRomanPSMT"/>
                <a:cs typeface="TNPGHH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Trẻ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nhớ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nội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dung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và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diễn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biến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câu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14863" y="1998117"/>
            <a:ext cx="359975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-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Qua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câu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chuyện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giáo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dục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trẻ</a:t>
            </a:r>
            <a:r>
              <a:rPr dirty="0" sz="1800" spc="24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yêu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quý,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đoàn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kết,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giúp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đỡ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bạn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bè.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047" y="2265668"/>
            <a:ext cx="4079186" cy="1952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-Trẻ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hiểu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nội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dung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câu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chuyện: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Trong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buổi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hòa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ca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của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họ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nhà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Ếch,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cơn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bão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ập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đến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làm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1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bạn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ếch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bị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lạc.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Voi,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chuột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kết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bè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giúp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ếch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xanh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tìm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được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nhà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của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mình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trong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niềm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vui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hân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hoan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của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họ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nhà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ếch.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6643" y="2272437"/>
            <a:ext cx="10601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chuyện.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40893" y="2541436"/>
            <a:ext cx="3764059" cy="140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NPGHH+TimesNewRomanPSMT"/>
                <a:cs typeface="TNPGHH+TimesNewRomanPSMT"/>
              </a:rPr>
              <a:t>-</a:t>
            </a:r>
            <a:r>
              <a:rPr dirty="0" sz="1850" spc="1171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Trẻ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cảm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nhận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và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thể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hiện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một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số</a:t>
            </a:r>
          </a:p>
          <a:p>
            <a:pPr marL="285750" marR="0">
              <a:lnSpc>
                <a:spcPts val="1875"/>
              </a:lnSpc>
              <a:spcBef>
                <a:spcPts val="27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bài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hát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với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tiết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tấu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sôi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nổi,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nhẹ</a:t>
            </a:r>
          </a:p>
          <a:p>
            <a:pPr marL="28575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nhàng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phù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hợp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với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nội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dung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câu</a:t>
            </a:r>
          </a:p>
          <a:p>
            <a:pPr marL="28575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NPGHH+TimesNewRomanPSMT"/>
                <a:cs typeface="TNPGHH+TimesNewRomanPSMT"/>
              </a:rPr>
              <a:t>chuyện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8047" y="3911589"/>
            <a:ext cx="3740070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-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Trẻ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hiểu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thêm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về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môi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trường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sống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của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họ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hàng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nhà</a:t>
            </a:r>
            <a:r>
              <a:rPr dirty="0" sz="1800">
                <a:solidFill>
                  <a:srgbClr val="000000"/>
                </a:solidFill>
                <a:latin typeface="GHIJTQ+Calibri-Light"/>
                <a:cs typeface="GHIJTQ+Calibri-Light"/>
              </a:rPr>
              <a:t> </a:t>
            </a:r>
            <a:r>
              <a:rPr dirty="0" sz="1800" spc="19">
                <a:solidFill>
                  <a:srgbClr val="000000"/>
                </a:solidFill>
                <a:latin typeface="GHIJTQ+Calibri-Light"/>
                <a:cs typeface="GHIJTQ+Calibri-Light"/>
              </a:rPr>
              <a:t>ếch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8798" y="2271411"/>
            <a:ext cx="835266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Trong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câu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chuyện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có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những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nhân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vật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1013" y="2880139"/>
            <a:ext cx="8813397" cy="153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Trong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câu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chuyện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ấn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tượng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điều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gì</a:t>
            </a:r>
          </a:p>
          <a:p>
            <a:pPr marL="3449823" marR="0">
              <a:lnSpc>
                <a:spcPts val="3334"/>
              </a:lnSpc>
              <a:spcBef>
                <a:spcPts val="686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nào?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6401" y="3993167"/>
            <a:ext cx="171569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nhât?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0504" y="1575171"/>
            <a:ext cx="5054015" cy="1795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873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Trong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đầm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lầy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có</a:t>
            </a:r>
          </a:p>
          <a:p>
            <a:pPr marL="30480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những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gia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đình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nào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chăm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chỉ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luyện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thanh?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2998" y="2969421"/>
            <a:ext cx="8061758" cy="1795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54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Các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gia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đình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trong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đầm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lầy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đã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luyện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thanh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như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thế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spc="-14" b="1">
                <a:solidFill>
                  <a:srgbClr val="000000"/>
                </a:solidFill>
                <a:latin typeface="UCBDGN+Arial-BoldMT"/>
                <a:cs typeface="UCBDGN+Arial-BoldMT"/>
              </a:rPr>
              <a:t>nào?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Các</a:t>
            </a:r>
            <a:r>
              <a:rPr dirty="0" sz="3200" spc="-1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thử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bắt</a:t>
            </a:r>
          </a:p>
          <a:p>
            <a:pPr marL="2446337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chước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nào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1999" y="2525946"/>
            <a:ext cx="8447242" cy="1819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3297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Màn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sân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khấu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vừa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vén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thì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chuyện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gì</a:t>
            </a:r>
          </a:p>
          <a:p>
            <a:pPr marL="0" marR="0">
              <a:lnSpc>
                <a:spcPts val="3334"/>
              </a:lnSpc>
              <a:spcBef>
                <a:spcPts val="2861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Mưa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rơi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như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thế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UCBDGN+Arial-BoldMT"/>
                <a:cs typeface="UCBDGN+Arial-BoldMT"/>
              </a:rPr>
              <a:t>nào?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Còn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gió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thì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làm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6279" y="3638974"/>
            <a:ext cx="203100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xảy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ra?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17474" y="4425892"/>
            <a:ext cx="15581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sao?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6954" y="2158589"/>
            <a:ext cx="7883817" cy="217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44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Đố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biết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“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Chạy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lanh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chanh,đi</a:t>
            </a:r>
          </a:p>
          <a:p>
            <a:pPr marL="767556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đủng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đỉnh”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là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như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thế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spc="-14" b="1">
                <a:solidFill>
                  <a:srgbClr val="000000"/>
                </a:solidFill>
                <a:latin typeface="UCBDGN+Arial-BoldMT"/>
                <a:cs typeface="UCBDGN+Arial-BoldMT"/>
              </a:rPr>
              <a:t>nào?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thử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làm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động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tác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mô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phỏng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đi,</a:t>
            </a:r>
          </a:p>
          <a:p>
            <a:pPr marL="860425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chạy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của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bạn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Voi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và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Chuột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1189" y="2176017"/>
            <a:ext cx="961442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Voi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và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chuột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đã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giúp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bạn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Ếch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như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thế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spc="-19" b="1">
                <a:solidFill>
                  <a:srgbClr val="000000"/>
                </a:solidFill>
                <a:latin typeface="UCBDGN+Arial-BoldMT"/>
                <a:cs typeface="UCBDGN+Arial-BoldMT"/>
              </a:rPr>
              <a:t>nào?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1982" y="2747294"/>
            <a:ext cx="9148103" cy="141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Khi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Ếch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tìm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được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nhà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thì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gia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đình</a:t>
            </a:r>
            <a:r>
              <a:rPr dirty="0" sz="3200" spc="-28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Ếch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đã</a:t>
            </a:r>
          </a:p>
          <a:p>
            <a:pPr marL="3266281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làm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gì?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4613" y="2400492"/>
            <a:ext cx="8404459" cy="141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Con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thấy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các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bạn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nhỏ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trong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truyện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có</a:t>
            </a:r>
          </a:p>
          <a:p>
            <a:pPr marL="1194593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đáng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yêu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không?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Vì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UCBDGN+Arial-BoldMT"/>
                <a:cs typeface="UCBDGN+Arial-BoldMT"/>
              </a:rPr>
              <a:t>sao?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1112" y="3412143"/>
            <a:ext cx="944307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GIÁO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DỤC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TRẺ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BIẾT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GIÚP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ĐỠ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BẠN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KHI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GẶP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KHÓ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CBDGN+Arial-BoldMT"/>
                <a:cs typeface="UCBDGN+Arial-BoldMT"/>
              </a:rPr>
              <a:t>KHĂN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598" y="286398"/>
            <a:ext cx="5638849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KỊCH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TRUYỆN: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THANH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ÂM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ĐẦM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LẦY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9241" y="1917462"/>
            <a:ext cx="2470599" cy="2734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389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OẠP</a:t>
            </a:r>
          </a:p>
          <a:p>
            <a:pPr marL="0" marR="0">
              <a:lnSpc>
                <a:spcPts val="5626"/>
              </a:lnSpc>
              <a:spcBef>
                <a:spcPts val="2177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4560" y="2070409"/>
            <a:ext cx="2273052" cy="383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OẠP</a:t>
            </a:r>
          </a:p>
          <a:p>
            <a:pPr marL="203275" marR="0">
              <a:lnSpc>
                <a:spcPts val="5626"/>
              </a:lnSpc>
              <a:spcBef>
                <a:spcPts val="10888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92981" y="3522720"/>
            <a:ext cx="227305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OẠP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2834" y="4943562"/>
            <a:ext cx="185748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ỘP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9704" y="237098"/>
            <a:ext cx="841253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TRUYỆN: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THANH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ÂM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ĐẦM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 </a:t>
            </a:r>
            <a:r>
              <a:rPr dirty="0" sz="4000">
                <a:solidFill>
                  <a:srgbClr val="002060"/>
                </a:solidFill>
                <a:latin typeface="NJFABK+CourierNewPSMT"/>
                <a:cs typeface="NJFABK+CourierNewPSMT"/>
              </a:rPr>
              <a:t>LẦY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9241" y="1917462"/>
            <a:ext cx="2470599" cy="2734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389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OẠP</a:t>
            </a:r>
          </a:p>
          <a:p>
            <a:pPr marL="0" marR="0">
              <a:lnSpc>
                <a:spcPts val="5626"/>
              </a:lnSpc>
              <a:spcBef>
                <a:spcPts val="2177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4560" y="2070409"/>
            <a:ext cx="2273052" cy="383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OẠP</a:t>
            </a:r>
          </a:p>
          <a:p>
            <a:pPr marL="203275" marR="0">
              <a:lnSpc>
                <a:spcPts val="5626"/>
              </a:lnSpc>
              <a:spcBef>
                <a:spcPts val="10888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92981" y="3522720"/>
            <a:ext cx="227305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OẠP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2834" y="4943562"/>
            <a:ext cx="185748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00"/>
                </a:solidFill>
                <a:latin typeface="Calibri"/>
                <a:cs typeface="Calibri"/>
              </a:rPr>
              <a:t>ỘP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0371" y="1606584"/>
            <a:ext cx="3525944" cy="511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06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c55a11"/>
                </a:solidFill>
                <a:latin typeface="Calibri"/>
                <a:cs typeface="Calibri"/>
              </a:rPr>
              <a:t>OẠP</a:t>
            </a:r>
          </a:p>
          <a:p>
            <a:pPr marL="1253733" marR="0">
              <a:lnSpc>
                <a:spcPts val="5626"/>
              </a:lnSpc>
              <a:spcBef>
                <a:spcPts val="7474"/>
              </a:spcBef>
              <a:spcAft>
                <a:spcPts val="0"/>
              </a:spcAft>
            </a:pPr>
            <a:r>
              <a:rPr dirty="0" sz="5400" b="1">
                <a:solidFill>
                  <a:srgbClr val="00b0f0"/>
                </a:solidFill>
                <a:latin typeface="Calibri"/>
                <a:cs typeface="Calibri"/>
              </a:rPr>
              <a:t>OẠP</a:t>
            </a:r>
          </a:p>
          <a:p>
            <a:pPr marL="0" marR="0">
              <a:lnSpc>
                <a:spcPts val="5626"/>
              </a:lnSpc>
              <a:spcBef>
                <a:spcPts val="7784"/>
              </a:spcBef>
              <a:spcAft>
                <a:spcPts val="0"/>
              </a:spcAft>
            </a:pPr>
            <a:r>
              <a:rPr dirty="0" sz="5400" b="1">
                <a:solidFill>
                  <a:srgbClr val="002060"/>
                </a:solidFill>
                <a:latin typeface="Calibri"/>
                <a:cs typeface="Calibri"/>
              </a:rPr>
              <a:t>ỘP</a:t>
            </a:r>
            <a:r>
              <a:rPr dirty="0" sz="54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00206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9290" y="2050600"/>
            <a:ext cx="4079425" cy="4471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00"/>
                </a:solidFill>
                <a:latin typeface="Calibri"/>
                <a:cs typeface="Calibri"/>
              </a:rPr>
              <a:t>Ngóe</a:t>
            </a:r>
            <a:r>
              <a:rPr dirty="0" sz="5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ff0000"/>
                </a:solidFill>
                <a:latin typeface="Calibri"/>
                <a:cs typeface="Calibri"/>
              </a:rPr>
              <a:t>ngoe</a:t>
            </a:r>
          </a:p>
          <a:p>
            <a:pPr marL="1447396" marR="0">
              <a:lnSpc>
                <a:spcPts val="5626"/>
              </a:lnSpc>
              <a:spcBef>
                <a:spcPts val="15857"/>
              </a:spcBef>
              <a:spcAft>
                <a:spcPts val="0"/>
              </a:spcAft>
            </a:pPr>
            <a:r>
              <a:rPr dirty="0" sz="5400" b="1">
                <a:solidFill>
                  <a:srgbClr val="ff0000"/>
                </a:solidFill>
                <a:latin typeface="Calibri"/>
                <a:cs typeface="Calibri"/>
              </a:rPr>
              <a:t>uồm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7138" y="2995099"/>
            <a:ext cx="342736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Oạp</a:t>
            </a: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oạp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9241" y="1917462"/>
            <a:ext cx="2470599" cy="2734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389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7030a0"/>
                </a:solidFill>
                <a:latin typeface="Calibri"/>
                <a:cs typeface="Calibri"/>
              </a:rPr>
              <a:t>OẠP</a:t>
            </a:r>
          </a:p>
          <a:p>
            <a:pPr marL="0" marR="0">
              <a:lnSpc>
                <a:spcPts val="5626"/>
              </a:lnSpc>
              <a:spcBef>
                <a:spcPts val="2177"/>
              </a:spcBef>
              <a:spcAft>
                <a:spcPts val="0"/>
              </a:spcAft>
            </a:pP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4560" y="2070409"/>
            <a:ext cx="2273052" cy="383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00"/>
                </a:solidFill>
                <a:latin typeface="Calibri"/>
                <a:cs typeface="Calibri"/>
              </a:rPr>
              <a:t>OẠP</a:t>
            </a:r>
          </a:p>
          <a:p>
            <a:pPr marL="203275" marR="0">
              <a:lnSpc>
                <a:spcPts val="5626"/>
              </a:lnSpc>
              <a:spcBef>
                <a:spcPts val="10888"/>
              </a:spcBef>
              <a:spcAft>
                <a:spcPts val="0"/>
              </a:spcAft>
            </a:pPr>
            <a:r>
              <a:rPr dirty="0" sz="5400" b="1">
                <a:solidFill>
                  <a:srgbClr val="7030a0"/>
                </a:solidFill>
                <a:latin typeface="Calibri"/>
                <a:cs typeface="Calibri"/>
              </a:rPr>
              <a:t>ỘP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92981" y="3522720"/>
            <a:ext cx="2273052" cy="319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OẠP</a:t>
            </a:r>
          </a:p>
          <a:p>
            <a:pPr marL="203274" marR="0">
              <a:lnSpc>
                <a:spcPts val="5626"/>
              </a:lnSpc>
              <a:spcBef>
                <a:spcPts val="5848"/>
              </a:spcBef>
              <a:spcAft>
                <a:spcPts val="0"/>
              </a:spcAft>
            </a:pP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ỘP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2024-11-25T02:44:55-07:00</dcterms:modified>
</cp:coreProperties>
</file>