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3" r:id="rId5"/>
    <p:sldId id="265" r:id="rId6"/>
    <p:sldId id="264" r:id="rId7"/>
    <p:sldId id="262" r:id="rId8"/>
    <p:sldId id="267" r:id="rId9"/>
    <p:sldId id="266" r:id="rId10"/>
    <p:sldId id="268" r:id="rId11"/>
    <p:sldId id="269" r:id="rId12"/>
    <p:sldId id="270" r:id="rId13"/>
    <p:sldId id="271" r:id="rId14"/>
    <p:sldId id="272" r:id="rId15"/>
    <p:sldId id="275" r:id="rId16"/>
    <p:sldId id="2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86"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5D1C50-8C40-4E3D-B8FE-45325F407515}"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48407-34BA-49AA-9E14-70158B73A1B8}" type="slidenum">
              <a:rPr lang="en-US" smtClean="0"/>
              <a:t>‹#›</a:t>
            </a:fld>
            <a:endParaRPr lang="en-US"/>
          </a:p>
        </p:txBody>
      </p:sp>
    </p:spTree>
    <p:extLst>
      <p:ext uri="{BB962C8B-B14F-4D97-AF65-F5344CB8AC3E}">
        <p14:creationId xmlns:p14="http://schemas.microsoft.com/office/powerpoint/2010/main" val="1431262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5D1C50-8C40-4E3D-B8FE-45325F407515}"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48407-34BA-49AA-9E14-70158B73A1B8}" type="slidenum">
              <a:rPr lang="en-US" smtClean="0"/>
              <a:t>‹#›</a:t>
            </a:fld>
            <a:endParaRPr lang="en-US"/>
          </a:p>
        </p:txBody>
      </p:sp>
    </p:spTree>
    <p:extLst>
      <p:ext uri="{BB962C8B-B14F-4D97-AF65-F5344CB8AC3E}">
        <p14:creationId xmlns:p14="http://schemas.microsoft.com/office/powerpoint/2010/main" val="4145490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5D1C50-8C40-4E3D-B8FE-45325F407515}"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48407-34BA-49AA-9E14-70158B73A1B8}" type="slidenum">
              <a:rPr lang="en-US" smtClean="0"/>
              <a:t>‹#›</a:t>
            </a:fld>
            <a:endParaRPr lang="en-US"/>
          </a:p>
        </p:txBody>
      </p:sp>
    </p:spTree>
    <p:extLst>
      <p:ext uri="{BB962C8B-B14F-4D97-AF65-F5344CB8AC3E}">
        <p14:creationId xmlns:p14="http://schemas.microsoft.com/office/powerpoint/2010/main" val="1998880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5D1C50-8C40-4E3D-B8FE-45325F407515}"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48407-34BA-49AA-9E14-70158B73A1B8}" type="slidenum">
              <a:rPr lang="en-US" smtClean="0"/>
              <a:t>‹#›</a:t>
            </a:fld>
            <a:endParaRPr lang="en-US"/>
          </a:p>
        </p:txBody>
      </p:sp>
    </p:spTree>
    <p:extLst>
      <p:ext uri="{BB962C8B-B14F-4D97-AF65-F5344CB8AC3E}">
        <p14:creationId xmlns:p14="http://schemas.microsoft.com/office/powerpoint/2010/main" val="3828502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5D1C50-8C40-4E3D-B8FE-45325F407515}"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48407-34BA-49AA-9E14-70158B73A1B8}" type="slidenum">
              <a:rPr lang="en-US" smtClean="0"/>
              <a:t>‹#›</a:t>
            </a:fld>
            <a:endParaRPr lang="en-US"/>
          </a:p>
        </p:txBody>
      </p:sp>
    </p:spTree>
    <p:extLst>
      <p:ext uri="{BB962C8B-B14F-4D97-AF65-F5344CB8AC3E}">
        <p14:creationId xmlns:p14="http://schemas.microsoft.com/office/powerpoint/2010/main" val="3273409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5D1C50-8C40-4E3D-B8FE-45325F407515}"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48407-34BA-49AA-9E14-70158B73A1B8}" type="slidenum">
              <a:rPr lang="en-US" smtClean="0"/>
              <a:t>‹#›</a:t>
            </a:fld>
            <a:endParaRPr lang="en-US"/>
          </a:p>
        </p:txBody>
      </p:sp>
    </p:spTree>
    <p:extLst>
      <p:ext uri="{BB962C8B-B14F-4D97-AF65-F5344CB8AC3E}">
        <p14:creationId xmlns:p14="http://schemas.microsoft.com/office/powerpoint/2010/main" val="4246117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5D1C50-8C40-4E3D-B8FE-45325F407515}" type="datetimeFigureOut">
              <a:rPr lang="en-US" smtClean="0"/>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48407-34BA-49AA-9E14-70158B73A1B8}" type="slidenum">
              <a:rPr lang="en-US" smtClean="0"/>
              <a:t>‹#›</a:t>
            </a:fld>
            <a:endParaRPr lang="en-US"/>
          </a:p>
        </p:txBody>
      </p:sp>
    </p:spTree>
    <p:extLst>
      <p:ext uri="{BB962C8B-B14F-4D97-AF65-F5344CB8AC3E}">
        <p14:creationId xmlns:p14="http://schemas.microsoft.com/office/powerpoint/2010/main" val="334172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5D1C50-8C40-4E3D-B8FE-45325F407515}" type="datetimeFigureOut">
              <a:rPr lang="en-US" smtClean="0"/>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48407-34BA-49AA-9E14-70158B73A1B8}" type="slidenum">
              <a:rPr lang="en-US" smtClean="0"/>
              <a:t>‹#›</a:t>
            </a:fld>
            <a:endParaRPr lang="en-US"/>
          </a:p>
        </p:txBody>
      </p:sp>
    </p:spTree>
    <p:extLst>
      <p:ext uri="{BB962C8B-B14F-4D97-AF65-F5344CB8AC3E}">
        <p14:creationId xmlns:p14="http://schemas.microsoft.com/office/powerpoint/2010/main" val="1562582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D1C50-8C40-4E3D-B8FE-45325F407515}" type="datetimeFigureOut">
              <a:rPr lang="en-US" smtClean="0"/>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48407-34BA-49AA-9E14-70158B73A1B8}" type="slidenum">
              <a:rPr lang="en-US" smtClean="0"/>
              <a:t>‹#›</a:t>
            </a:fld>
            <a:endParaRPr lang="en-US"/>
          </a:p>
        </p:txBody>
      </p:sp>
    </p:spTree>
    <p:extLst>
      <p:ext uri="{BB962C8B-B14F-4D97-AF65-F5344CB8AC3E}">
        <p14:creationId xmlns:p14="http://schemas.microsoft.com/office/powerpoint/2010/main" val="158886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5D1C50-8C40-4E3D-B8FE-45325F407515}"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48407-34BA-49AA-9E14-70158B73A1B8}" type="slidenum">
              <a:rPr lang="en-US" smtClean="0"/>
              <a:t>‹#›</a:t>
            </a:fld>
            <a:endParaRPr lang="en-US"/>
          </a:p>
        </p:txBody>
      </p:sp>
    </p:spTree>
    <p:extLst>
      <p:ext uri="{BB962C8B-B14F-4D97-AF65-F5344CB8AC3E}">
        <p14:creationId xmlns:p14="http://schemas.microsoft.com/office/powerpoint/2010/main" val="3893780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5D1C50-8C40-4E3D-B8FE-45325F407515}"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48407-34BA-49AA-9E14-70158B73A1B8}" type="slidenum">
              <a:rPr lang="en-US" smtClean="0"/>
              <a:t>‹#›</a:t>
            </a:fld>
            <a:endParaRPr lang="en-US"/>
          </a:p>
        </p:txBody>
      </p:sp>
    </p:spTree>
    <p:extLst>
      <p:ext uri="{BB962C8B-B14F-4D97-AF65-F5344CB8AC3E}">
        <p14:creationId xmlns:p14="http://schemas.microsoft.com/office/powerpoint/2010/main" val="1035041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D1C50-8C40-4E3D-B8FE-45325F407515}" type="datetimeFigureOut">
              <a:rPr lang="en-US" smtClean="0"/>
              <a:t>11/15/2024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48407-34BA-49AA-9E14-70158B73A1B8}" type="slidenum">
              <a:rPr lang="en-US" smtClean="0"/>
              <a:t>‹#›</a:t>
            </a:fld>
            <a:endParaRPr lang="en-US"/>
          </a:p>
        </p:txBody>
      </p:sp>
    </p:spTree>
    <p:extLst>
      <p:ext uri="{BB962C8B-B14F-4D97-AF65-F5344CB8AC3E}">
        <p14:creationId xmlns:p14="http://schemas.microsoft.com/office/powerpoint/2010/main" val="1835003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5.jpe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264157297378703950">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0682" y="0"/>
            <a:ext cx="12181318" cy="6506845"/>
          </a:xfrm>
          <a:prstGeom prst="rect">
            <a:avLst/>
          </a:prstGeom>
        </p:spPr>
      </p:pic>
      <p:sp>
        <p:nvSpPr>
          <p:cNvPr id="3" name="WordArt 6"/>
          <p:cNvSpPr>
            <a:spLocks noChangeArrowheads="1" noChangeShapeType="1" noTextEdit="1"/>
          </p:cNvSpPr>
          <p:nvPr/>
        </p:nvSpPr>
        <p:spPr bwMode="auto">
          <a:xfrm>
            <a:off x="4218240" y="266377"/>
            <a:ext cx="5089045" cy="95118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defRPr/>
            </a:pPr>
            <a:r>
              <a:rPr lang="en-US" sz="2700" b="1" kern="10" dirty="0">
                <a:ln w="9525">
                  <a:solidFill>
                    <a:srgbClr val="000000"/>
                  </a:solidFill>
                  <a:round/>
                  <a:headEnd/>
                  <a:tailEnd/>
                </a:ln>
                <a:solidFill>
                  <a:srgbClr val="101FB0"/>
                </a:solidFill>
                <a:latin typeface=".VnAvant"/>
              </a:rPr>
              <a:t>UBND QUẬN LONG </a:t>
            </a:r>
            <a:r>
              <a:rPr lang="en-US" sz="2700" b="1" kern="10" dirty="0">
                <a:ln w="9525">
                  <a:solidFill>
                    <a:srgbClr val="000000"/>
                  </a:solidFill>
                  <a:round/>
                  <a:headEnd/>
                  <a:tailEnd/>
                </a:ln>
                <a:solidFill>
                  <a:srgbClr val="101FB0"/>
                </a:solidFill>
                <a:latin typeface="Teim new roman"/>
              </a:rPr>
              <a:t>BIÊN</a:t>
            </a:r>
          </a:p>
          <a:p>
            <a:pPr algn="ctr">
              <a:spcBef>
                <a:spcPct val="20000"/>
              </a:spcBef>
              <a:defRPr/>
            </a:pPr>
            <a:r>
              <a:rPr lang="en-US" sz="2700" b="1" kern="10" dirty="0">
                <a:ln w="9525">
                  <a:solidFill>
                    <a:srgbClr val="000000"/>
                  </a:solidFill>
                  <a:round/>
                  <a:headEnd/>
                  <a:tailEnd/>
                </a:ln>
                <a:solidFill>
                  <a:srgbClr val="101FB0"/>
                </a:solidFill>
                <a:latin typeface="Teim new roman"/>
              </a:rPr>
              <a:t>TRƯỜNG MẦM NON ĐỨC GIANG</a:t>
            </a:r>
          </a:p>
        </p:txBody>
      </p:sp>
      <p:pic>
        <p:nvPicPr>
          <p:cNvPr id="4" name="Picture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417" y="74908"/>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8"/>
          <p:cNvSpPr>
            <a:spLocks noChangeArrowheads="1" noChangeShapeType="1" noTextEdit="1"/>
          </p:cNvSpPr>
          <p:nvPr/>
        </p:nvSpPr>
        <p:spPr bwMode="auto">
          <a:xfrm>
            <a:off x="2700366" y="5433376"/>
            <a:ext cx="4924378" cy="79047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defRPr/>
            </a:pPr>
            <a:r>
              <a:rPr lang="en-US" sz="3600" b="1" kern="10" dirty="0">
                <a:ln w="9525">
                  <a:solidFill>
                    <a:srgbClr val="000000"/>
                  </a:solidFill>
                  <a:round/>
                  <a:headEnd/>
                  <a:tailEnd/>
                </a:ln>
                <a:solidFill>
                  <a:srgbClr val="FF0000"/>
                </a:solidFill>
                <a:latin typeface="Teim new roman"/>
              </a:rPr>
              <a:t>Giáo viên : Lương Thị Thu Hiền</a:t>
            </a:r>
          </a:p>
          <a:p>
            <a:pPr>
              <a:spcBef>
                <a:spcPct val="20000"/>
              </a:spcBef>
              <a:defRPr/>
            </a:pPr>
            <a:r>
              <a:rPr lang="en-US" sz="3600" b="1" kern="10" dirty="0">
                <a:ln w="9525">
                  <a:solidFill>
                    <a:srgbClr val="000000"/>
                  </a:solidFill>
                  <a:round/>
                  <a:headEnd/>
                  <a:tailEnd/>
                </a:ln>
                <a:solidFill>
                  <a:srgbClr val="FF0000"/>
                </a:solidFill>
                <a:latin typeface="Teim new roman"/>
              </a:rPr>
              <a:t> Lớp: MG </a:t>
            </a:r>
            <a:r>
              <a:rPr lang="en-US" sz="3600" b="1" kern="10" dirty="0" smtClean="0">
                <a:ln w="9525">
                  <a:solidFill>
                    <a:srgbClr val="000000"/>
                  </a:solidFill>
                  <a:round/>
                  <a:headEnd/>
                  <a:tailEnd/>
                </a:ln>
                <a:solidFill>
                  <a:srgbClr val="FF0000"/>
                </a:solidFill>
                <a:latin typeface="Teim new roman"/>
              </a:rPr>
              <a:t>nhỡ B1  </a:t>
            </a:r>
            <a:endParaRPr lang="en-US" sz="3600" b="1" kern="10" dirty="0">
              <a:ln w="9525">
                <a:solidFill>
                  <a:srgbClr val="000000"/>
                </a:solidFill>
                <a:round/>
                <a:headEnd/>
                <a:tailEnd/>
              </a:ln>
              <a:solidFill>
                <a:srgbClr val="FF0000"/>
              </a:solidFill>
              <a:latin typeface="Teim new roman"/>
            </a:endParaRPr>
          </a:p>
        </p:txBody>
      </p:sp>
      <p:sp>
        <p:nvSpPr>
          <p:cNvPr id="6" name="WordArt 4"/>
          <p:cNvSpPr>
            <a:spLocks noChangeArrowheads="1" noChangeShapeType="1" noTextEdit="1"/>
          </p:cNvSpPr>
          <p:nvPr/>
        </p:nvSpPr>
        <p:spPr bwMode="auto">
          <a:xfrm>
            <a:off x="762000" y="1699848"/>
            <a:ext cx="11002169" cy="1257616"/>
          </a:xfrm>
          <a:prstGeom prst="rect">
            <a:avLst/>
          </a:prstGeom>
        </p:spPr>
        <p:txBody>
          <a:bodyPr wrap="none" fromWordArt="1">
            <a:prstTxWarp prst="textCanDown">
              <a:avLst>
                <a:gd name="adj" fmla="val 14287"/>
              </a:avLst>
            </a:prstTxWarp>
          </a:bodyPr>
          <a:lstStyle/>
          <a:p>
            <a:pPr algn="ctr"/>
            <a:r>
              <a:rPr lang="en-US" sz="3600" b="1" kern="10" dirty="0">
                <a:ln w="9525">
                  <a:solidFill>
                    <a:srgbClr val="000000"/>
                  </a:solidFill>
                  <a:round/>
                  <a:headEnd/>
                  <a:tailEnd/>
                </a:ln>
                <a:solidFill>
                  <a:srgbClr val="00B050"/>
                </a:solidFill>
                <a:effectLst>
                  <a:outerShdw dist="35921" dir="2700000" algn="ctr" rotWithShape="0">
                    <a:srgbClr val="808080">
                      <a:alpha val="79999"/>
                    </a:srgbClr>
                  </a:outerShdw>
                </a:effectLst>
                <a:latin typeface="TTesim new roman"/>
                <a:cs typeface="Times New Roman" panose="02020603050405020304" pitchFamily="18" charset="0"/>
              </a:rPr>
              <a:t>GIÁO ÁN : Lĩnh vực phát triển ngôn ngữ</a:t>
            </a:r>
          </a:p>
        </p:txBody>
      </p:sp>
      <p:sp>
        <p:nvSpPr>
          <p:cNvPr id="8" name="WordArt 8"/>
          <p:cNvSpPr>
            <a:spLocks noChangeArrowheads="1" noChangeShapeType="1" noTextEdit="1"/>
          </p:cNvSpPr>
          <p:nvPr/>
        </p:nvSpPr>
        <p:spPr bwMode="auto">
          <a:xfrm>
            <a:off x="2455400" y="4461486"/>
            <a:ext cx="5547360" cy="541337"/>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002060"/>
                </a:solidFill>
                <a:latin typeface="Teim new roman"/>
              </a:rPr>
              <a:t>Chủ điểm: Nghề nghiệp</a:t>
            </a:r>
          </a:p>
        </p:txBody>
      </p:sp>
      <p:sp>
        <p:nvSpPr>
          <p:cNvPr id="9" name="WordArt 5"/>
          <p:cNvSpPr>
            <a:spLocks noChangeArrowheads="1" noChangeShapeType="1" noTextEdit="1"/>
          </p:cNvSpPr>
          <p:nvPr/>
        </p:nvSpPr>
        <p:spPr bwMode="auto">
          <a:xfrm>
            <a:off x="1219234" y="3008297"/>
            <a:ext cx="9284677" cy="907044"/>
          </a:xfrm>
          <a:prstGeom prst="rect">
            <a:avLst/>
          </a:prstGeom>
        </p:spPr>
        <p:txBody>
          <a:bodyPr wrap="none" fromWordArt="1">
            <a:prstTxWarp prst="textWave1">
              <a:avLst>
                <a:gd name="adj1" fmla="val 13005"/>
                <a:gd name="adj2" fmla="val 0"/>
              </a:avLst>
            </a:prstTxWarp>
          </a:bodyPr>
          <a:lstStyle/>
          <a:p>
            <a:pPr algn="ctr"/>
            <a:r>
              <a:rPr lang="en-US" sz="3600" b="1" kern="10" dirty="0" smtClean="0">
                <a:ln w="12700">
                  <a:solidFill>
                    <a:srgbClr val="0000FF"/>
                  </a:solidFill>
                  <a:round/>
                  <a:headEnd/>
                  <a:tailEnd/>
                </a:ln>
                <a:solidFill>
                  <a:srgbClr val="FF0000"/>
                </a:solidFill>
                <a:effectLst>
                  <a:outerShdw dist="35921" dir="2700000" sy="50000" kx="2115830" algn="bl" rotWithShape="0">
                    <a:srgbClr val="C0C0C0">
                      <a:alpha val="80000"/>
                    </a:srgbClr>
                  </a:outerShdw>
                </a:effectLst>
                <a:latin typeface=".tiems new ro man"/>
              </a:rPr>
              <a:t>Thơ :Nghe lời cô giáo </a:t>
            </a:r>
            <a:endParaRPr lang="en-US" sz="3600" b="1" kern="10" dirty="0">
              <a:ln w="12700">
                <a:solidFill>
                  <a:srgbClr val="0000FF"/>
                </a:solidFill>
                <a:round/>
                <a:headEnd/>
                <a:tailEnd/>
              </a:ln>
              <a:solidFill>
                <a:srgbClr val="FF0000"/>
              </a:solidFill>
              <a:effectLst>
                <a:outerShdw dist="35921" dir="2700000" sy="50000" kx="2115830" algn="bl" rotWithShape="0">
                  <a:srgbClr val="C0C0C0">
                    <a:alpha val="80000"/>
                  </a:srgbClr>
                </a:outerShdw>
              </a:effectLst>
              <a:latin typeface=".VnAvant" panose="020B7200000000000000" pitchFamily="34" charset="0"/>
            </a:endParaRPr>
          </a:p>
        </p:txBody>
      </p:sp>
    </p:spTree>
    <p:custDataLst>
      <p:tags r:id="rId1"/>
    </p:custDataLst>
    <p:extLst>
      <p:ext uri="{BB962C8B-B14F-4D97-AF65-F5344CB8AC3E}">
        <p14:creationId xmlns:p14="http://schemas.microsoft.com/office/powerpoint/2010/main" val="2394065278"/>
      </p:ext>
    </p:extLst>
  </p:cSld>
  <p:clrMapOvr>
    <a:masterClrMapping/>
  </p:clrMapOvr>
  <mc:AlternateContent xmlns:mc="http://schemas.openxmlformats.org/markup-compatibility/2006" xmlns:p14="http://schemas.microsoft.com/office/powerpoint/2010/main">
    <mc:Choice Requires="p14">
      <p:transition spd="slow" p14:dur="2000" advTm="20693"/>
    </mc:Choice>
    <mc:Fallback xmlns="">
      <p:transition spd="slow" advTm="20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video>
              <p:cMediaNode vol="80000" mute="1">
                <p:cTn id="28" fill="hold" display="0">
                  <p:stCondLst>
                    <p:cond delay="indefinite"/>
                  </p:stCondLst>
                </p:cTn>
                <p:tgtEl>
                  <p:spTgt spid="2"/>
                </p:tgtEl>
              </p:cMediaNode>
            </p:video>
          </p:childTnLst>
        </p:cTn>
      </p:par>
    </p:tnLst>
    <p:bldLst>
      <p:bldP spid="5" grpId="0"/>
      <p:bldP spid="6"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383172" y="253942"/>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390867" y="2110126"/>
            <a:ext cx="5968301" cy="461665"/>
          </a:xfrm>
          <a:prstGeom prst="rect">
            <a:avLst/>
          </a:prstGeom>
        </p:spPr>
        <p:txBody>
          <a:bodyPr wrap="none">
            <a:spAutoFit/>
          </a:bodyPr>
          <a:lstStyle/>
          <a:p>
            <a:pPr>
              <a:spcAft>
                <a:spcPts val="0"/>
              </a:spcAft>
            </a:pP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Khi ăn bé đã nghe lời cô giáo như thế nào?</a:t>
            </a:r>
          </a:p>
        </p:txBody>
      </p:sp>
    </p:spTree>
    <p:extLst>
      <p:ext uri="{BB962C8B-B14F-4D97-AF65-F5344CB8AC3E}">
        <p14:creationId xmlns:p14="http://schemas.microsoft.com/office/powerpoint/2010/main" val="17716552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648450"/>
          </a:xfrm>
          <a:prstGeom prst="rect">
            <a:avLst/>
          </a:prstGeom>
        </p:spPr>
      </p:pic>
    </p:spTree>
    <p:extLst>
      <p:ext uri="{BB962C8B-B14F-4D97-AF65-F5344CB8AC3E}">
        <p14:creationId xmlns:p14="http://schemas.microsoft.com/office/powerpoint/2010/main" val="3058559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383172" y="201188"/>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72525" y="2092541"/>
            <a:ext cx="6551794" cy="461665"/>
          </a:xfrm>
          <a:prstGeom prst="rect">
            <a:avLst/>
          </a:prstGeom>
        </p:spPr>
        <p:txBody>
          <a:bodyPr wrap="none">
            <a:spAutoFit/>
          </a:bodyPr>
          <a:lstStyle/>
          <a:p>
            <a:pPr>
              <a:spcAft>
                <a:spcPts val="0"/>
              </a:spcAft>
            </a:pP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Những việc như thế nào thì được cô giáo khen?</a:t>
            </a:r>
          </a:p>
        </p:txBody>
      </p:sp>
    </p:spTree>
    <p:extLst>
      <p:ext uri="{BB962C8B-B14F-4D97-AF65-F5344CB8AC3E}">
        <p14:creationId xmlns:p14="http://schemas.microsoft.com/office/powerpoint/2010/main" val="19830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802128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131"/>
            <a:ext cx="12192000" cy="6937131"/>
          </a:xfrm>
          <a:prstGeom prst="rect">
            <a:avLst/>
          </a:prstGeom>
        </p:spPr>
      </p:pic>
      <p:pic>
        <p:nvPicPr>
          <p:cNvPr id="4" name="Picture 3"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198534" y="166019"/>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21622" y="597547"/>
            <a:ext cx="7608277" cy="2677656"/>
          </a:xfrm>
          <a:prstGeom prst="rect">
            <a:avLst/>
          </a:prstGeom>
        </p:spPr>
        <p:txBody>
          <a:bodyPr wrap="square">
            <a:spAutoFit/>
          </a:bodyPr>
          <a:lstStyle/>
          <a:p>
            <a:r>
              <a:rPr lang="pt-BR" sz="2400" dirty="0" smtClean="0">
                <a:solidFill>
                  <a:srgbClr val="FFFF00"/>
                </a:solidFill>
                <a:latin typeface="Times New Roman" panose="02020603050405020304" pitchFamily="18" charset="0"/>
                <a:ea typeface="Times New Roman" panose="02020603050405020304" pitchFamily="18" charset="0"/>
              </a:rPr>
              <a:t>Cô giáo dục trẻ : Qua bài thơ các con học bạn nhỏ điều gì?</a:t>
            </a:r>
          </a:p>
          <a:p>
            <a:r>
              <a:rPr lang="pt-BR" sz="2400" dirty="0" smtClean="0">
                <a:solidFill>
                  <a:srgbClr val="FFFF00"/>
                </a:solidFill>
                <a:latin typeface="Times New Roman" panose="02020603050405020304" pitchFamily="18" charset="0"/>
                <a:ea typeface="Times New Roman" panose="02020603050405020304" pitchFamily="18" charset="0"/>
              </a:rPr>
              <a:t>Các con ạ chúng mình còn nhỏ khi đến trường được cô dạy hát, dạy múa ,khám phá những điều </a:t>
            </a:r>
            <a:r>
              <a:rPr lang="pt-BR" sz="2400" dirty="0" smtClean="0">
                <a:solidFill>
                  <a:srgbClr val="FFFF00"/>
                </a:solidFill>
                <a:latin typeface="Times New Roman" panose="02020603050405020304" pitchFamily="18" charset="0"/>
                <a:ea typeface="Times New Roman" panose="02020603050405020304" pitchFamily="18" charset="0"/>
              </a:rPr>
              <a:t>chưa biết. </a:t>
            </a:r>
            <a:r>
              <a:rPr lang="pt-BR" sz="2400" dirty="0" smtClean="0">
                <a:solidFill>
                  <a:srgbClr val="FFFF00"/>
                </a:solidFill>
                <a:latin typeface="Times New Roman" panose="02020603050405020304" pitchFamily="18" charset="0"/>
                <a:ea typeface="Times New Roman" panose="02020603050405020304" pitchFamily="18" charset="0"/>
              </a:rPr>
              <a:t>Vì vậy c</a:t>
            </a:r>
            <a:r>
              <a:rPr lang="pt-BR" sz="2400" dirty="0" smtClean="0">
                <a:solidFill>
                  <a:srgbClr val="FFFF00"/>
                </a:solidFill>
                <a:latin typeface="Times New Roman" panose="02020603050405020304" pitchFamily="18" charset="0"/>
                <a:ea typeface="Times New Roman" panose="02020603050405020304" pitchFamily="18" charset="0"/>
              </a:rPr>
              <a:t>ác </a:t>
            </a:r>
            <a:r>
              <a:rPr lang="pt-BR" sz="2400" dirty="0" smtClean="0">
                <a:solidFill>
                  <a:srgbClr val="FFFF00"/>
                </a:solidFill>
                <a:latin typeface="Times New Roman" panose="02020603050405020304" pitchFamily="18" charset="0"/>
                <a:ea typeface="Times New Roman" panose="02020603050405020304" pitchFamily="18" charset="0"/>
              </a:rPr>
              <a:t>con phải </a:t>
            </a:r>
            <a:r>
              <a:rPr lang="pt-BR" sz="2400" dirty="0" smtClean="0">
                <a:solidFill>
                  <a:srgbClr val="FFFF00"/>
                </a:solidFill>
                <a:latin typeface="Times New Roman" panose="02020603050405020304" pitchFamily="18" charset="0"/>
                <a:cs typeface="Times New Roman" panose="02020603050405020304" pitchFamily="18" charset="0"/>
              </a:rPr>
              <a:t> </a:t>
            </a:r>
            <a:r>
              <a:rPr lang="pt-BR" sz="2400" dirty="0">
                <a:solidFill>
                  <a:srgbClr val="FFFF00"/>
                </a:solidFill>
                <a:latin typeface="Times New Roman" panose="02020603050405020304" pitchFamily="18" charset="0"/>
                <a:cs typeface="Times New Roman" panose="02020603050405020304" pitchFamily="18" charset="0"/>
              </a:rPr>
              <a:t>biết nghe lời cô giáo, nghe lời ông bà bố mẹ, biết làm các công việc phù hợp với khả năng của mình để giúp đỡ mọi người xung quanh.</a:t>
            </a:r>
            <a:endParaRPr lang="en-US" sz="2400" dirty="0">
              <a:solidFill>
                <a:srgbClr val="FFFF00"/>
              </a:solidFill>
              <a:latin typeface="Times New Roman" panose="02020603050405020304" pitchFamily="18" charset="0"/>
              <a:cs typeface="Times New Roman" panose="02020603050405020304" pitchFamily="18" charset="0"/>
            </a:endParaRPr>
          </a:p>
          <a:p>
            <a:r>
              <a:rPr lang="pt-BR" sz="2400" dirty="0" smtClean="0">
                <a:latin typeface="Times New Roman" panose="02020603050405020304" pitchFamily="18" charset="0"/>
                <a:ea typeface="Times New Roman" panose="02020603050405020304" pitchFamily="18" charset="0"/>
              </a:rPr>
              <a:t>. </a:t>
            </a:r>
            <a:endParaRPr lang="en-US" dirty="0"/>
          </a:p>
        </p:txBody>
      </p:sp>
    </p:spTree>
    <p:extLst>
      <p:ext uri="{BB962C8B-B14F-4D97-AF65-F5344CB8AC3E}">
        <p14:creationId xmlns:p14="http://schemas.microsoft.com/office/powerpoint/2010/main" val="23528148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2" y="23224"/>
            <a:ext cx="12279922" cy="6928338"/>
          </a:xfrm>
          <a:prstGeom prst="rect">
            <a:avLst/>
          </a:prstGeom>
        </p:spPr>
      </p:pic>
      <p:pic>
        <p:nvPicPr>
          <p:cNvPr id="4" name="Picture 3"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383172" y="253942"/>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90699" y="1059229"/>
            <a:ext cx="8716109" cy="2291525"/>
          </a:xfrm>
          <a:prstGeom prst="rect">
            <a:avLst/>
          </a:prstGeom>
        </p:spPr>
        <p:txBody>
          <a:bodyPr wrap="square">
            <a:spAutoFit/>
          </a:bodyPr>
          <a:lstStyle/>
          <a:p>
            <a:pPr>
              <a:lnSpc>
                <a:spcPct val="107000"/>
              </a:lnSpc>
              <a:spcAft>
                <a:spcPts val="750"/>
              </a:spcAft>
            </a:pPr>
            <a:r>
              <a:rPr lang="pt-BR"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 3: Tài </a:t>
            </a:r>
            <a:r>
              <a:rPr lang="pt-BR"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 </a:t>
            </a:r>
            <a:r>
              <a:rPr lang="pt-BR" sz="32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Dạy trẻ đọc thơ)</a:t>
            </a:r>
            <a:endParaRPr lang="en-US" sz="24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pt-BR"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altLang="en-US" sz="2800" b="1" dirty="0" smtClean="0">
                <a:solidFill>
                  <a:srgbClr val="7030A0"/>
                </a:solidFill>
                <a:latin typeface="Times New Roman" panose="02020603050405020304" pitchFamily="18" charset="0"/>
              </a:rPr>
              <a:t>Lớp </a:t>
            </a:r>
            <a:r>
              <a:rPr lang="en-US" altLang="en-US" sz="2800" b="1" dirty="0">
                <a:solidFill>
                  <a:srgbClr val="7030A0"/>
                </a:solidFill>
                <a:latin typeface="Times New Roman" panose="02020603050405020304" pitchFamily="18" charset="0"/>
              </a:rPr>
              <a:t>đọc, tổ đọc ( đọc nối tiếp), nhóm đọc</a:t>
            </a:r>
          </a:p>
          <a:p>
            <a:r>
              <a:rPr lang="en-US" altLang="en-US" sz="2800" b="1" dirty="0">
                <a:solidFill>
                  <a:srgbClr val="7030A0"/>
                </a:solidFill>
                <a:latin typeface="Times New Roman" panose="02020603050405020304" pitchFamily="18" charset="0"/>
              </a:rPr>
              <a:t>(Đọc thơ theo tranh)</a:t>
            </a:r>
          </a:p>
          <a:p>
            <a:r>
              <a:rPr lang="en-US" altLang="en-US" sz="2800" b="1" dirty="0" smtClean="0">
                <a:solidFill>
                  <a:srgbClr val="7030A0"/>
                </a:solidFill>
                <a:latin typeface="Times New Roman" panose="02020603050405020304" pitchFamily="18" charset="0"/>
              </a:rPr>
              <a:t>- Cá </a:t>
            </a:r>
            <a:r>
              <a:rPr lang="en-US" altLang="en-US" sz="2800" b="1" dirty="0">
                <a:solidFill>
                  <a:srgbClr val="7030A0"/>
                </a:solidFill>
                <a:latin typeface="Times New Roman" panose="02020603050405020304" pitchFamily="18" charset="0"/>
              </a:rPr>
              <a:t>nhân trẻ đọc sử dụng Powpo</a:t>
            </a:r>
            <a:r>
              <a:rPr lang="en-US" altLang="en-US" sz="2800" b="1" dirty="0">
                <a:solidFill>
                  <a:srgbClr val="6600FF"/>
                </a:solidFill>
                <a:latin typeface="Times New Roman" panose="02020603050405020304" pitchFamily="18" charset="0"/>
              </a:rPr>
              <a:t>nit</a:t>
            </a:r>
            <a:endParaRPr lang="en-US" altLang="en-US" sz="2800" b="1" dirty="0">
              <a:solidFill>
                <a:srgbClr val="6600FF"/>
              </a:solidFill>
            </a:endParaRPr>
          </a:p>
          <a:p>
            <a:pPr>
              <a:spcAft>
                <a:spcPts val="750"/>
              </a:spcAft>
            </a:pPr>
            <a:endParaRPr lang="pt-BR" dirty="0" smtClean="0">
              <a:latin typeface="Times New Roman" panose="02020603050405020304" pitchFamily="18" charset="0"/>
              <a:ea typeface="Times New Roman" panose="02020603050405020304" pitchFamily="18" charset="0"/>
            </a:endParaRPr>
          </a:p>
        </p:txBody>
      </p:sp>
      <p:sp>
        <p:nvSpPr>
          <p:cNvPr id="6" name="TextBox 1"/>
          <p:cNvSpPr txBox="1">
            <a:spLocks noChangeArrowheads="1"/>
          </p:cNvSpPr>
          <p:nvPr/>
        </p:nvSpPr>
        <p:spPr bwMode="auto">
          <a:xfrm>
            <a:off x="1614851" y="3300117"/>
            <a:ext cx="9146933"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sz="2800" b="1" dirty="0" smtClean="0">
                <a:solidFill>
                  <a:srgbClr val="FF0000"/>
                </a:solidFill>
                <a:latin typeface="Times New Roman" panose="02020603050405020304" pitchFamily="18" charset="0"/>
                <a:cs typeface="Times New Roman" panose="02020603050405020304" pitchFamily="18" charset="0"/>
              </a:rPr>
              <a:t>3</a:t>
            </a:r>
            <a:r>
              <a:rPr lang="en-US" altLang="en-US" sz="2800" b="1" dirty="0">
                <a:solidFill>
                  <a:srgbClr val="FF0000"/>
                </a:solidFill>
                <a:latin typeface="Times New Roman" panose="02020603050405020304" pitchFamily="18" charset="0"/>
                <a:cs typeface="Times New Roman" panose="02020603050405020304" pitchFamily="18" charset="0"/>
              </a:rPr>
              <a:t>. Kết thúc</a:t>
            </a:r>
          </a:p>
          <a:p>
            <a:pPr>
              <a:spcBef>
                <a:spcPct val="0"/>
              </a:spcBef>
              <a:buClrTx/>
              <a:buSzTx/>
              <a:buNone/>
            </a:pPr>
            <a:r>
              <a:rPr lang="pt-BR" sz="2400" b="1" dirty="0" smtClean="0">
                <a:solidFill>
                  <a:srgbClr val="7030A0"/>
                </a:solidFill>
                <a:latin typeface="Times New Roman" panose="02020603050405020304" pitchFamily="18" charset="0"/>
                <a:ea typeface="Times New Roman" panose="02020603050405020304" pitchFamily="18" charset="0"/>
              </a:rPr>
              <a:t> </a:t>
            </a:r>
            <a:r>
              <a:rPr lang="pt-BR" sz="2400" b="1" dirty="0">
                <a:solidFill>
                  <a:srgbClr val="7030A0"/>
                </a:solidFill>
                <a:latin typeface="Times New Roman" panose="02020603050405020304" pitchFamily="18" charset="0"/>
                <a:ea typeface="Times New Roman" panose="02020603050405020304" pitchFamily="18" charset="0"/>
              </a:rPr>
              <a:t>Cô </a:t>
            </a:r>
            <a:r>
              <a:rPr lang="pt-BR" sz="2400" b="1" dirty="0" smtClean="0">
                <a:solidFill>
                  <a:srgbClr val="7030A0"/>
                </a:solidFill>
                <a:latin typeface="Times New Roman" panose="02020603050405020304" pitchFamily="18" charset="0"/>
                <a:ea typeface="Times New Roman" panose="02020603050405020304" pitchFamily="18" charset="0"/>
              </a:rPr>
              <a:t>cùng trẻ vận động theo nhạc bài hát : “ Ở trường cô dạy em thế”.</a:t>
            </a:r>
            <a:endParaRPr lang="en-US" sz="2400" b="1" dirty="0">
              <a:solidFill>
                <a:srgbClr val="7030A0"/>
              </a:solidFill>
            </a:endParaRPr>
          </a:p>
          <a:p>
            <a:pPr eaLnBrk="1" hangingPunct="1">
              <a:spcBef>
                <a:spcPct val="0"/>
              </a:spcBef>
              <a:buClrTx/>
              <a:buSzTx/>
              <a:buFontTx/>
              <a:buNone/>
            </a:pP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1492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Desktop\z3792877161416_2e96f382813a3456ccce3748ec0e900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923"/>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6900" y="188581"/>
            <a:ext cx="1063171" cy="954419"/>
          </a:xfrm>
          <a:prstGeom prst="rect">
            <a:avLst/>
          </a:prstGeom>
        </p:spPr>
      </p:pic>
      <p:sp>
        <p:nvSpPr>
          <p:cNvPr id="6" name="WordArt 6"/>
          <p:cNvSpPr>
            <a:spLocks noChangeArrowheads="1" noChangeShapeType="1" noTextEdit="1"/>
          </p:cNvSpPr>
          <p:nvPr/>
        </p:nvSpPr>
        <p:spPr bwMode="auto">
          <a:xfrm>
            <a:off x="3013529" y="188581"/>
            <a:ext cx="5439066" cy="779616"/>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700" b="1" kern="10" dirty="0">
              <a:ln w="9525">
                <a:solidFill>
                  <a:srgbClr val="000000"/>
                </a:solidFill>
                <a:round/>
                <a:headEnd/>
                <a:tailEnd/>
              </a:ln>
              <a:solidFill>
                <a:srgbClr val="002060"/>
              </a:solidFill>
              <a:latin typeface=" tiems newroman"/>
            </a:endParaRPr>
          </a:p>
        </p:txBody>
      </p:sp>
      <p:sp>
        <p:nvSpPr>
          <p:cNvPr id="7" name="WordArt 35"/>
          <p:cNvSpPr>
            <a:spLocks noChangeArrowheads="1" noChangeShapeType="1" noTextEdit="1"/>
          </p:cNvSpPr>
          <p:nvPr/>
        </p:nvSpPr>
        <p:spPr bwMode="auto">
          <a:xfrm>
            <a:off x="466031" y="1512277"/>
            <a:ext cx="11554452" cy="2125835"/>
          </a:xfrm>
          <a:prstGeom prst="rect">
            <a:avLst/>
          </a:prstGeom>
        </p:spPr>
        <p:txBody>
          <a:bodyPr wrap="none" fromWordArt="1">
            <a:prstTxWarp prst="textCurveUp">
              <a:avLst>
                <a:gd name="adj" fmla="val 40356"/>
              </a:avLst>
            </a:prstTxWarp>
          </a:bodyPr>
          <a:lstStyle/>
          <a:p>
            <a:pPr algn="ctr">
              <a:buFontTx/>
              <a:buNone/>
            </a:pPr>
            <a:r>
              <a:rPr lang="en-US" sz="2700" kern="10" dirty="0" smtClean="0">
                <a:ln w="12700">
                  <a:solidFill>
                    <a:srgbClr val="0000FF"/>
                  </a:solidFill>
                  <a:round/>
                  <a:headEnd/>
                  <a:tailEnd/>
                </a:ln>
                <a:solidFill>
                  <a:srgbClr val="FF0000"/>
                </a:solidFill>
                <a:effectLst>
                  <a:outerShdw dist="45791" dir="2021404" algn="ctr" rotWithShape="0">
                    <a:srgbClr val="808080">
                      <a:alpha val="79999"/>
                    </a:srgbClr>
                  </a:outerShdw>
                </a:effectLst>
                <a:latin typeface=" tiems newroman"/>
                <a:cs typeface="Times New Roman" panose="02020603050405020304" pitchFamily="18" charset="0"/>
              </a:rPr>
              <a:t>Xin chào hẹn gặp lại các bé !</a:t>
            </a:r>
            <a:endParaRPr lang="en-US" sz="2700" kern="10" dirty="0">
              <a:ln w="12700">
                <a:solidFill>
                  <a:srgbClr val="0000FF"/>
                </a:solidFill>
                <a:round/>
                <a:headEnd/>
                <a:tailEnd/>
              </a:ln>
              <a:solidFill>
                <a:srgbClr val="FF0000"/>
              </a:solidFill>
              <a:effectLst>
                <a:outerShdw dist="45791" dir="2021404" algn="ctr" rotWithShape="0">
                  <a:srgbClr val="808080">
                    <a:alpha val="79999"/>
                  </a:srgbClr>
                </a:outerShdw>
              </a:effectLst>
              <a:latin typeface=" tiems newroman"/>
              <a:cs typeface="Times New Roman" panose="02020603050405020304" pitchFamily="18" charset="0"/>
            </a:endParaRPr>
          </a:p>
        </p:txBody>
      </p:sp>
    </p:spTree>
    <p:extLst>
      <p:ext uri="{BB962C8B-B14F-4D97-AF65-F5344CB8AC3E}">
        <p14:creationId xmlns:p14="http://schemas.microsoft.com/office/powerpoint/2010/main" val="218335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164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614853" y="1137447"/>
            <a:ext cx="8469924" cy="4847481"/>
          </a:xfrm>
          <a:prstGeom prst="rect">
            <a:avLst/>
          </a:prstGeom>
        </p:spPr>
        <p:txBody>
          <a:bodyPr wrap="square">
            <a:spAutoFit/>
          </a:bodyPr>
          <a:lstStyle/>
          <a:p>
            <a:pPr algn="ctr">
              <a:lnSpc>
                <a:spcPct val="150000"/>
              </a:lnSpc>
              <a:spcAft>
                <a:spcPts val="0"/>
              </a:spcAft>
            </a:pPr>
            <a:r>
              <a:rPr lang="nl-NL" b="1" dirty="0" smtClean="0">
                <a:solidFill>
                  <a:srgbClr val="FF0000"/>
                </a:solidFill>
                <a:latin typeface="Times New Roman" panose="02020603050405020304" pitchFamily="18" charset="0"/>
                <a:ea typeface="Times New Roman" panose="02020603050405020304" pitchFamily="18" charset="0"/>
              </a:rPr>
              <a:t>MỤC ĐÍCH - YÊU CẦU</a:t>
            </a:r>
            <a:endParaRPr lang="en-US" sz="1600" dirty="0">
              <a:solidFill>
                <a:srgbClr val="FF0000"/>
              </a:solidFill>
              <a:latin typeface="Times New Roman" panose="02020603050405020304" pitchFamily="18" charset="0"/>
              <a:ea typeface="Times New Roman" panose="02020603050405020304" pitchFamily="18" charset="0"/>
            </a:endParaRPr>
          </a:p>
          <a:p>
            <a:r>
              <a:rPr lang="en-US" sz="2800" b="1" dirty="0">
                <a:solidFill>
                  <a:srgbClr val="004BE2"/>
                </a:solidFill>
                <a:latin typeface="Times New Roman" panose="02020603050405020304" pitchFamily="18" charset="0"/>
                <a:cs typeface="Times New Roman" panose="02020603050405020304" pitchFamily="18" charset="0"/>
              </a:rPr>
              <a:t>1</a:t>
            </a:r>
            <a:r>
              <a:rPr lang="en-US" sz="2800" b="1" dirty="0" smtClean="0">
                <a:solidFill>
                  <a:srgbClr val="004BE2"/>
                </a:solidFill>
                <a:latin typeface="Times New Roman" panose="02020603050405020304" pitchFamily="18" charset="0"/>
                <a:cs typeface="Times New Roman" panose="02020603050405020304" pitchFamily="18" charset="0"/>
              </a:rPr>
              <a:t>. Kiến thức  </a:t>
            </a:r>
          </a:p>
          <a:p>
            <a:pPr>
              <a:spcAft>
                <a:spcPts val="0"/>
              </a:spcAft>
            </a:pPr>
            <a:r>
              <a:rPr lang="en-US" sz="20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Trẻ nhớ tên bài thơ “Nghe lời cô giáo”, tên tác giả: Nguyễn Văn Chương</a:t>
            </a:r>
          </a:p>
          <a:p>
            <a:pPr>
              <a:spcAft>
                <a:spcPts val="0"/>
              </a:spcAft>
            </a:pPr>
            <a:r>
              <a:rPr lang="en-US" sz="20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Trẻ hiểu được nội dung bài thơ, cảm nhận được âm điệu vui tươi của bài thơ, trả lời được các câu hỏi của cô, biết đọc thơ theo nhiều hình thức khác nhau.</a:t>
            </a:r>
          </a:p>
          <a:p>
            <a:r>
              <a:rPr lang="en-US" sz="2800" b="1" dirty="0" smtClean="0">
                <a:solidFill>
                  <a:srgbClr val="004BE2"/>
                </a:solidFill>
                <a:latin typeface="Times New Roman" panose="02020603050405020304" pitchFamily="18" charset="0"/>
                <a:cs typeface="Times New Roman" panose="02020603050405020304" pitchFamily="18" charset="0"/>
              </a:rPr>
              <a:t>2. Kĩ năng </a:t>
            </a:r>
          </a:p>
          <a:p>
            <a:r>
              <a:rPr lang="en-US" sz="2000" dirty="0" smtClean="0">
                <a:solidFill>
                  <a:srgbClr val="7030A0"/>
                </a:solidFill>
                <a:latin typeface="Times New Roman" panose="02020603050405020304" pitchFamily="18" charset="0"/>
                <a:cs typeface="Times New Roman" panose="02020603050405020304" pitchFamily="18" charset="0"/>
              </a:rPr>
              <a:t>- Rèn luyện kĩ năng đọc thơ diễn cảm, diễn đạt rõ ràng, đúng ý, mạch lạc</a:t>
            </a:r>
            <a:r>
              <a:rPr lang="en-US" dirty="0" smtClean="0">
                <a:latin typeface="Times New Roman" panose="02020603050405020304" pitchFamily="18" charset="0"/>
                <a:cs typeface="Times New Roman" panose="02020603050405020304" pitchFamily="18" charset="0"/>
              </a:rPr>
              <a:t>.</a:t>
            </a:r>
          </a:p>
          <a:p>
            <a:r>
              <a:rPr lang="fr-FR" b="1" dirty="0"/>
              <a:t>-</a:t>
            </a:r>
            <a:r>
              <a:rPr lang="fr-FR" sz="2000" b="1" dirty="0">
                <a:solidFill>
                  <a:srgbClr val="7030A0"/>
                </a:solidFill>
                <a:latin typeface="Times New Roman" panose="02020603050405020304" pitchFamily="18" charset="0"/>
                <a:cs typeface="Times New Roman" panose="02020603050405020304" pitchFamily="18" charset="0"/>
              </a:rPr>
              <a:t> </a:t>
            </a:r>
            <a:r>
              <a:rPr lang="fr-FR" sz="2000" b="1" dirty="0" smtClean="0">
                <a:solidFill>
                  <a:srgbClr val="7030A0"/>
                </a:solidFill>
                <a:latin typeface="Times New Roman" panose="02020603050405020304" pitchFamily="18" charset="0"/>
                <a:cs typeface="Times New Roman" panose="02020603050405020304" pitchFamily="18" charset="0"/>
              </a:rPr>
              <a:t> </a:t>
            </a:r>
            <a:r>
              <a:rPr lang="fr-FR" sz="2000" dirty="0" smtClean="0">
                <a:solidFill>
                  <a:srgbClr val="7030A0"/>
                </a:solidFill>
                <a:latin typeface="Times New Roman" panose="02020603050405020304" pitchFamily="18" charset="0"/>
                <a:cs typeface="Times New Roman" panose="02020603050405020304" pitchFamily="18" charset="0"/>
              </a:rPr>
              <a:t>Rèn </a:t>
            </a:r>
            <a:r>
              <a:rPr lang="fr-FR" sz="2000" dirty="0">
                <a:solidFill>
                  <a:srgbClr val="7030A0"/>
                </a:solidFill>
                <a:latin typeface="Times New Roman" panose="02020603050405020304" pitchFamily="18" charset="0"/>
                <a:cs typeface="Times New Roman" panose="02020603050405020304" pitchFamily="18" charset="0"/>
              </a:rPr>
              <a:t>kỹ năng mạnh dạn tự tin cho trẻ.</a:t>
            </a:r>
            <a:endParaRPr lang="en-US" sz="2000" dirty="0">
              <a:solidFill>
                <a:srgbClr val="7030A0"/>
              </a:solidFill>
              <a:latin typeface="Times New Roman" panose="02020603050405020304" pitchFamily="18" charset="0"/>
              <a:cs typeface="Times New Roman" panose="02020603050405020304" pitchFamily="18" charset="0"/>
            </a:endParaRPr>
          </a:p>
          <a:p>
            <a:pPr marL="285750" indent="-285750">
              <a:buFontTx/>
              <a:buChar char="-"/>
            </a:pPr>
            <a:endParaRPr lang="en-US" dirty="0" smtClean="0">
              <a:latin typeface="Times New Roman" panose="02020603050405020304" pitchFamily="18" charset="0"/>
              <a:cs typeface="Times New Roman" panose="02020603050405020304" pitchFamily="18" charset="0"/>
            </a:endParaRPr>
          </a:p>
          <a:p>
            <a:r>
              <a:rPr lang="en-US" sz="2800" b="1" dirty="0" smtClean="0">
                <a:solidFill>
                  <a:srgbClr val="004BE2"/>
                </a:solidFill>
                <a:latin typeface="Times New Roman" panose="02020603050405020304" pitchFamily="18" charset="0"/>
                <a:cs typeface="Times New Roman" panose="02020603050405020304" pitchFamily="18" charset="0"/>
              </a:rPr>
              <a:t>3.Giáo dục</a:t>
            </a:r>
            <a:endParaRPr lang="en-US" sz="2800" dirty="0" smtClean="0">
              <a:solidFill>
                <a:srgbClr val="004BE2"/>
              </a:solidFill>
              <a:latin typeface="Times New Roman" panose="02020603050405020304" pitchFamily="18" charset="0"/>
              <a:cs typeface="Times New Roman" panose="02020603050405020304" pitchFamily="18" charset="0"/>
            </a:endParaRPr>
          </a:p>
          <a:p>
            <a:r>
              <a:rPr lang="pt-BR" sz="2000" dirty="0" smtClean="0">
                <a:solidFill>
                  <a:srgbClr val="7030A0"/>
                </a:solidFill>
                <a:latin typeface="Times New Roman" panose="02020603050405020304" pitchFamily="18" charset="0"/>
                <a:cs typeface="Times New Roman" panose="02020603050405020304" pitchFamily="18" charset="0"/>
              </a:rPr>
              <a:t>- </a:t>
            </a:r>
            <a:r>
              <a:rPr lang="pt-BR" sz="2000" dirty="0">
                <a:solidFill>
                  <a:srgbClr val="7030A0"/>
                </a:solidFill>
                <a:latin typeface="Times New Roman" panose="02020603050405020304" pitchFamily="18" charset="0"/>
                <a:cs typeface="Times New Roman" panose="02020603050405020304" pitchFamily="18" charset="0"/>
              </a:rPr>
              <a:t>Trẻ biết nghe lời cô giáo, nghe lời ông bà bố mẹ, biết làm các công việc phù hợp với khả năng của mình để giúp đỡ mọi người xung </a:t>
            </a:r>
            <a:r>
              <a:rPr lang="pt-BR" sz="2000" dirty="0" smtClean="0">
                <a:solidFill>
                  <a:srgbClr val="7030A0"/>
                </a:solidFill>
                <a:latin typeface="Times New Roman" panose="02020603050405020304" pitchFamily="18" charset="0"/>
                <a:cs typeface="Times New Roman" panose="02020603050405020304" pitchFamily="18" charset="0"/>
              </a:rPr>
              <a:t>quanh </a:t>
            </a:r>
            <a:r>
              <a:rPr lang="en-US" sz="2000" dirty="0" smtClean="0">
                <a:solidFill>
                  <a:srgbClr val="7030A0"/>
                </a:solidFill>
                <a:latin typeface="Times New Roman" panose="02020603050405020304" pitchFamily="18" charset="0"/>
                <a:cs typeface="Times New Roman" panose="02020603050405020304" pitchFamily="18" charset="0"/>
              </a:rPr>
              <a:t>và thích đến lớp</a:t>
            </a:r>
            <a:endParaRPr lang="en-US" sz="20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smtClean="0">
                <a:solidFill>
                  <a:srgbClr val="7030A0"/>
                </a:solidFill>
                <a:latin typeface="Times New Roman" panose="02020603050405020304" pitchFamily="18" charset="0"/>
                <a:cs typeface="Times New Roman" panose="02020603050405020304" pitchFamily="18" charset="0"/>
              </a:rPr>
              <a:t>- </a:t>
            </a:r>
            <a:r>
              <a:rPr lang="en-US" sz="2000" dirty="0">
                <a:solidFill>
                  <a:srgbClr val="7030A0"/>
                </a:solidFill>
                <a:latin typeface="Times New Roman" panose="02020603050405020304" pitchFamily="18" charset="0"/>
                <a:cs typeface="Times New Roman" panose="02020603050405020304" pitchFamily="18" charset="0"/>
              </a:rPr>
              <a:t>G</a:t>
            </a:r>
            <a:r>
              <a:rPr lang="en-US" sz="2000" dirty="0" smtClean="0">
                <a:solidFill>
                  <a:srgbClr val="7030A0"/>
                </a:solidFill>
                <a:latin typeface="Times New Roman" panose="02020603050405020304" pitchFamily="18" charset="0"/>
                <a:cs typeface="Times New Roman" panose="02020603050405020304" pitchFamily="18" charset="0"/>
              </a:rPr>
              <a:t>iáo </a:t>
            </a:r>
            <a:r>
              <a:rPr lang="en-US" sz="2000" smtClean="0">
                <a:solidFill>
                  <a:srgbClr val="7030A0"/>
                </a:solidFill>
                <a:latin typeface="Times New Roman" panose="02020603050405020304" pitchFamily="18" charset="0"/>
                <a:cs typeface="Times New Roman" panose="02020603050405020304" pitchFamily="18" charset="0"/>
              </a:rPr>
              <a:t>dục trẻ có thói </a:t>
            </a:r>
            <a:r>
              <a:rPr lang="en-US" sz="2000" dirty="0" smtClean="0">
                <a:solidFill>
                  <a:srgbClr val="7030A0"/>
                </a:solidFill>
                <a:latin typeface="Times New Roman" panose="02020603050405020304" pitchFamily="18" charset="0"/>
                <a:cs typeface="Times New Roman" panose="02020603050405020304" pitchFamily="18" charset="0"/>
              </a:rPr>
              <a:t>quen văn minh khi ăn biết mời </a:t>
            </a:r>
            <a:r>
              <a:rPr lang="en-US" sz="2000" smtClean="0">
                <a:solidFill>
                  <a:srgbClr val="7030A0"/>
                </a:solidFill>
                <a:latin typeface="Times New Roman" panose="02020603050405020304" pitchFamily="18" charset="0"/>
                <a:cs typeface="Times New Roman" panose="02020603050405020304" pitchFamily="18" charset="0"/>
              </a:rPr>
              <a:t>người lớn, biết chia sẻ nhường nhịn em bé hơn  </a:t>
            </a:r>
            <a:endPar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620565" y="486112"/>
            <a:ext cx="646114" cy="651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517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22" y="0"/>
            <a:ext cx="12279922" cy="6928338"/>
          </a:xfrm>
          <a:prstGeom prst="rect">
            <a:avLst/>
          </a:prstGeom>
        </p:spPr>
      </p:pic>
      <p:sp>
        <p:nvSpPr>
          <p:cNvPr id="6" name="TextBox 5"/>
          <p:cNvSpPr txBox="1"/>
          <p:nvPr/>
        </p:nvSpPr>
        <p:spPr>
          <a:xfrm>
            <a:off x="1581926" y="1121970"/>
            <a:ext cx="9434836" cy="4930581"/>
          </a:xfrm>
          <a:prstGeom prst="rect">
            <a:avLst/>
          </a:prstGeom>
          <a:noFill/>
        </p:spPr>
        <p:txBody>
          <a:bodyPr wrap="square">
            <a:spAutoFit/>
          </a:bodyPr>
          <a:lstStyle/>
          <a:p>
            <a:pPr marL="457200" indent="-457200" algn="ctr">
              <a:buFontTx/>
              <a:buAutoNum type="arabicPeriod"/>
              <a:defRPr/>
            </a:pPr>
            <a:r>
              <a:rPr lang="en-US" sz="2800" b="1" dirty="0">
                <a:solidFill>
                  <a:srgbClr val="FF0000"/>
                </a:solidFill>
                <a:latin typeface="Times New Roman" panose="02020603050405020304" pitchFamily="18" charset="0"/>
                <a:cs typeface="Times New Roman" panose="02020603050405020304" pitchFamily="18" charset="0"/>
              </a:rPr>
              <a:t>Ổn định tổ </a:t>
            </a:r>
            <a:r>
              <a:rPr lang="en-US" sz="2800" b="1" dirty="0" smtClean="0">
                <a:solidFill>
                  <a:srgbClr val="FF0000"/>
                </a:solidFill>
                <a:latin typeface="Times New Roman" panose="02020603050405020304" pitchFamily="18" charset="0"/>
                <a:cs typeface="Times New Roman" panose="02020603050405020304" pitchFamily="18" charset="0"/>
              </a:rPr>
              <a:t>chức, gây hứng thú</a:t>
            </a:r>
            <a:endParaRPr lang="en-US" sz="2800" b="1" dirty="0">
              <a:solidFill>
                <a:srgbClr val="FF0000"/>
              </a:solidFill>
              <a:latin typeface="Times New Roman" panose="02020603050405020304" pitchFamily="18" charset="0"/>
              <a:cs typeface="Times New Roman" panose="02020603050405020304" pitchFamily="18" charset="0"/>
            </a:endParaRPr>
          </a:p>
          <a:p>
            <a:pPr>
              <a:defRPr/>
            </a:pPr>
            <a:r>
              <a:rPr lang="en-US" sz="2800" b="1" dirty="0" smtClean="0">
                <a:solidFill>
                  <a:srgbClr val="FF0000"/>
                </a:solidFill>
                <a:latin typeface="Times New Roman" panose="02020603050405020304" pitchFamily="18" charset="0"/>
                <a:cs typeface="Times New Roman" panose="02020603050405020304" pitchFamily="18" charset="0"/>
              </a:rPr>
              <a:t>Cô </a:t>
            </a:r>
            <a:r>
              <a:rPr lang="en-US" sz="2800" b="1" dirty="0">
                <a:solidFill>
                  <a:srgbClr val="FF0000"/>
                </a:solidFill>
                <a:latin typeface="Times New Roman" panose="02020603050405020304" pitchFamily="18" charset="0"/>
                <a:cs typeface="Times New Roman" panose="02020603050405020304" pitchFamily="18" charset="0"/>
              </a:rPr>
              <a:t>và </a:t>
            </a:r>
            <a:r>
              <a:rPr lang="en-US" sz="2800" b="1" dirty="0" smtClean="0">
                <a:solidFill>
                  <a:srgbClr val="FF0000"/>
                </a:solidFill>
                <a:latin typeface="Times New Roman" panose="02020603050405020304" pitchFamily="18" charset="0"/>
                <a:cs typeface="Times New Roman" panose="02020603050405020304" pitchFamily="18" charset="0"/>
              </a:rPr>
              <a:t>trẻ cùng chơi trò chơi : vận động cơ thể</a:t>
            </a:r>
          </a:p>
          <a:p>
            <a:pPr>
              <a:lnSpc>
                <a:spcPct val="120000"/>
              </a:lnSpc>
              <a:spcAft>
                <a:spcPts val="0"/>
              </a:spcAft>
            </a:pPr>
            <a:r>
              <a:rPr lang="vi-VN" sz="2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Mình lắc cái hông,  nào mình cùng lắc cái hông</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Mình lắc sang phải, rồi lại lắc sang trái</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Mình nhún cái chân,  nào mình cùng </a:t>
            </a:r>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hún cái chân</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Mình </a:t>
            </a:r>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lắc cái tay rồi mình lại vỗ cái tay</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Mình lắc cái tay rồi mình lại vỗ cái tay</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Cô thấy cái hộp, </a:t>
            </a:r>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ồ c</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ô thấy cái hộp</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Bé đoán xem nào, bé hãy đoán xem nào</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Không biết bên trong chiếc hộp này có gì nhỉ?</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eaLnBrk="1" hangingPunct="1">
              <a:defRPr/>
            </a:pPr>
            <a:r>
              <a:rPr lang="en-US" sz="2800" dirty="0">
                <a:solidFill>
                  <a:srgbClr val="7030A0"/>
                </a:solidFill>
                <a:latin typeface="Times New Roman" panose="02020603050405020304" pitchFamily="18" charset="0"/>
                <a:cs typeface="Times New Roman" panose="02020603050405020304" pitchFamily="18" charset="0"/>
              </a:rPr>
              <a:t> </a:t>
            </a:r>
            <a:r>
              <a:rPr lang="en-US" sz="2800" dirty="0" smtClean="0">
                <a:solidFill>
                  <a:srgbClr val="7030A0"/>
                </a:solidFill>
                <a:latin typeface="Times New Roman" panose="02020603050405020304" pitchFamily="18" charset="0"/>
                <a:cs typeface="Times New Roman" panose="02020603050405020304" pitchFamily="18" charset="0"/>
              </a:rPr>
              <a:t>Trẻ khám phá chiếc hộp ( trong hộp có tranh về bài thơ)</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8" name="Picture 7"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550226" y="161306"/>
            <a:ext cx="646114" cy="651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03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22" y="0"/>
            <a:ext cx="12279922" cy="6928338"/>
          </a:xfrm>
          <a:prstGeom prst="rect">
            <a:avLst/>
          </a:prstGeom>
        </p:spPr>
      </p:pic>
      <p:pic>
        <p:nvPicPr>
          <p:cNvPr id="8" name="Picture 7"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550226" y="161306"/>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
          <p:cNvSpPr txBox="1">
            <a:spLocks noChangeArrowheads="1"/>
          </p:cNvSpPr>
          <p:nvPr/>
        </p:nvSpPr>
        <p:spPr bwMode="auto">
          <a:xfrm>
            <a:off x="1782634" y="1713144"/>
            <a:ext cx="8908812"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b="1" dirty="0">
                <a:solidFill>
                  <a:srgbClr val="6600FF"/>
                </a:solidFill>
                <a:latin typeface="Times New Roman" panose="02020603050405020304" pitchFamily="18" charset="0"/>
              </a:rPr>
              <a:t>     </a:t>
            </a:r>
            <a:r>
              <a:rPr lang="en-US" altLang="en-US" sz="2400" b="1" dirty="0" smtClean="0">
                <a:solidFill>
                  <a:srgbClr val="7030A0"/>
                </a:solidFill>
                <a:latin typeface="Times New Roman" panose="02020603050405020304" pitchFamily="18" charset="0"/>
              </a:rPr>
              <a:t>- </a:t>
            </a:r>
            <a:r>
              <a:rPr lang="en-US" altLang="en-US" sz="2400" dirty="0" smtClean="0">
                <a:solidFill>
                  <a:srgbClr val="7030A0"/>
                </a:solidFill>
                <a:latin typeface="Times New Roman" panose="02020603050405020304" pitchFamily="18" charset="0"/>
              </a:rPr>
              <a:t>Trẻ về nhóm khám phá tranh của nhóm mình</a:t>
            </a:r>
          </a:p>
          <a:p>
            <a:pPr eaLnBrk="1" hangingPunct="1">
              <a:spcBef>
                <a:spcPct val="0"/>
              </a:spcBef>
              <a:buClrTx/>
              <a:buSzTx/>
              <a:buFontTx/>
              <a:buNone/>
            </a:pPr>
            <a:r>
              <a:rPr lang="en-US" altLang="en-US" sz="2400" b="1" dirty="0">
                <a:solidFill>
                  <a:srgbClr val="6600FF"/>
                </a:solidFill>
                <a:latin typeface="Times New Roman" panose="02020603050405020304" pitchFamily="18" charset="0"/>
              </a:rPr>
              <a:t> </a:t>
            </a:r>
            <a:r>
              <a:rPr lang="en-US" altLang="en-US" sz="2400" b="1" dirty="0" smtClean="0">
                <a:solidFill>
                  <a:srgbClr val="6600FF"/>
                </a:solidFill>
                <a:latin typeface="Times New Roman" panose="02020603050405020304" pitchFamily="18" charset="0"/>
              </a:rPr>
              <a:t>    </a:t>
            </a:r>
            <a:r>
              <a:rPr lang="en-US" altLang="en-US" sz="2400" dirty="0" smtClean="0">
                <a:solidFill>
                  <a:srgbClr val="7030A0"/>
                </a:solidFill>
                <a:latin typeface="Times New Roman" panose="02020603050405020304" pitchFamily="18" charset="0"/>
              </a:rPr>
              <a:t>- Từng nhóm cử đại diện lên giới thiệu nội dung tranh </a:t>
            </a:r>
          </a:p>
          <a:p>
            <a:pPr eaLnBrk="1" hangingPunct="1">
              <a:spcBef>
                <a:spcPct val="0"/>
              </a:spcBef>
              <a:buClrTx/>
              <a:buSzTx/>
              <a:buFontTx/>
              <a:buNone/>
            </a:pPr>
            <a:r>
              <a:rPr lang="en-US" altLang="en-US" sz="2400" dirty="0" smtClean="0">
                <a:solidFill>
                  <a:srgbClr val="7030A0"/>
                </a:solidFill>
                <a:latin typeface="Times New Roman" panose="02020603050405020304" pitchFamily="18" charset="0"/>
              </a:rPr>
              <a:t>     - Cùng cô sắp xếp các bức tranh theo nội dung bài thơ</a:t>
            </a:r>
          </a:p>
          <a:p>
            <a:pPr eaLnBrk="1" hangingPunct="1">
              <a:spcBef>
                <a:spcPct val="0"/>
              </a:spcBef>
              <a:buClrTx/>
              <a:buSzTx/>
              <a:buFontTx/>
              <a:buNone/>
            </a:pPr>
            <a:r>
              <a:rPr lang="en-US" altLang="en-US" sz="2400" b="1" dirty="0" smtClean="0">
                <a:solidFill>
                  <a:srgbClr val="6600FF"/>
                </a:solidFill>
                <a:latin typeface="Times New Roman" panose="02020603050405020304" pitchFamily="18" charset="0"/>
              </a:rPr>
              <a:t>     </a:t>
            </a:r>
            <a:r>
              <a:rPr lang="en-US" altLang="en-US" sz="2400" dirty="0" smtClean="0">
                <a:solidFill>
                  <a:srgbClr val="7030A0"/>
                </a:solidFill>
                <a:latin typeface="Times New Roman" panose="02020603050405020304" pitchFamily="18" charset="0"/>
              </a:rPr>
              <a:t>- Cô giới thiệu tên bài thơ. </a:t>
            </a:r>
          </a:p>
          <a:p>
            <a:pPr eaLnBrk="1" hangingPunct="1">
              <a:spcBef>
                <a:spcPct val="0"/>
              </a:spcBef>
              <a:buClrTx/>
              <a:buSzTx/>
              <a:buFontTx/>
              <a:buNone/>
            </a:pPr>
            <a:endParaRPr lang="en-US" altLang="en-US" sz="2800" b="1" dirty="0" smtClean="0">
              <a:solidFill>
                <a:srgbClr val="FF0000"/>
              </a:solidFill>
              <a:latin typeface="Times New Roman" panose="02020603050405020304" pitchFamily="18" charset="0"/>
            </a:endParaRPr>
          </a:p>
          <a:p>
            <a:pPr eaLnBrk="1" hangingPunct="1">
              <a:spcBef>
                <a:spcPct val="0"/>
              </a:spcBef>
              <a:buClrTx/>
              <a:buSzTx/>
              <a:buFontTx/>
              <a:buNone/>
            </a:pPr>
            <a:r>
              <a:rPr lang="en-US" altLang="en-US" sz="2800" b="1" dirty="0" smtClean="0">
                <a:solidFill>
                  <a:srgbClr val="FF0000"/>
                </a:solidFill>
                <a:latin typeface="Times New Roman" panose="02020603050405020304" pitchFamily="18" charset="0"/>
              </a:rPr>
              <a:t>Phần 1: </a:t>
            </a:r>
            <a:r>
              <a:rPr lang="pt-BR" sz="2800" b="1" dirty="0">
                <a:solidFill>
                  <a:srgbClr val="FF0000"/>
                </a:solidFill>
                <a:latin typeface="Times New Roman" panose="02020603050405020304" pitchFamily="18" charset="0"/>
                <a:cs typeface="Times New Roman" panose="02020603050405020304" pitchFamily="18" charset="0"/>
              </a:rPr>
              <a:t>Cùng khám </a:t>
            </a:r>
            <a:r>
              <a:rPr lang="pt-BR" sz="2800" b="1" dirty="0" smtClean="0">
                <a:solidFill>
                  <a:srgbClr val="FF0000"/>
                </a:solidFill>
                <a:latin typeface="Times New Roman" panose="02020603050405020304" pitchFamily="18" charset="0"/>
                <a:cs typeface="Times New Roman" panose="02020603050405020304" pitchFamily="18" charset="0"/>
              </a:rPr>
              <a:t>phá </a:t>
            </a:r>
            <a:r>
              <a:rPr lang="en-US" altLang="en-US" sz="2800" b="1" i="1" dirty="0" smtClean="0">
                <a:solidFill>
                  <a:srgbClr val="FF0000"/>
                </a:solidFill>
                <a:latin typeface="Times New Roman" panose="02020603050405020304" pitchFamily="18" charset="0"/>
              </a:rPr>
              <a:t>(Đọc </a:t>
            </a:r>
            <a:r>
              <a:rPr lang="en-US" altLang="en-US" sz="2800" b="1" i="1" dirty="0">
                <a:solidFill>
                  <a:srgbClr val="FF0000"/>
                </a:solidFill>
                <a:latin typeface="Times New Roman" panose="02020603050405020304" pitchFamily="18" charset="0"/>
              </a:rPr>
              <a:t>thơ cho trẻ </a:t>
            </a:r>
            <a:r>
              <a:rPr lang="en-US" altLang="en-US" sz="2800" b="1" i="1" dirty="0" smtClean="0">
                <a:solidFill>
                  <a:srgbClr val="FF0000"/>
                </a:solidFill>
                <a:latin typeface="Times New Roman" panose="02020603050405020304" pitchFamily="18" charset="0"/>
              </a:rPr>
              <a:t>nghe)</a:t>
            </a:r>
            <a:endParaRPr lang="en-US" altLang="en-US" sz="2800" b="1" i="1" dirty="0">
              <a:solidFill>
                <a:srgbClr val="FF0000"/>
              </a:solidFill>
              <a:latin typeface="Times New Roman" panose="02020603050405020304" pitchFamily="18" charset="0"/>
            </a:endParaRPr>
          </a:p>
          <a:p>
            <a:pPr eaLnBrk="1" hangingPunct="1">
              <a:spcBef>
                <a:spcPct val="0"/>
              </a:spcBef>
              <a:buClrTx/>
              <a:buSzTx/>
              <a:buFontTx/>
              <a:buNone/>
            </a:pPr>
            <a:r>
              <a:rPr lang="en-US" altLang="en-US" sz="2800" dirty="0" smtClean="0">
                <a:solidFill>
                  <a:srgbClr val="7030A0"/>
                </a:solidFill>
                <a:latin typeface="Times New Roman" panose="02020603050405020304" pitchFamily="18" charset="0"/>
              </a:rPr>
              <a:t>    </a:t>
            </a:r>
            <a:r>
              <a:rPr lang="en-US" altLang="en-US" sz="2400" dirty="0" smtClean="0">
                <a:solidFill>
                  <a:srgbClr val="7030A0"/>
                </a:solidFill>
                <a:latin typeface="Times New Roman" panose="02020603050405020304" pitchFamily="18" charset="0"/>
              </a:rPr>
              <a:t>Lần </a:t>
            </a:r>
            <a:r>
              <a:rPr lang="en-US" altLang="en-US" sz="2400" dirty="0">
                <a:solidFill>
                  <a:srgbClr val="7030A0"/>
                </a:solidFill>
                <a:latin typeface="Times New Roman" panose="02020603050405020304" pitchFamily="18" charset="0"/>
              </a:rPr>
              <a:t>1 bằng lời và kết hợp cử chỉ </a:t>
            </a:r>
          </a:p>
          <a:p>
            <a:pPr eaLnBrk="1" hangingPunct="1">
              <a:spcBef>
                <a:spcPct val="0"/>
              </a:spcBef>
              <a:buClrTx/>
              <a:buSzTx/>
              <a:buFontTx/>
              <a:buNone/>
            </a:pPr>
            <a:r>
              <a:rPr lang="en-US" altLang="en-US" sz="2400" dirty="0" smtClean="0">
                <a:solidFill>
                  <a:srgbClr val="7030A0"/>
                </a:solidFill>
                <a:latin typeface="Times New Roman" panose="02020603050405020304" pitchFamily="18" charset="0"/>
              </a:rPr>
              <a:t>    Lần </a:t>
            </a:r>
            <a:r>
              <a:rPr lang="en-US" altLang="en-US" sz="2400" dirty="0">
                <a:solidFill>
                  <a:srgbClr val="7030A0"/>
                </a:solidFill>
                <a:latin typeface="Times New Roman" panose="02020603050405020304" pitchFamily="18" charset="0"/>
              </a:rPr>
              <a:t>2 kết </a:t>
            </a:r>
            <a:r>
              <a:rPr lang="en-US" altLang="en-US" sz="2400" dirty="0" smtClean="0">
                <a:solidFill>
                  <a:srgbClr val="7030A0"/>
                </a:solidFill>
                <a:latin typeface="Times New Roman" panose="02020603050405020304" pitchFamily="18" charset="0"/>
              </a:rPr>
              <a:t>hợp vi deo</a:t>
            </a:r>
            <a:endParaRPr lang="en-US" altLang="en-US" sz="2400" dirty="0">
              <a:solidFill>
                <a:srgbClr val="7030A0"/>
              </a:solidFill>
            </a:endParaRPr>
          </a:p>
        </p:txBody>
      </p:sp>
      <p:sp>
        <p:nvSpPr>
          <p:cNvPr id="12" name="TextBox 1"/>
          <p:cNvSpPr txBox="1">
            <a:spLocks noChangeArrowheads="1"/>
          </p:cNvSpPr>
          <p:nvPr/>
        </p:nvSpPr>
        <p:spPr bwMode="auto">
          <a:xfrm>
            <a:off x="2253846" y="1189924"/>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rPr>
              <a:t>2. Phương pháp và hình thức tổ chức</a:t>
            </a:r>
          </a:p>
        </p:txBody>
      </p:sp>
    </p:spTree>
    <p:extLst>
      <p:ext uri="{BB962C8B-B14F-4D97-AF65-F5344CB8AC3E}">
        <p14:creationId xmlns:p14="http://schemas.microsoft.com/office/powerpoint/2010/main" val="2580813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8" y="0"/>
            <a:ext cx="12262338" cy="6858000"/>
          </a:xfrm>
          <a:prstGeom prst="rect">
            <a:avLst/>
          </a:prstGeom>
        </p:spPr>
      </p:pic>
      <p:pic>
        <p:nvPicPr>
          <p:cNvPr id="3" name="Picture 2" descr="D:\Desktop\A2 nam 2021-2022\logotruong.jpg"/>
          <p:cNvPicPr>
            <a:picLocks noChangeAspect="1" noChangeArrowheads="1"/>
          </p:cNvPicPr>
          <p:nvPr/>
        </p:nvPicPr>
        <p:blipFill>
          <a:blip r:embed="rId5"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471095" y="82175"/>
            <a:ext cx="646114" cy="651335"/>
          </a:xfrm>
          <a:prstGeom prst="rect">
            <a:avLst/>
          </a:prstGeom>
          <a:noFill/>
          <a:extLst>
            <a:ext uri="{909E8E84-426E-40DD-AFC4-6F175D3DCCD1}">
              <a14:hiddenFill xmlns:a14="http://schemas.microsoft.com/office/drawing/2010/main">
                <a:solidFill>
                  <a:srgbClr val="FFFFFF"/>
                </a:solidFill>
              </a14:hiddenFill>
            </a:ext>
          </a:extLst>
        </p:spPr>
      </p:pic>
      <p:pic>
        <p:nvPicPr>
          <p:cNvPr id="4" name="603640631293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8908" y="815685"/>
            <a:ext cx="10843846" cy="5486400"/>
          </a:xfrm>
          <a:prstGeom prst="rect">
            <a:avLst/>
          </a:prstGeom>
        </p:spPr>
      </p:pic>
    </p:spTree>
    <p:extLst>
      <p:ext uri="{BB962C8B-B14F-4D97-AF65-F5344CB8AC3E}">
        <p14:creationId xmlns:p14="http://schemas.microsoft.com/office/powerpoint/2010/main" val="2633198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22" y="0"/>
            <a:ext cx="12279922" cy="6928338"/>
          </a:xfrm>
          <a:prstGeom prst="rect">
            <a:avLst/>
          </a:prstGeom>
        </p:spPr>
      </p:pic>
      <p:pic>
        <p:nvPicPr>
          <p:cNvPr id="4" name="Picture 3"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383172" y="253942"/>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1696916" y="1171233"/>
            <a:ext cx="8985738" cy="462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None/>
            </a:pPr>
            <a:r>
              <a:rPr lang="pt-BR" sz="2800" b="1" dirty="0" smtClean="0">
                <a:solidFill>
                  <a:srgbClr val="FF0000"/>
                </a:solidFill>
                <a:latin typeface="Times New Roman" panose="02020603050405020304" pitchFamily="18" charset="0"/>
                <a:cs typeface="Times New Roman" panose="02020603050405020304" pitchFamily="18" charset="0"/>
              </a:rPr>
              <a:t> </a:t>
            </a:r>
            <a:r>
              <a:rPr lang="pt-BR" sz="2800" b="1" dirty="0">
                <a:solidFill>
                  <a:srgbClr val="FF0000"/>
                </a:solidFill>
                <a:latin typeface="Times New Roman" panose="02020603050405020304" pitchFamily="18" charset="0"/>
                <a:cs typeface="Times New Roman" panose="02020603050405020304" pitchFamily="18" charset="0"/>
              </a:rPr>
              <a:t>Phần 2: Chung </a:t>
            </a:r>
            <a:r>
              <a:rPr lang="pt-BR" sz="2800" b="1" dirty="0" smtClean="0">
                <a:solidFill>
                  <a:srgbClr val="FF0000"/>
                </a:solidFill>
                <a:latin typeface="Times New Roman" panose="02020603050405020304" pitchFamily="18" charset="0"/>
                <a:cs typeface="Times New Roman" panose="02020603050405020304" pitchFamily="18" charset="0"/>
              </a:rPr>
              <a:t>sức</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smtClean="0">
                <a:solidFill>
                  <a:srgbClr val="FF0000"/>
                </a:solidFill>
                <a:latin typeface="Times New Roman" panose="02020603050405020304" pitchFamily="18" charset="0"/>
                <a:cs typeface="Times New Roman" panose="02020603050405020304" pitchFamily="18" charset="0"/>
              </a:rPr>
              <a:t>(</a:t>
            </a:r>
            <a:r>
              <a:rPr lang="en-US" altLang="en-US" sz="2800" b="1" i="1" dirty="0" smtClean="0">
                <a:solidFill>
                  <a:srgbClr val="FF0000"/>
                </a:solidFill>
                <a:latin typeface="Times New Roman" panose="02020603050405020304" pitchFamily="18" charset="0"/>
              </a:rPr>
              <a:t>Đàm thoại - Trích dẫn)</a:t>
            </a:r>
          </a:p>
          <a:p>
            <a:pPr eaLnBrk="1" hangingPunct="1">
              <a:spcBef>
                <a:spcPct val="0"/>
              </a:spcBef>
              <a:buClrTx/>
              <a:buSzTx/>
              <a:buFontTx/>
              <a:buNone/>
            </a:pPr>
            <a:endParaRPr lang="en-US" altLang="en-US" sz="2000" dirty="0" smtClean="0">
              <a:solidFill>
                <a:srgbClr val="FF0000"/>
              </a:solidFill>
              <a:latin typeface="Times New Roman" panose="02020603050405020304" pitchFamily="18" charset="0"/>
            </a:endParaRPr>
          </a:p>
          <a:p>
            <a:pPr>
              <a:buNone/>
            </a:pPr>
            <a:r>
              <a:rPr lang="en-US" altLang="en-US" sz="2000" dirty="0" smtClean="0">
                <a:solidFill>
                  <a:srgbClr val="7030A0"/>
                </a:solidFill>
                <a:latin typeface="Times New Roman" panose="02020603050405020304" pitchFamily="18" charset="0"/>
                <a:cs typeface="Times New Roman" panose="02020603050405020304" pitchFamily="18" charset="0"/>
              </a:rPr>
              <a:t> </a:t>
            </a:r>
            <a:r>
              <a:rPr lang="en-US" altLang="en-US" sz="2400" dirty="0" smtClean="0">
                <a:solidFill>
                  <a:srgbClr val="7030A0"/>
                </a:solidFill>
                <a:latin typeface="Times New Roman" panose="02020603050405020304" pitchFamily="18" charset="0"/>
                <a:cs typeface="Times New Roman" panose="02020603050405020304" pitchFamily="18" charset="0"/>
              </a:rPr>
              <a:t>- Cô </a:t>
            </a:r>
            <a:r>
              <a:rPr lang="en-US" altLang="en-US" sz="2400" dirty="0">
                <a:solidFill>
                  <a:srgbClr val="7030A0"/>
                </a:solidFill>
                <a:latin typeface="Times New Roman" panose="02020603050405020304" pitchFamily="18" charset="0"/>
                <a:cs typeface="Times New Roman" panose="02020603050405020304" pitchFamily="18" charset="0"/>
              </a:rPr>
              <a:t>vừa đọc cho các con nghe bài thơ có tên là gì?  Do ai sáng tác?</a:t>
            </a:r>
          </a:p>
          <a:p>
            <a:pPr>
              <a:buNone/>
            </a:pPr>
            <a:r>
              <a:rPr lang="en-US"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Bài thơ nói về điều gì?</a:t>
            </a:r>
          </a:p>
          <a:p>
            <a:pPr>
              <a:buNone/>
            </a:pPr>
            <a:r>
              <a:rPr lang="en-US"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Cô củng cố lại nội dung bài thơ: Bài thơ nói </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về nói về bạn nhỏ đến lớp ngoài được học chữ học múa.. bạn còn được cô dạy </a:t>
            </a:r>
            <a:r>
              <a:rPr lang="en-US"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cách giữ gìn vệ sinh sạch sẽ </a:t>
            </a:r>
            <a:r>
              <a:rPr lang="en-US"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như </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rửa tay trước khi ăn, khi ăn không để vãi </a:t>
            </a:r>
            <a:r>
              <a:rPr lang="en-US"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rơi cơm</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ăn phải mời</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người lớn, biết chia sẻ nhường nhịn giúp đỡ mọi người đó </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mới là bé </a:t>
            </a:r>
            <a:r>
              <a:rPr lang="en-US"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ngoannhớ lời cô giáo dặn.</a:t>
            </a:r>
            <a:endParaRPr lang="en-US" altLang="en-US" sz="2800" dirty="0">
              <a:solidFill>
                <a:srgbClr val="FF0000"/>
              </a:solidFill>
              <a:latin typeface="Times New Roman" panose="02020603050405020304" pitchFamily="18" charset="0"/>
            </a:endParaRPr>
          </a:p>
          <a:p>
            <a:pPr eaLnBrk="1" hangingPunct="1">
              <a:spcBef>
                <a:spcPct val="0"/>
              </a:spcBef>
              <a:buClrTx/>
              <a:buSzTx/>
              <a:buFontTx/>
              <a:buNone/>
            </a:pPr>
            <a:endParaRPr lang="en-US" altLang="en-US" sz="2800" dirty="0" smtClean="0">
              <a:solidFill>
                <a:srgbClr val="FF0000"/>
              </a:solidFill>
              <a:latin typeface="Times New Roman" panose="02020603050405020304" pitchFamily="18" charset="0"/>
            </a:endParaRPr>
          </a:p>
          <a:p>
            <a:pPr eaLnBrk="1" hangingPunct="1">
              <a:spcBef>
                <a:spcPct val="0"/>
              </a:spcBef>
              <a:buClrTx/>
              <a:buSzTx/>
              <a:buFontTx/>
              <a:buNone/>
            </a:pPr>
            <a:r>
              <a:rPr lang="en-US" altLang="en-US" sz="2800" dirty="0" smtClean="0">
                <a:solidFill>
                  <a:srgbClr val="7030A0"/>
                </a:solidFill>
                <a:latin typeface="Times New Roman" panose="02020603050405020304" pitchFamily="18" charset="0"/>
              </a:rPr>
              <a:t> </a:t>
            </a:r>
            <a:endParaRPr lang="en-US" altLang="en-US" sz="2800" dirty="0">
              <a:solidFill>
                <a:srgbClr val="7030A0"/>
              </a:solidFill>
            </a:endParaRPr>
          </a:p>
        </p:txBody>
      </p:sp>
    </p:spTree>
    <p:extLst>
      <p:ext uri="{BB962C8B-B14F-4D97-AF65-F5344CB8AC3E}">
        <p14:creationId xmlns:p14="http://schemas.microsoft.com/office/powerpoint/2010/main" val="17217334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383172" y="253942"/>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79093" y="1957020"/>
            <a:ext cx="5817618" cy="461665"/>
          </a:xfrm>
          <a:prstGeom prst="rect">
            <a:avLst/>
          </a:prstGeom>
        </p:spPr>
        <p:txBody>
          <a:bodyPr wrap="none">
            <a:spAutoFit/>
          </a:bodyPr>
          <a:lstStyle/>
          <a:p>
            <a:pPr>
              <a:spcAft>
                <a:spcPts val="0"/>
              </a:spcAft>
            </a:pPr>
            <a:r>
              <a:rPr lang="en-US" sz="2400" b="1"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Bé mới được đi học về nhà làm những gì?</a:t>
            </a:r>
          </a:p>
        </p:txBody>
      </p:sp>
    </p:spTree>
    <p:extLst>
      <p:ext uri="{BB962C8B-B14F-4D97-AF65-F5344CB8AC3E}">
        <p14:creationId xmlns:p14="http://schemas.microsoft.com/office/powerpoint/2010/main" val="326159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00446250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6.2|5.7|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658</Words>
  <Application>Microsoft Office PowerPoint</Application>
  <PresentationFormat>Widescreen</PresentationFormat>
  <Paragraphs>58</Paragraphs>
  <Slides>16</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 tiems newroman</vt:lpstr>
      <vt:lpstr>.tiems new ro man</vt:lpstr>
      <vt:lpstr>.VnAvant</vt:lpstr>
      <vt:lpstr>Arial</vt:lpstr>
      <vt:lpstr>Calibri</vt:lpstr>
      <vt:lpstr>Calibri Light</vt:lpstr>
      <vt:lpstr>Tahoma</vt:lpstr>
      <vt:lpstr>Teim new roman</vt:lpstr>
      <vt:lpstr>Times New Roman</vt:lpstr>
      <vt:lpstr>TTesim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16</cp:revision>
  <dcterms:created xsi:type="dcterms:W3CDTF">2024-11-14T15:01:36Z</dcterms:created>
  <dcterms:modified xsi:type="dcterms:W3CDTF">2024-11-15T15:22:32Z</dcterms:modified>
</cp:coreProperties>
</file>