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381" r:id="rId2"/>
    <p:sldId id="326" r:id="rId3"/>
    <p:sldId id="327" r:id="rId4"/>
    <p:sldId id="329" r:id="rId5"/>
    <p:sldId id="331" r:id="rId6"/>
    <p:sldId id="308" r:id="rId7"/>
    <p:sldId id="333" r:id="rId8"/>
    <p:sldId id="334" r:id="rId9"/>
    <p:sldId id="336" r:id="rId10"/>
    <p:sldId id="335" r:id="rId11"/>
    <p:sldId id="338" r:id="rId12"/>
    <p:sldId id="304" r:id="rId13"/>
    <p:sldId id="339" r:id="rId14"/>
    <p:sldId id="341" r:id="rId15"/>
    <p:sldId id="337" r:id="rId16"/>
    <p:sldId id="340" r:id="rId17"/>
    <p:sldId id="343" r:id="rId18"/>
    <p:sldId id="342" r:id="rId19"/>
    <p:sldId id="344" r:id="rId20"/>
    <p:sldId id="312" r:id="rId21"/>
    <p:sldId id="355" r:id="rId22"/>
    <p:sldId id="345" r:id="rId23"/>
    <p:sldId id="356" r:id="rId24"/>
    <p:sldId id="346" r:id="rId25"/>
    <p:sldId id="349" r:id="rId2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2B5A"/>
    <a:srgbClr val="CC0066"/>
    <a:srgbClr val="C1FFC0"/>
    <a:srgbClr val="E8B6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94660"/>
  </p:normalViewPr>
  <p:slideViewPr>
    <p:cSldViewPr>
      <p:cViewPr varScale="1">
        <p:scale>
          <a:sx n="61" d="100"/>
          <a:sy n="61" d="100"/>
        </p:scale>
        <p:origin x="1650" y="7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CEE42-03F9-4DF7-84F8-0D29998E3400}" type="datetimeFigureOut">
              <a:rPr lang="en-US" smtClean="0"/>
              <a:pPr/>
              <a:t>6/11/2023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D730F-32CA-402E-AFE3-8C83AA47A646}" type="slidenum">
              <a:rPr lang="en-US" smtClean="0"/>
              <a:pPr/>
              <a:t>‹#›</a:t>
            </a:fld>
            <a:endParaRPr lang="en-US"/>
          </a:p>
        </p:txBody>
      </p:sp>
    </p:spTree>
    <p:extLst>
      <p:ext uri="{BB962C8B-B14F-4D97-AF65-F5344CB8AC3E}">
        <p14:creationId xmlns:p14="http://schemas.microsoft.com/office/powerpoint/2010/main" val="396105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B8AFA1-E328-4D89-9218-C195238798B0}" type="slidenum">
              <a:rPr lang="en-US" altLang="en-US" smtClean="0"/>
              <a:pPr/>
              <a:t>1</a:t>
            </a:fld>
            <a:endParaRPr lang="en-US" altLang="en-US"/>
          </a:p>
        </p:txBody>
      </p:sp>
    </p:spTree>
    <p:extLst>
      <p:ext uri="{BB962C8B-B14F-4D97-AF65-F5344CB8AC3E}">
        <p14:creationId xmlns:p14="http://schemas.microsoft.com/office/powerpoint/2010/main" val="32536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11127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7426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86791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054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97458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74850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2040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409199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23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40077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774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pPr/>
              <a:t>‹#›</a:t>
            </a:fld>
            <a:endParaRPr lang="en-US"/>
          </a:p>
        </p:txBody>
      </p:sp>
    </p:spTree>
    <p:extLst>
      <p:ext uri="{BB962C8B-B14F-4D97-AF65-F5344CB8AC3E}">
        <p14:creationId xmlns:p14="http://schemas.microsoft.com/office/powerpoint/2010/main" val="827126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733099" y="298450"/>
            <a:ext cx="38619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solidFill>
                  <a:srgbClr val="0070C0"/>
                </a:solidFill>
                <a:latin typeface="Times New Roman" panose="02020603050405020304" pitchFamily="18" charset="0"/>
                <a:cs typeface="Times New Roman" panose="02020603050405020304" pitchFamily="18" charset="0"/>
              </a:rPr>
              <a:t>UBND QUẬN LONG BIÊN</a:t>
            </a:r>
          </a:p>
          <a:p>
            <a:pPr algn="ctr">
              <a:spcBef>
                <a:spcPct val="0"/>
              </a:spcBef>
              <a:buFontTx/>
              <a:buNone/>
            </a:pPr>
            <a:r>
              <a:rPr lang="en-US" altLang="en-US" sz="1800" b="1">
                <a:solidFill>
                  <a:srgbClr val="0070C0"/>
                </a:solidFill>
                <a:latin typeface="Times New Roman" panose="02020603050405020304" pitchFamily="18" charset="0"/>
                <a:cs typeface="Times New Roman" panose="02020603050405020304" pitchFamily="18" charset="0"/>
              </a:rPr>
              <a:t>TRƯỜNG MẦM NON ĐỨC GIANG</a:t>
            </a:r>
          </a:p>
        </p:txBody>
      </p:sp>
      <p:sp>
        <p:nvSpPr>
          <p:cNvPr id="8" name="Rectangle 7"/>
          <p:cNvSpPr/>
          <p:nvPr/>
        </p:nvSpPr>
        <p:spPr>
          <a:xfrm>
            <a:off x="1689100" y="1916832"/>
            <a:ext cx="5765800" cy="708025"/>
          </a:xfrm>
          <a:prstGeom prst="rect">
            <a:avLst/>
          </a:prstGeom>
        </p:spPr>
        <p:txBody>
          <a:bodyPr>
            <a:spAutoFit/>
          </a:bodyPr>
          <a:lstStyle/>
          <a:p>
            <a:pPr algn="ctr">
              <a:defRPr/>
            </a:pPr>
            <a:r>
              <a:rPr lang="en-US" sz="2400" b="1" dirty="0">
                <a:ln w="13462">
                  <a:noFill/>
                  <a:prstDash val="solid"/>
                </a:ln>
                <a:solidFill>
                  <a:srgbClr val="0070C0"/>
                </a:solidFill>
                <a:effectLst>
                  <a:outerShdw dist="38100" dir="2700000" algn="bl" rotWithShape="0">
                    <a:schemeClr val="accent5"/>
                  </a:outerShdw>
                </a:effectLst>
              </a:rPr>
              <a:t>LĨNH VỰC PHÁT TRIỂN NHẬN THỨC</a:t>
            </a:r>
          </a:p>
          <a:p>
            <a:pPr algn="ctr">
              <a:defRPr/>
            </a:pPr>
            <a:endParaRPr lang="en-US" sz="1600" b="1" dirty="0">
              <a:ln w="13462">
                <a:noFill/>
                <a:prstDash val="solid"/>
              </a:ln>
              <a:solidFill>
                <a:srgbClr val="0070C0"/>
              </a:solidFill>
              <a:effectLst>
                <a:outerShdw dist="38100" dir="2700000" algn="bl" rotWithShape="0">
                  <a:schemeClr val="accent5"/>
                </a:outerShdw>
              </a:effectLst>
            </a:endParaRPr>
          </a:p>
        </p:txBody>
      </p:sp>
      <p:sp>
        <p:nvSpPr>
          <p:cNvPr id="2054" name="TextBox 7"/>
          <p:cNvSpPr txBox="1">
            <a:spLocks noChangeArrowheads="1"/>
          </p:cNvSpPr>
          <p:nvPr/>
        </p:nvSpPr>
        <p:spPr bwMode="auto">
          <a:xfrm>
            <a:off x="2339752" y="4029969"/>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800" b="1" dirty="0" err="1">
                <a:solidFill>
                  <a:srgbClr val="7030A0"/>
                </a:solidFill>
                <a:latin typeface="Times New Roman" panose="02020603050405020304" pitchFamily="18" charset="0"/>
                <a:cs typeface="Times New Roman" panose="02020603050405020304" pitchFamily="18" charset="0"/>
              </a:rPr>
              <a:t>Đề</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tài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Tìm</a:t>
            </a: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hiểu</a:t>
            </a: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về</a:t>
            </a: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số</a:t>
            </a: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nghề</a:t>
            </a:r>
            <a:endParaRPr lang="en-US" altLang="en-US" sz="2800" b="1" dirty="0">
              <a:solidFill>
                <a:schemeClr val="accent6">
                  <a:lumMod val="50000"/>
                </a:schemeClr>
              </a:solidFill>
              <a:latin typeface="Times New Roman" panose="02020603050405020304" pitchFamily="18" charset="0"/>
              <a:cs typeface="Times New Roman" panose="02020603050405020304" pitchFamily="18" charset="0"/>
            </a:endParaRPr>
          </a:p>
          <a:p>
            <a:pPr eaLnBrk="1" hangingPunct="1">
              <a:spcBef>
                <a:spcPct val="0"/>
              </a:spcBef>
              <a:buFontTx/>
              <a:buNone/>
              <a:defRPr/>
            </a:pPr>
            <a:r>
              <a:rPr lang="en-US" altLang="en-US" sz="2800" b="1" dirty="0" err="1">
                <a:solidFill>
                  <a:srgbClr val="7030A0"/>
                </a:solidFill>
                <a:latin typeface="Times New Roman" panose="02020603050405020304" pitchFamily="18" charset="0"/>
                <a:cs typeface="Times New Roman" panose="02020603050405020304" pitchFamily="18" charset="0"/>
              </a:rPr>
              <a:t>Lứa</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tuổi</a:t>
            </a:r>
            <a:r>
              <a:rPr lang="en-US" altLang="en-US" sz="2800" b="1" dirty="0">
                <a:solidFill>
                  <a:srgbClr val="7030A0"/>
                </a:solidFill>
                <a:latin typeface="Times New Roman" panose="02020603050405020304" pitchFamily="18" charset="0"/>
                <a:cs typeface="Times New Roman" panose="02020603050405020304" pitchFamily="18" charset="0"/>
              </a:rPr>
              <a:t>: 5 - 6 </a:t>
            </a:r>
            <a:r>
              <a:rPr lang="en-US" altLang="en-US" sz="2800" b="1" dirty="0" err="1">
                <a:solidFill>
                  <a:srgbClr val="7030A0"/>
                </a:solidFill>
                <a:latin typeface="Times New Roman" panose="02020603050405020304" pitchFamily="18" charset="0"/>
                <a:cs typeface="Times New Roman" panose="02020603050405020304" pitchFamily="18" charset="0"/>
              </a:rPr>
              <a:t>tuổi</a:t>
            </a:r>
            <a:endParaRPr lang="en-US" altLang="en-US" sz="2800" b="1" dirty="0">
              <a:solidFill>
                <a:srgbClr val="7030A0"/>
              </a:solidFill>
              <a:latin typeface="Times New Roman" panose="02020603050405020304" pitchFamily="18" charset="0"/>
              <a:cs typeface="Times New Roman" panose="02020603050405020304" pitchFamily="18" charset="0"/>
            </a:endParaRPr>
          </a:p>
          <a:p>
            <a:pPr eaLnBrk="1" hangingPunct="1">
              <a:spcBef>
                <a:spcPct val="0"/>
              </a:spcBef>
              <a:buFontTx/>
              <a:buNone/>
              <a:defRPr/>
            </a:pPr>
            <a:r>
              <a:rPr lang="en-US" altLang="en-US" sz="2800" b="1">
                <a:solidFill>
                  <a:srgbClr val="7030A0"/>
                </a:solidFill>
                <a:latin typeface="Times New Roman" panose="02020603050405020304" pitchFamily="18" charset="0"/>
                <a:cs typeface="Times New Roman" panose="02020603050405020304" pitchFamily="18" charset="0"/>
              </a:rPr>
              <a:t>GV: Nguyễn Thuý An</a:t>
            </a:r>
            <a:endParaRPr lang="en-US" altLang="en-US" sz="2800" b="1" dirty="0">
              <a:solidFill>
                <a:srgbClr val="7030A0"/>
              </a:solidFill>
              <a:latin typeface="Times New Roman" panose="02020603050405020304" pitchFamily="18" charset="0"/>
              <a:cs typeface="Times New Roman" panose="02020603050405020304" pitchFamily="18" charset="0"/>
            </a:endParaRPr>
          </a:p>
          <a:p>
            <a:pPr algn="ctr" eaLnBrk="1" hangingPunct="1">
              <a:spcBef>
                <a:spcPct val="0"/>
              </a:spcBef>
              <a:buFontTx/>
              <a:buNone/>
              <a:defRPr/>
            </a:pPr>
            <a:endParaRPr lang="en-US" altLang="en-US" sz="1800" dirty="0">
              <a:latin typeface="Times New Roman" panose="02020603050405020304" pitchFamily="18" charset="0"/>
              <a:cs typeface="Times New Roman" panose="02020603050405020304" pitchFamily="18" charset="0"/>
            </a:endParaRPr>
          </a:p>
          <a:p>
            <a:pPr algn="ctr" eaLnBrk="1" hangingPunct="1">
              <a:spcBef>
                <a:spcPct val="0"/>
              </a:spcBef>
              <a:buFontTx/>
              <a:buNone/>
              <a:defRPr/>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812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5E50FD-8125-4727-A87A-F5755B2888E8}"/>
              </a:ext>
            </a:extLst>
          </p:cNvPr>
          <p:cNvSpPr txBox="1"/>
          <p:nvPr/>
        </p:nvSpPr>
        <p:spPr>
          <a:xfrm>
            <a:off x="-108520" y="165677"/>
            <a:ext cx="9252520" cy="584775"/>
          </a:xfrm>
          <a:prstGeom prst="rect">
            <a:avLst/>
          </a:prstGeom>
          <a:noFill/>
        </p:spPr>
        <p:txBody>
          <a:bodyPr wrap="square">
            <a:spAutoFit/>
          </a:bodyPr>
          <a:lstStyle/>
          <a:p>
            <a:pPr algn="ctr"/>
            <a:r>
              <a:rPr lang="vi-VN" sz="3200" dirty="0"/>
              <a:t>Kỉ niệm Ngày nhà giáo Việt Nam 20/11</a:t>
            </a:r>
          </a:p>
        </p:txBody>
      </p:sp>
      <p:pic>
        <p:nvPicPr>
          <p:cNvPr id="8" name="Picture 7">
            <a:extLst>
              <a:ext uri="{FF2B5EF4-FFF2-40B4-BE49-F238E27FC236}">
                <a16:creationId xmlns:a16="http://schemas.microsoft.com/office/drawing/2014/main" id="{92177009-95D9-4F35-AE82-4EC6074122AA}"/>
              </a:ext>
            </a:extLst>
          </p:cNvPr>
          <p:cNvPicPr>
            <a:picLocks noChangeAspect="1"/>
          </p:cNvPicPr>
          <p:nvPr/>
        </p:nvPicPr>
        <p:blipFill>
          <a:blip r:embed="rId2"/>
          <a:stretch>
            <a:fillRect/>
          </a:stretch>
        </p:blipFill>
        <p:spPr>
          <a:xfrm>
            <a:off x="180526" y="842696"/>
            <a:ext cx="4176837" cy="2945160"/>
          </a:xfrm>
          <a:prstGeom prst="rect">
            <a:avLst/>
          </a:prstGeom>
        </p:spPr>
      </p:pic>
      <p:pic>
        <p:nvPicPr>
          <p:cNvPr id="9" name="Picture 8">
            <a:extLst>
              <a:ext uri="{FF2B5EF4-FFF2-40B4-BE49-F238E27FC236}">
                <a16:creationId xmlns:a16="http://schemas.microsoft.com/office/drawing/2014/main" id="{11CB0FFC-8428-461E-A311-8CA9856F12FE}"/>
              </a:ext>
            </a:extLst>
          </p:cNvPr>
          <p:cNvPicPr>
            <a:picLocks noChangeAspect="1"/>
          </p:cNvPicPr>
          <p:nvPr/>
        </p:nvPicPr>
        <p:blipFill>
          <a:blip r:embed="rId3"/>
          <a:stretch>
            <a:fillRect/>
          </a:stretch>
        </p:blipFill>
        <p:spPr>
          <a:xfrm>
            <a:off x="4570986" y="842696"/>
            <a:ext cx="4392488" cy="2945160"/>
          </a:xfrm>
          <a:prstGeom prst="rect">
            <a:avLst/>
          </a:prstGeom>
        </p:spPr>
      </p:pic>
      <p:pic>
        <p:nvPicPr>
          <p:cNvPr id="10" name="Picture 9">
            <a:extLst>
              <a:ext uri="{FF2B5EF4-FFF2-40B4-BE49-F238E27FC236}">
                <a16:creationId xmlns:a16="http://schemas.microsoft.com/office/drawing/2014/main" id="{0FA32903-7DB1-4752-912C-2F83341A8C26}"/>
              </a:ext>
            </a:extLst>
          </p:cNvPr>
          <p:cNvPicPr>
            <a:picLocks noChangeAspect="1"/>
          </p:cNvPicPr>
          <p:nvPr/>
        </p:nvPicPr>
        <p:blipFill>
          <a:blip r:embed="rId4"/>
          <a:stretch>
            <a:fillRect/>
          </a:stretch>
        </p:blipFill>
        <p:spPr>
          <a:xfrm>
            <a:off x="4582345" y="3933056"/>
            <a:ext cx="4381129" cy="2852762"/>
          </a:xfrm>
          <a:prstGeom prst="rect">
            <a:avLst/>
          </a:prstGeom>
        </p:spPr>
      </p:pic>
      <p:pic>
        <p:nvPicPr>
          <p:cNvPr id="11" name="Picture 10">
            <a:extLst>
              <a:ext uri="{FF2B5EF4-FFF2-40B4-BE49-F238E27FC236}">
                <a16:creationId xmlns:a16="http://schemas.microsoft.com/office/drawing/2014/main" id="{DE77EA7B-CF18-4322-89FE-66F406CE8829}"/>
              </a:ext>
            </a:extLst>
          </p:cNvPr>
          <p:cNvPicPr>
            <a:picLocks noChangeAspect="1"/>
          </p:cNvPicPr>
          <p:nvPr/>
        </p:nvPicPr>
        <p:blipFill>
          <a:blip r:embed="rId5"/>
          <a:stretch>
            <a:fillRect/>
          </a:stretch>
        </p:blipFill>
        <p:spPr>
          <a:xfrm>
            <a:off x="162456" y="3933056"/>
            <a:ext cx="4176837" cy="2865338"/>
          </a:xfrm>
          <a:prstGeom prst="rect">
            <a:avLst/>
          </a:prstGeom>
        </p:spPr>
      </p:pic>
    </p:spTree>
    <p:extLst>
      <p:ext uri="{BB962C8B-B14F-4D97-AF65-F5344CB8AC3E}">
        <p14:creationId xmlns:p14="http://schemas.microsoft.com/office/powerpoint/2010/main" val="6306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3ABCC5-DA43-47E5-8BE6-BA2570234BD0}"/>
              </a:ext>
            </a:extLst>
          </p:cNvPr>
          <p:cNvSpPr txBox="1"/>
          <p:nvPr/>
        </p:nvSpPr>
        <p:spPr>
          <a:xfrm>
            <a:off x="1547664" y="2492896"/>
            <a:ext cx="6120680" cy="3046988"/>
          </a:xfrm>
          <a:prstGeom prst="rect">
            <a:avLst/>
          </a:prstGeom>
          <a:noFill/>
        </p:spPr>
        <p:txBody>
          <a:bodyPr wrap="square">
            <a:spAutoFit/>
          </a:bodyPr>
          <a:lstStyle/>
          <a:p>
            <a:pPr algn="just"/>
            <a:r>
              <a:rPr lang="vi-VN" sz="2400" dirty="0"/>
              <a:t>	Các con ạ, trong xã hội có nhiều ngành nghề khác nhau, nghề nào cũng đáng quý, cũng đều có ích, trong đó nghề giáo viên mà mọi người ai cũng kính trọng. Các cô đã vất vả để dạy dỗ, chăm sóc để các con trở thành những con ngoan, trò giỏi và sau này trở thành người có ích cho xã hội, làm cho ông bà, bố mẹ vui lòng.</a:t>
            </a:r>
          </a:p>
        </p:txBody>
      </p:sp>
      <p:sp>
        <p:nvSpPr>
          <p:cNvPr id="7" name="Rectangle 6">
            <a:extLst>
              <a:ext uri="{FF2B5EF4-FFF2-40B4-BE49-F238E27FC236}">
                <a16:creationId xmlns:a16="http://schemas.microsoft.com/office/drawing/2014/main" id="{BDA16518-7D0A-4462-8E8F-87F2E1F3AEC1}"/>
              </a:ext>
            </a:extLst>
          </p:cNvPr>
          <p:cNvSpPr/>
          <p:nvPr/>
        </p:nvSpPr>
        <p:spPr>
          <a:xfrm>
            <a:off x="3346059" y="980728"/>
            <a:ext cx="2699778"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rPr>
              <a:t>Giáo</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885772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435" name="Picture 7"/>
          <p:cNvPicPr>
            <a:picLocks noGrp="1" noChangeAspect="1" noChangeArrowheads="1"/>
          </p:cNvPicPr>
          <p:nvPr>
            <p:ph idx="4294967295"/>
          </p:nvPr>
        </p:nvPicPr>
        <p:blipFill>
          <a:blip r:embed="rId3"/>
          <a:srcRect/>
          <a:stretch>
            <a:fillRect/>
          </a:stretch>
        </p:blipFill>
        <p:spPr>
          <a:xfrm>
            <a:off x="357187" y="1196752"/>
            <a:ext cx="8429625" cy="5295900"/>
          </a:xfrm>
        </p:spPr>
      </p:pic>
      <p:sp>
        <p:nvSpPr>
          <p:cNvPr id="7" name="Rectangle 6">
            <a:extLst>
              <a:ext uri="{FF2B5EF4-FFF2-40B4-BE49-F238E27FC236}">
                <a16:creationId xmlns:a16="http://schemas.microsoft.com/office/drawing/2014/main" id="{85B03D06-6359-4833-88AF-03FBEE5FDEDE}"/>
              </a:ext>
            </a:extLst>
          </p:cNvPr>
          <p:cNvSpPr/>
          <p:nvPr/>
        </p:nvSpPr>
        <p:spPr>
          <a:xfrm>
            <a:off x="3194650" y="0"/>
            <a:ext cx="2223686"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Bác</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sĩ</a:t>
            </a:r>
            <a:endPar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00F6-35CB-4397-9F98-076DC2EDFD39}"/>
              </a:ext>
            </a:extLst>
          </p:cNvPr>
          <p:cNvSpPr>
            <a:spLocks noGrp="1"/>
          </p:cNvSpPr>
          <p:nvPr>
            <p:ph type="title"/>
          </p:nvPr>
        </p:nvSpPr>
        <p:spPr>
          <a:xfrm>
            <a:off x="0" y="136524"/>
            <a:ext cx="9144000" cy="903634"/>
          </a:xfrm>
        </p:spPr>
        <p:txBody>
          <a:bodyPr>
            <a:normAutofit/>
          </a:bodyPr>
          <a:lstStyle/>
          <a:p>
            <a:pPr algn="ctr"/>
            <a:r>
              <a:rPr lang="vi-VN" sz="2400" b="1" dirty="0">
                <a:latin typeface="Arial" panose="020B0604020202020204" pitchFamily="34" charset="0"/>
                <a:cs typeface="Arial" panose="020B0604020202020204" pitchFamily="34" charset="0"/>
              </a:rPr>
              <a:t>B</a:t>
            </a:r>
            <a:r>
              <a:rPr lang="vi-VN" sz="2400" b="1" i="0" dirty="0">
                <a:effectLst/>
                <a:latin typeface="Arial" panose="020B0604020202020204" pitchFamily="34" charset="0"/>
                <a:cs typeface="Arial" panose="020B0604020202020204" pitchFamily="34" charset="0"/>
              </a:rPr>
              <a:t>ác sĩ làm công việc khác như: khám bệnh, kê đơn thuốc, chăm sóc bệnh nhân, cấp cứu....</a:t>
            </a:r>
            <a:endParaRPr lang="vi-VN" sz="2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0E960C6-306E-46A7-A249-24EACFC88DD6}"/>
              </a:ext>
            </a:extLst>
          </p:cNvPr>
          <p:cNvPicPr>
            <a:picLocks noChangeAspect="1"/>
          </p:cNvPicPr>
          <p:nvPr/>
        </p:nvPicPr>
        <p:blipFill>
          <a:blip r:embed="rId2"/>
          <a:stretch>
            <a:fillRect/>
          </a:stretch>
        </p:blipFill>
        <p:spPr>
          <a:xfrm>
            <a:off x="107504" y="1124744"/>
            <a:ext cx="4390662" cy="2785537"/>
          </a:xfrm>
          <a:prstGeom prst="rect">
            <a:avLst/>
          </a:prstGeom>
        </p:spPr>
      </p:pic>
      <p:pic>
        <p:nvPicPr>
          <p:cNvPr id="7" name="Picture 6">
            <a:extLst>
              <a:ext uri="{FF2B5EF4-FFF2-40B4-BE49-F238E27FC236}">
                <a16:creationId xmlns:a16="http://schemas.microsoft.com/office/drawing/2014/main" id="{46D3B563-4E81-49D7-8F0C-7DDA90755A6D}"/>
              </a:ext>
            </a:extLst>
          </p:cNvPr>
          <p:cNvPicPr>
            <a:picLocks noChangeAspect="1"/>
          </p:cNvPicPr>
          <p:nvPr/>
        </p:nvPicPr>
        <p:blipFill>
          <a:blip r:embed="rId3"/>
          <a:stretch>
            <a:fillRect/>
          </a:stretch>
        </p:blipFill>
        <p:spPr>
          <a:xfrm>
            <a:off x="4673016" y="1114805"/>
            <a:ext cx="4363480" cy="2785537"/>
          </a:xfrm>
          <a:prstGeom prst="rect">
            <a:avLst/>
          </a:prstGeom>
        </p:spPr>
      </p:pic>
      <p:pic>
        <p:nvPicPr>
          <p:cNvPr id="8" name="Picture 7">
            <a:extLst>
              <a:ext uri="{FF2B5EF4-FFF2-40B4-BE49-F238E27FC236}">
                <a16:creationId xmlns:a16="http://schemas.microsoft.com/office/drawing/2014/main" id="{657ED6F1-1C3A-4D3C-8E80-3B1AC1D6668B}"/>
              </a:ext>
            </a:extLst>
          </p:cNvPr>
          <p:cNvPicPr>
            <a:picLocks noChangeAspect="1"/>
          </p:cNvPicPr>
          <p:nvPr/>
        </p:nvPicPr>
        <p:blipFill>
          <a:blip r:embed="rId4"/>
          <a:stretch>
            <a:fillRect/>
          </a:stretch>
        </p:blipFill>
        <p:spPr>
          <a:xfrm>
            <a:off x="107504" y="4077072"/>
            <a:ext cx="4390662" cy="2683454"/>
          </a:xfrm>
          <a:prstGeom prst="rect">
            <a:avLst/>
          </a:prstGeom>
        </p:spPr>
      </p:pic>
      <p:pic>
        <p:nvPicPr>
          <p:cNvPr id="9" name="Picture 8">
            <a:extLst>
              <a:ext uri="{FF2B5EF4-FFF2-40B4-BE49-F238E27FC236}">
                <a16:creationId xmlns:a16="http://schemas.microsoft.com/office/drawing/2014/main" id="{511BB638-251C-4E03-AF28-3462B89679E3}"/>
              </a:ext>
            </a:extLst>
          </p:cNvPr>
          <p:cNvPicPr>
            <a:picLocks noChangeAspect="1"/>
          </p:cNvPicPr>
          <p:nvPr/>
        </p:nvPicPr>
        <p:blipFill>
          <a:blip r:embed="rId5"/>
          <a:stretch>
            <a:fillRect/>
          </a:stretch>
        </p:blipFill>
        <p:spPr>
          <a:xfrm>
            <a:off x="4673016" y="4077072"/>
            <a:ext cx="4363479" cy="2683454"/>
          </a:xfrm>
          <a:prstGeom prst="rect">
            <a:avLst/>
          </a:prstGeom>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46947733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B688F1-C1D0-4EBB-8851-B3DC2A19CB9C}"/>
              </a:ext>
            </a:extLst>
          </p:cNvPr>
          <p:cNvSpPr>
            <a:spLocks noGrp="1"/>
          </p:cNvSpPr>
          <p:nvPr>
            <p:ph type="sldNum" sz="quarter" idx="12"/>
          </p:nvPr>
        </p:nvSpPr>
        <p:spPr/>
        <p:txBody>
          <a:bodyPr/>
          <a:lstStyle/>
          <a:p>
            <a:fld id="{D6D68B8A-0686-45F0-9801-0F66D2B52B39}" type="slidenum">
              <a:rPr lang="en-US" smtClean="0"/>
              <a:pPr/>
              <a:t>14</a:t>
            </a:fld>
            <a:endParaRPr lang="en-US"/>
          </a:p>
        </p:txBody>
      </p:sp>
      <p:sp>
        <p:nvSpPr>
          <p:cNvPr id="7" name="TextBox 6">
            <a:extLst>
              <a:ext uri="{FF2B5EF4-FFF2-40B4-BE49-F238E27FC236}">
                <a16:creationId xmlns:a16="http://schemas.microsoft.com/office/drawing/2014/main" id="{F57066FA-5DEC-47A0-9B74-C2A591CE7AE9}"/>
              </a:ext>
            </a:extLst>
          </p:cNvPr>
          <p:cNvSpPr txBox="1"/>
          <p:nvPr/>
        </p:nvSpPr>
        <p:spPr>
          <a:xfrm>
            <a:off x="0" y="136524"/>
            <a:ext cx="9108504" cy="830997"/>
          </a:xfrm>
          <a:prstGeom prst="rect">
            <a:avLst/>
          </a:prstGeom>
          <a:noFill/>
        </p:spPr>
        <p:txBody>
          <a:bodyPr wrap="square">
            <a:spAutoFit/>
          </a:bodyPr>
          <a:lstStyle/>
          <a:p>
            <a:pPr algn="ctr"/>
            <a:r>
              <a:rPr lang="vi-VN" sz="2400" b="0" i="0" dirty="0">
                <a:solidFill>
                  <a:srgbClr val="333333"/>
                </a:solidFill>
                <a:effectLst/>
                <a:latin typeface="Arial" panose="020B0604020202020204" pitchFamily="34" charset="0"/>
                <a:cs typeface="Arial" panose="020B0604020202020204" pitchFamily="34" charset="0"/>
              </a:rPr>
              <a:t>Bác sĩ là những người chăm sóc sức khỏe cho moi người, giúp mọi người chữa khỏi bệnh để có cơ thể khỏe mạnh</a:t>
            </a:r>
            <a:endParaRPr lang="vi-VN"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FD820E6-6CC8-40D7-B9D3-01D23DD4827B}"/>
              </a:ext>
            </a:extLst>
          </p:cNvPr>
          <p:cNvPicPr>
            <a:picLocks noChangeAspect="1"/>
          </p:cNvPicPr>
          <p:nvPr/>
        </p:nvPicPr>
        <p:blipFill>
          <a:blip r:embed="rId2"/>
          <a:stretch>
            <a:fillRect/>
          </a:stretch>
        </p:blipFill>
        <p:spPr>
          <a:xfrm>
            <a:off x="179512" y="1154144"/>
            <a:ext cx="4104456" cy="2448272"/>
          </a:xfrm>
          <a:prstGeom prst="rect">
            <a:avLst/>
          </a:prstGeom>
        </p:spPr>
      </p:pic>
      <p:pic>
        <p:nvPicPr>
          <p:cNvPr id="9" name="Picture 8">
            <a:extLst>
              <a:ext uri="{FF2B5EF4-FFF2-40B4-BE49-F238E27FC236}">
                <a16:creationId xmlns:a16="http://schemas.microsoft.com/office/drawing/2014/main" id="{E5E2D826-C243-4403-8716-8E4FC3115C31}"/>
              </a:ext>
            </a:extLst>
          </p:cNvPr>
          <p:cNvPicPr>
            <a:picLocks noChangeAspect="1"/>
          </p:cNvPicPr>
          <p:nvPr/>
        </p:nvPicPr>
        <p:blipFill>
          <a:blip r:embed="rId3"/>
          <a:stretch>
            <a:fillRect/>
          </a:stretch>
        </p:blipFill>
        <p:spPr>
          <a:xfrm>
            <a:off x="4541270" y="1123313"/>
            <a:ext cx="4320480" cy="2479103"/>
          </a:xfrm>
          <a:prstGeom prst="rect">
            <a:avLst/>
          </a:prstGeom>
        </p:spPr>
      </p:pic>
      <p:pic>
        <p:nvPicPr>
          <p:cNvPr id="10" name="Picture 9">
            <a:extLst>
              <a:ext uri="{FF2B5EF4-FFF2-40B4-BE49-F238E27FC236}">
                <a16:creationId xmlns:a16="http://schemas.microsoft.com/office/drawing/2014/main" id="{BE92C536-161D-4E38-86CF-14FD0993D1D6}"/>
              </a:ext>
            </a:extLst>
          </p:cNvPr>
          <p:cNvPicPr>
            <a:picLocks noChangeAspect="1"/>
          </p:cNvPicPr>
          <p:nvPr/>
        </p:nvPicPr>
        <p:blipFill>
          <a:blip r:embed="rId4"/>
          <a:stretch>
            <a:fillRect/>
          </a:stretch>
        </p:blipFill>
        <p:spPr>
          <a:xfrm>
            <a:off x="179512" y="3758207"/>
            <a:ext cx="2808312" cy="2984828"/>
          </a:xfrm>
          <a:prstGeom prst="rect">
            <a:avLst/>
          </a:prstGeom>
        </p:spPr>
      </p:pic>
      <p:pic>
        <p:nvPicPr>
          <p:cNvPr id="11" name="Picture 10">
            <a:extLst>
              <a:ext uri="{FF2B5EF4-FFF2-40B4-BE49-F238E27FC236}">
                <a16:creationId xmlns:a16="http://schemas.microsoft.com/office/drawing/2014/main" id="{914E12F5-F2DA-4D7F-A071-655A209AAE8B}"/>
              </a:ext>
            </a:extLst>
          </p:cNvPr>
          <p:cNvPicPr>
            <a:picLocks noChangeAspect="1"/>
          </p:cNvPicPr>
          <p:nvPr/>
        </p:nvPicPr>
        <p:blipFill>
          <a:blip r:embed="rId5"/>
          <a:stretch>
            <a:fillRect/>
          </a:stretch>
        </p:blipFill>
        <p:spPr>
          <a:xfrm>
            <a:off x="3124263" y="3789039"/>
            <a:ext cx="2751457" cy="2984828"/>
          </a:xfrm>
          <a:prstGeom prst="rect">
            <a:avLst/>
          </a:prstGeom>
        </p:spPr>
      </p:pic>
      <p:pic>
        <p:nvPicPr>
          <p:cNvPr id="12" name="Picture 11">
            <a:extLst>
              <a:ext uri="{FF2B5EF4-FFF2-40B4-BE49-F238E27FC236}">
                <a16:creationId xmlns:a16="http://schemas.microsoft.com/office/drawing/2014/main" id="{0E37EE78-CF44-4E24-BF70-C2997A031B03}"/>
              </a:ext>
            </a:extLst>
          </p:cNvPr>
          <p:cNvPicPr>
            <a:picLocks noChangeAspect="1"/>
          </p:cNvPicPr>
          <p:nvPr/>
        </p:nvPicPr>
        <p:blipFill>
          <a:blip r:embed="rId6"/>
          <a:stretch>
            <a:fillRect/>
          </a:stretch>
        </p:blipFill>
        <p:spPr>
          <a:xfrm>
            <a:off x="6012160" y="3758207"/>
            <a:ext cx="2849590" cy="2993897"/>
          </a:xfrm>
          <a:prstGeom prst="rect">
            <a:avLst/>
          </a:prstGeom>
        </p:spPr>
      </p:pic>
    </p:spTree>
    <p:extLst>
      <p:ext uri="{BB962C8B-B14F-4D97-AF65-F5344CB8AC3E}">
        <p14:creationId xmlns:p14="http://schemas.microsoft.com/office/powerpoint/2010/main" val="1720496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C527A5-35F0-47ED-99D8-491F8DC61272}"/>
              </a:ext>
            </a:extLst>
          </p:cNvPr>
          <p:cNvSpPr/>
          <p:nvPr/>
        </p:nvSpPr>
        <p:spPr>
          <a:xfrm>
            <a:off x="481744" y="548680"/>
            <a:ext cx="8180509" cy="707886"/>
          </a:xfrm>
          <a:prstGeom prst="rect">
            <a:avLst/>
          </a:prstGeom>
          <a:noFill/>
        </p:spPr>
        <p:txBody>
          <a:bodyPr wrap="none" lIns="91440" tIns="45720" rIns="91440" bIns="45720">
            <a:spAutoFit/>
          </a:bodyPr>
          <a:lstStyle/>
          <a:p>
            <a:pPr algn="ctr"/>
            <a:r>
              <a:rPr lang="en-US" sz="4000" b="0" cap="none" spc="0" dirty="0" err="1">
                <a:ln w="0"/>
                <a:effectLst>
                  <a:outerShdw blurRad="38100" dist="25400" dir="5400000" algn="ctr" rotWithShape="0">
                    <a:srgbClr val="6E747A">
                      <a:alpha val="43000"/>
                    </a:srgbClr>
                  </a:outerShdw>
                </a:effectLst>
              </a:rPr>
              <a:t>Ngoài</a:t>
            </a:r>
            <a:r>
              <a:rPr lang="en-US" sz="4000" b="0" cap="none" spc="0" dirty="0">
                <a:ln w="0"/>
                <a:effectLst>
                  <a:outerShdw blurRad="38100" dist="25400" dir="5400000" algn="ctr" rotWithShape="0">
                    <a:srgbClr val="6E747A">
                      <a:alpha val="43000"/>
                    </a:srgbClr>
                  </a:outerShdw>
                </a:effectLst>
              </a:rPr>
              <a:t> ra </a:t>
            </a:r>
            <a:r>
              <a:rPr lang="en-US" sz="4000" b="0" cap="none" spc="0" dirty="0" err="1">
                <a:ln w="0"/>
                <a:effectLst>
                  <a:outerShdw blurRad="38100" dist="25400" dir="5400000" algn="ctr" rotWithShape="0">
                    <a:srgbClr val="6E747A">
                      <a:alpha val="43000"/>
                    </a:srgbClr>
                  </a:outerShdw>
                </a:effectLst>
              </a:rPr>
              <a:t>còn</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có</a:t>
            </a:r>
            <a:r>
              <a:rPr lang="en-US" sz="4000" b="0" cap="none" spc="0" dirty="0">
                <a:ln w="0"/>
                <a:effectLst>
                  <a:outerShdw blurRad="38100" dist="25400" dir="5400000" algn="ctr" rotWithShape="0">
                    <a:srgbClr val="6E747A">
                      <a:alpha val="43000"/>
                    </a:srgbClr>
                  </a:outerShdw>
                </a:effectLst>
              </a:rPr>
              <a:t> y </a:t>
            </a:r>
            <a:r>
              <a:rPr lang="en-US" sz="4000" b="0" cap="none" spc="0" dirty="0" err="1">
                <a:ln w="0"/>
                <a:effectLst>
                  <a:outerShdw blurRad="38100" dist="25400" dir="5400000" algn="ctr" rotWithShape="0">
                    <a:srgbClr val="6E747A">
                      <a:alpha val="43000"/>
                    </a:srgbClr>
                  </a:outerShdw>
                </a:effectLst>
              </a:rPr>
              <a:t>tá</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bác</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sĩ</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nha</a:t>
            </a:r>
            <a:r>
              <a:rPr lang="en-US" sz="4000" b="0" cap="none" spc="0" dirty="0">
                <a:ln w="0"/>
                <a:effectLst>
                  <a:outerShdw blurRad="38100" dist="25400" dir="5400000" algn="ctr" rotWithShape="0">
                    <a:srgbClr val="6E747A">
                      <a:alpha val="43000"/>
                    </a:srgbClr>
                  </a:outerShdw>
                </a:effectLst>
              </a:rPr>
              <a:t> khoa,…</a:t>
            </a:r>
          </a:p>
        </p:txBody>
      </p:sp>
      <p:pic>
        <p:nvPicPr>
          <p:cNvPr id="7" name="Picture 6">
            <a:extLst>
              <a:ext uri="{FF2B5EF4-FFF2-40B4-BE49-F238E27FC236}">
                <a16:creationId xmlns:a16="http://schemas.microsoft.com/office/drawing/2014/main" id="{6ECC0045-CD1F-4F78-AF5C-F1F74211DD88}"/>
              </a:ext>
            </a:extLst>
          </p:cNvPr>
          <p:cNvPicPr>
            <a:picLocks noChangeAspect="1"/>
          </p:cNvPicPr>
          <p:nvPr/>
        </p:nvPicPr>
        <p:blipFill>
          <a:blip r:embed="rId2"/>
          <a:stretch>
            <a:fillRect/>
          </a:stretch>
        </p:blipFill>
        <p:spPr>
          <a:xfrm>
            <a:off x="178042" y="1997968"/>
            <a:ext cx="4009628" cy="2862064"/>
          </a:xfrm>
          <a:prstGeom prst="rect">
            <a:avLst/>
          </a:prstGeom>
        </p:spPr>
      </p:pic>
      <p:pic>
        <p:nvPicPr>
          <p:cNvPr id="8" name="Picture 7">
            <a:extLst>
              <a:ext uri="{FF2B5EF4-FFF2-40B4-BE49-F238E27FC236}">
                <a16:creationId xmlns:a16="http://schemas.microsoft.com/office/drawing/2014/main" id="{F6B2276B-1199-4537-816B-1F9DCA7F54FA}"/>
              </a:ext>
            </a:extLst>
          </p:cNvPr>
          <p:cNvPicPr>
            <a:picLocks noChangeAspect="1"/>
          </p:cNvPicPr>
          <p:nvPr/>
        </p:nvPicPr>
        <p:blipFill>
          <a:blip r:embed="rId3"/>
          <a:stretch>
            <a:fillRect/>
          </a:stretch>
        </p:blipFill>
        <p:spPr>
          <a:xfrm>
            <a:off x="4571999" y="1997968"/>
            <a:ext cx="4286250" cy="2862064"/>
          </a:xfrm>
          <a:prstGeom prst="rect">
            <a:avLst/>
          </a:prstGeom>
        </p:spPr>
      </p:pic>
    </p:spTree>
    <p:extLst>
      <p:ext uri="{BB962C8B-B14F-4D97-AF65-F5344CB8AC3E}">
        <p14:creationId xmlns:p14="http://schemas.microsoft.com/office/powerpoint/2010/main" val="411723440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673A2C-AC09-4674-B714-710468452691}"/>
              </a:ext>
            </a:extLst>
          </p:cNvPr>
          <p:cNvSpPr txBox="1"/>
          <p:nvPr/>
        </p:nvSpPr>
        <p:spPr>
          <a:xfrm>
            <a:off x="22109" y="296238"/>
            <a:ext cx="8964488" cy="954107"/>
          </a:xfrm>
          <a:prstGeom prst="rect">
            <a:avLst/>
          </a:prstGeom>
          <a:noFill/>
        </p:spPr>
        <p:txBody>
          <a:bodyPr wrap="square">
            <a:spAutoFit/>
          </a:bodyPr>
          <a:lstStyle/>
          <a:p>
            <a:pPr algn="ctr"/>
            <a:r>
              <a:rPr lang="vi-VN" sz="2800" dirty="0"/>
              <a:t>Bác sĩ mặc trang phục: áo blu trắng, đội mũ màu trắng và đeo khẩu trang</a:t>
            </a:r>
          </a:p>
        </p:txBody>
      </p:sp>
      <p:pic>
        <p:nvPicPr>
          <p:cNvPr id="8" name="Picture 7">
            <a:extLst>
              <a:ext uri="{FF2B5EF4-FFF2-40B4-BE49-F238E27FC236}">
                <a16:creationId xmlns:a16="http://schemas.microsoft.com/office/drawing/2014/main" id="{C56A61A7-CA46-4419-BAD4-0814C7A91E26}"/>
              </a:ext>
            </a:extLst>
          </p:cNvPr>
          <p:cNvPicPr>
            <a:picLocks noChangeAspect="1"/>
          </p:cNvPicPr>
          <p:nvPr/>
        </p:nvPicPr>
        <p:blipFill>
          <a:blip r:embed="rId2"/>
          <a:stretch>
            <a:fillRect/>
          </a:stretch>
        </p:blipFill>
        <p:spPr>
          <a:xfrm>
            <a:off x="24543" y="2056469"/>
            <a:ext cx="4050196" cy="3324574"/>
          </a:xfrm>
          <a:prstGeom prst="rect">
            <a:avLst/>
          </a:prstGeom>
        </p:spPr>
      </p:pic>
      <p:pic>
        <p:nvPicPr>
          <p:cNvPr id="10" name="Picture 9">
            <a:extLst>
              <a:ext uri="{FF2B5EF4-FFF2-40B4-BE49-F238E27FC236}">
                <a16:creationId xmlns:a16="http://schemas.microsoft.com/office/drawing/2014/main" id="{464569EE-66F7-49E7-8A5A-3046CF671553}"/>
              </a:ext>
            </a:extLst>
          </p:cNvPr>
          <p:cNvPicPr>
            <a:picLocks noChangeAspect="1"/>
          </p:cNvPicPr>
          <p:nvPr/>
        </p:nvPicPr>
        <p:blipFill>
          <a:blip r:embed="rId3"/>
          <a:stretch>
            <a:fillRect/>
          </a:stretch>
        </p:blipFill>
        <p:spPr>
          <a:xfrm>
            <a:off x="4059019" y="1732433"/>
            <a:ext cx="5082750" cy="3972646"/>
          </a:xfrm>
          <a:prstGeom prst="rect">
            <a:avLst/>
          </a:prstGeom>
        </p:spPr>
      </p:pic>
    </p:spTree>
    <p:extLst>
      <p:ext uri="{BB962C8B-B14F-4D97-AF65-F5344CB8AC3E}">
        <p14:creationId xmlns:p14="http://schemas.microsoft.com/office/powerpoint/2010/main" val="3443210723"/>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843BF-8071-4B96-9600-A044D1AC9048}"/>
              </a:ext>
            </a:extLst>
          </p:cNvPr>
          <p:cNvPicPr>
            <a:picLocks noChangeAspect="1"/>
          </p:cNvPicPr>
          <p:nvPr/>
        </p:nvPicPr>
        <p:blipFill>
          <a:blip r:embed="rId2"/>
          <a:stretch>
            <a:fillRect/>
          </a:stretch>
        </p:blipFill>
        <p:spPr>
          <a:xfrm>
            <a:off x="254496" y="1196753"/>
            <a:ext cx="4173488" cy="2448272"/>
          </a:xfrm>
          <a:prstGeom prst="rect">
            <a:avLst/>
          </a:prstGeom>
        </p:spPr>
      </p:pic>
      <p:pic>
        <p:nvPicPr>
          <p:cNvPr id="7" name="Picture 6">
            <a:extLst>
              <a:ext uri="{FF2B5EF4-FFF2-40B4-BE49-F238E27FC236}">
                <a16:creationId xmlns:a16="http://schemas.microsoft.com/office/drawing/2014/main" id="{60DF2D93-DCB2-43BB-B965-58D0A67E1408}"/>
              </a:ext>
            </a:extLst>
          </p:cNvPr>
          <p:cNvPicPr>
            <a:picLocks noChangeAspect="1"/>
          </p:cNvPicPr>
          <p:nvPr/>
        </p:nvPicPr>
        <p:blipFill>
          <a:blip r:embed="rId3"/>
          <a:stretch>
            <a:fillRect/>
          </a:stretch>
        </p:blipFill>
        <p:spPr>
          <a:xfrm>
            <a:off x="254496" y="3861048"/>
            <a:ext cx="3734146" cy="2808312"/>
          </a:xfrm>
          <a:prstGeom prst="rect">
            <a:avLst/>
          </a:prstGeom>
        </p:spPr>
      </p:pic>
      <p:pic>
        <p:nvPicPr>
          <p:cNvPr id="8" name="Picture 7">
            <a:extLst>
              <a:ext uri="{FF2B5EF4-FFF2-40B4-BE49-F238E27FC236}">
                <a16:creationId xmlns:a16="http://schemas.microsoft.com/office/drawing/2014/main" id="{FB6B2B1F-C63C-41DC-A41D-36965F4D4E6D}"/>
              </a:ext>
            </a:extLst>
          </p:cNvPr>
          <p:cNvPicPr>
            <a:picLocks noChangeAspect="1"/>
          </p:cNvPicPr>
          <p:nvPr/>
        </p:nvPicPr>
        <p:blipFill>
          <a:blip r:embed="rId4"/>
          <a:stretch>
            <a:fillRect/>
          </a:stretch>
        </p:blipFill>
        <p:spPr>
          <a:xfrm>
            <a:off x="5220072" y="1496953"/>
            <a:ext cx="3312368" cy="1295400"/>
          </a:xfrm>
          <a:prstGeom prst="rect">
            <a:avLst/>
          </a:prstGeom>
        </p:spPr>
      </p:pic>
      <p:pic>
        <p:nvPicPr>
          <p:cNvPr id="9" name="Picture 8">
            <a:extLst>
              <a:ext uri="{FF2B5EF4-FFF2-40B4-BE49-F238E27FC236}">
                <a16:creationId xmlns:a16="http://schemas.microsoft.com/office/drawing/2014/main" id="{41DC0261-BC58-421B-908E-FF5506624167}"/>
              </a:ext>
            </a:extLst>
          </p:cNvPr>
          <p:cNvPicPr>
            <a:picLocks noChangeAspect="1"/>
          </p:cNvPicPr>
          <p:nvPr/>
        </p:nvPicPr>
        <p:blipFill>
          <a:blip r:embed="rId5"/>
          <a:stretch>
            <a:fillRect/>
          </a:stretch>
        </p:blipFill>
        <p:spPr>
          <a:xfrm>
            <a:off x="4716016" y="3861048"/>
            <a:ext cx="4173488" cy="2490744"/>
          </a:xfrm>
          <a:prstGeom prst="rect">
            <a:avLst/>
          </a:prstGeom>
        </p:spPr>
      </p:pic>
      <p:sp>
        <p:nvSpPr>
          <p:cNvPr id="11" name="Rectangle 10">
            <a:extLst>
              <a:ext uri="{FF2B5EF4-FFF2-40B4-BE49-F238E27FC236}">
                <a16:creationId xmlns:a16="http://schemas.microsoft.com/office/drawing/2014/main" id="{D0449D59-941E-4482-AF6C-B89826A37F67}"/>
              </a:ext>
            </a:extLst>
          </p:cNvPr>
          <p:cNvSpPr/>
          <p:nvPr/>
        </p:nvSpPr>
        <p:spPr>
          <a:xfrm>
            <a:off x="319724" y="105879"/>
            <a:ext cx="8428739" cy="769441"/>
          </a:xfrm>
          <a:prstGeom prst="rect">
            <a:avLst/>
          </a:prstGeom>
          <a:noFill/>
        </p:spPr>
        <p:txBody>
          <a:bodyPr wrap="square" lIns="91440" tIns="45720" rIns="91440" bIns="45720">
            <a:spAutoFit/>
          </a:bodyPr>
          <a:lstStyle/>
          <a:p>
            <a:pPr algn="ctr"/>
            <a:r>
              <a:rPr lang="vi-VN" sz="4400" b="0" cap="none" spc="0" dirty="0">
                <a:ln w="0"/>
                <a:effectLst>
                  <a:outerShdw blurRad="38100" dist="25400" dir="5400000" algn="ctr" rotWithShape="0">
                    <a:srgbClr val="6E747A">
                      <a:alpha val="43000"/>
                    </a:srgbClr>
                  </a:outerShdw>
                </a:effectLst>
              </a:rPr>
              <a:t>Dụng cụ khám bệnh của bác sĩ</a:t>
            </a:r>
            <a:endParaRPr lang="en-US" sz="44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0833064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513B55-DF16-49EC-8E39-B5CA652E350F}"/>
              </a:ext>
            </a:extLst>
          </p:cNvPr>
          <p:cNvSpPr/>
          <p:nvPr/>
        </p:nvSpPr>
        <p:spPr>
          <a:xfrm>
            <a:off x="495563" y="406405"/>
            <a:ext cx="8152873" cy="646331"/>
          </a:xfrm>
          <a:prstGeom prst="rect">
            <a:avLst/>
          </a:prstGeom>
          <a:noFill/>
        </p:spPr>
        <p:txBody>
          <a:bodyPr wrap="none" lIns="91440" tIns="45720" rIns="91440" bIns="45720">
            <a:spAutoFit/>
          </a:bodyPr>
          <a:lstStyle/>
          <a:p>
            <a:pPr algn="ctr"/>
            <a:r>
              <a:rPr lang="vi-VN" sz="3600" b="0" cap="none" spc="0" dirty="0">
                <a:ln w="0"/>
                <a:effectLst>
                  <a:outerShdw blurRad="38100" dist="25400" dir="5400000" algn="ctr" rotWithShape="0">
                    <a:srgbClr val="6E747A">
                      <a:alpha val="43000"/>
                    </a:srgbClr>
                  </a:outerShdw>
                </a:effectLst>
              </a:rPr>
              <a:t>Kỉ niệm ngày thầy thuốc Việt Nam 27/2</a:t>
            </a:r>
            <a:endParaRPr lang="en-US" sz="3600" b="0" cap="none" spc="0" dirty="0">
              <a:ln w="0"/>
              <a:effectLst>
                <a:outerShdw blurRad="38100" dist="25400" dir="5400000" algn="ctr" rotWithShape="0">
                  <a:srgbClr val="6E747A">
                    <a:alpha val="43000"/>
                  </a:srgbClr>
                </a:outerShdw>
              </a:effectLst>
            </a:endParaRPr>
          </a:p>
        </p:txBody>
      </p:sp>
      <p:pic>
        <p:nvPicPr>
          <p:cNvPr id="8" name="Picture 7">
            <a:extLst>
              <a:ext uri="{FF2B5EF4-FFF2-40B4-BE49-F238E27FC236}">
                <a16:creationId xmlns:a16="http://schemas.microsoft.com/office/drawing/2014/main" id="{B2C6105F-9CBF-4BE3-8C66-57BBDDDEF87C}"/>
              </a:ext>
            </a:extLst>
          </p:cNvPr>
          <p:cNvPicPr>
            <a:picLocks noChangeAspect="1"/>
          </p:cNvPicPr>
          <p:nvPr/>
        </p:nvPicPr>
        <p:blipFill>
          <a:blip r:embed="rId2"/>
          <a:stretch>
            <a:fillRect/>
          </a:stretch>
        </p:blipFill>
        <p:spPr>
          <a:xfrm>
            <a:off x="376621" y="1412776"/>
            <a:ext cx="8656929" cy="5038819"/>
          </a:xfrm>
          <a:prstGeom prst="rect">
            <a:avLst/>
          </a:prstGeom>
        </p:spPr>
      </p:pic>
    </p:spTree>
    <p:extLst>
      <p:ext uri="{BB962C8B-B14F-4D97-AF65-F5344CB8AC3E}">
        <p14:creationId xmlns:p14="http://schemas.microsoft.com/office/powerpoint/2010/main" val="16901154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94C76B-0212-4CDA-BB97-F5E507C6BEE9}"/>
              </a:ext>
            </a:extLst>
          </p:cNvPr>
          <p:cNvSpPr txBox="1"/>
          <p:nvPr/>
        </p:nvSpPr>
        <p:spPr>
          <a:xfrm>
            <a:off x="1043608" y="2420888"/>
            <a:ext cx="7056784" cy="3108543"/>
          </a:xfrm>
          <a:prstGeom prst="rect">
            <a:avLst/>
          </a:prstGeom>
          <a:noFill/>
        </p:spPr>
        <p:txBody>
          <a:bodyPr wrap="square">
            <a:spAutoFit/>
          </a:bodyPr>
          <a:lstStyle/>
          <a:p>
            <a:pPr algn="just"/>
            <a:r>
              <a:rPr lang="vi-VN" sz="2800" b="0" i="0" dirty="0">
                <a:solidFill>
                  <a:srgbClr val="333333"/>
                </a:solidFill>
                <a:effectLst/>
                <a:latin typeface="Arial" panose="020B0604020202020204" pitchFamily="34" charset="0"/>
                <a:cs typeface="Arial" panose="020B0604020202020204" pitchFamily="34" charset="0"/>
              </a:rPr>
              <a:t>	Hàng ngày bác sĩ làm việc ở bệnh viện. Khi làm việc bác sĩ mặc quần áo trắng, đội mũ màu trắng có chữ thập đỏ. Công việc hàng ngày là khám chữa bệnh cho tất cả mọi người. Vì vậy chúng mình phải biết yêu quí và kính trọng các bác sỹ và các cô y tá các con nhé.</a:t>
            </a:r>
            <a:endParaRPr lang="vi-VN" sz="2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B563311-F6F8-45EF-B2D6-F253B04B7123}"/>
              </a:ext>
            </a:extLst>
          </p:cNvPr>
          <p:cNvSpPr/>
          <p:nvPr/>
        </p:nvSpPr>
        <p:spPr>
          <a:xfrm>
            <a:off x="2747628" y="476672"/>
            <a:ext cx="3147016" cy="923330"/>
          </a:xfrm>
          <a:prstGeom prst="rect">
            <a:avLst/>
          </a:prstGeom>
          <a:noFill/>
        </p:spPr>
        <p:txBody>
          <a:bodyPr wrap="none" lIns="91440" tIns="45720" rIns="91440" bIns="45720">
            <a:spAutoFit/>
          </a:bodyPr>
          <a:lstStyle/>
          <a:p>
            <a:pPr algn="ctr"/>
            <a:r>
              <a:rPr lang="vi-VN" sz="5400" b="1" dirty="0">
                <a:ln w="0"/>
                <a:effectLst>
                  <a:outerShdw blurRad="38100" dist="25400" dir="5400000" algn="ctr" rotWithShape="0">
                    <a:srgbClr val="6E747A">
                      <a:alpha val="43000"/>
                    </a:srgbClr>
                  </a:outerShdw>
                </a:effectLst>
              </a:rPr>
              <a:t>Giáo 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06394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8980246-81D0-4290-B8E8-181865A42D40}"/>
              </a:ext>
            </a:extLst>
          </p:cNvPr>
          <p:cNvSpPr txBox="1">
            <a:spLocks noChangeArrowheads="1"/>
          </p:cNvSpPr>
          <p:nvPr/>
        </p:nvSpPr>
        <p:spPr bwMode="auto">
          <a:xfrm>
            <a:off x="467544" y="2675024"/>
            <a:ext cx="8305800" cy="769938"/>
          </a:xfrm>
          <a:prstGeom prst="rect">
            <a:avLst/>
          </a:prstGeom>
          <a:noFill/>
          <a:ln w="9525">
            <a:noFill/>
            <a:miter lim="800000"/>
            <a:headEnd/>
            <a:tailEnd/>
          </a:ln>
        </p:spPr>
        <p:txBody>
          <a:bodyPr>
            <a:prstTxWarp prst="textDoubleWave1">
              <a:avLst/>
            </a:prstTxWarp>
            <a:spAutoFit/>
          </a:bodyPr>
          <a:lstStyle/>
          <a:p>
            <a:pPr algn="ctr">
              <a:spcBef>
                <a:spcPct val="50000"/>
              </a:spcBef>
            </a:pPr>
            <a:r>
              <a:rPr lang="en-US" sz="4400" b="1" dirty="0" err="1">
                <a:solidFill>
                  <a:schemeClr val="tx1">
                    <a:lumMod val="95000"/>
                    <a:lumOff val="5000"/>
                  </a:schemeClr>
                </a:solidFill>
                <a:latin typeface="Arial" panose="020B0604020202020204" pitchFamily="34" charset="0"/>
                <a:cs typeface="Arial" panose="020B0604020202020204" pitchFamily="34" charset="0"/>
              </a:rPr>
              <a:t>Hoạt</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động</a:t>
            </a:r>
            <a:r>
              <a:rPr lang="en-US" sz="4400" b="1" dirty="0">
                <a:solidFill>
                  <a:schemeClr val="tx1">
                    <a:lumMod val="95000"/>
                    <a:lumOff val="5000"/>
                  </a:schemeClr>
                </a:solidFill>
                <a:latin typeface="Arial" panose="020B0604020202020204" pitchFamily="34" charset="0"/>
                <a:cs typeface="Arial" panose="020B0604020202020204" pitchFamily="34" charset="0"/>
              </a:rPr>
              <a:t> 1: </a:t>
            </a:r>
            <a:r>
              <a:rPr lang="en-US" sz="4400" b="1" dirty="0" err="1">
                <a:solidFill>
                  <a:schemeClr val="tx1">
                    <a:lumMod val="95000"/>
                    <a:lumOff val="5000"/>
                  </a:schemeClr>
                </a:solidFill>
                <a:latin typeface="Arial" panose="020B0604020202020204" pitchFamily="34" charset="0"/>
                <a:cs typeface="Arial" panose="020B0604020202020204" pitchFamily="34" charset="0"/>
              </a:rPr>
              <a:t>Ổn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định</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tổ</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chức</a:t>
            </a:r>
            <a:endParaRPr lang="en-US" sz="4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491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descr="3_c23fb"/>
          <p:cNvPicPr>
            <a:picLocks noChangeAspect="1" noChangeArrowheads="1"/>
          </p:cNvPicPr>
          <p:nvPr/>
        </p:nvPicPr>
        <p:blipFill>
          <a:blip r:embed="rId2"/>
          <a:srcRect/>
          <a:stretch>
            <a:fillRect/>
          </a:stretch>
        </p:blipFill>
        <p:spPr bwMode="auto">
          <a:xfrm>
            <a:off x="3024182" y="1285860"/>
            <a:ext cx="2743200" cy="2714644"/>
          </a:xfrm>
          <a:prstGeom prst="rect">
            <a:avLst/>
          </a:prstGeom>
          <a:noFill/>
          <a:ln w="9525">
            <a:noFill/>
            <a:miter lim="800000"/>
            <a:headEnd/>
            <a:tailEnd/>
          </a:ln>
        </p:spPr>
      </p:pic>
      <p:pic>
        <p:nvPicPr>
          <p:cNvPr id="200712" name="Picture 8" descr="Lai-Xe-tiet-kiem-xang1"/>
          <p:cNvPicPr>
            <a:picLocks noChangeAspect="1" noChangeArrowheads="1"/>
          </p:cNvPicPr>
          <p:nvPr/>
        </p:nvPicPr>
        <p:blipFill>
          <a:blip r:embed="rId3"/>
          <a:srcRect/>
          <a:stretch>
            <a:fillRect/>
          </a:stretch>
        </p:blipFill>
        <p:spPr bwMode="auto">
          <a:xfrm>
            <a:off x="3000364" y="4071942"/>
            <a:ext cx="2790836" cy="2214578"/>
          </a:xfrm>
          <a:prstGeom prst="rect">
            <a:avLst/>
          </a:prstGeom>
          <a:noFill/>
          <a:ln w="9525">
            <a:noFill/>
            <a:miter lim="800000"/>
            <a:headEnd/>
            <a:tailEnd/>
          </a:ln>
        </p:spPr>
      </p:pic>
      <p:pic>
        <p:nvPicPr>
          <p:cNvPr id="200714" name="Picture 10" descr="2301 csgt 3"/>
          <p:cNvPicPr>
            <a:picLocks noChangeAspect="1" noChangeArrowheads="1"/>
          </p:cNvPicPr>
          <p:nvPr/>
        </p:nvPicPr>
        <p:blipFill>
          <a:blip r:embed="rId4"/>
          <a:srcRect/>
          <a:stretch>
            <a:fillRect/>
          </a:stretch>
        </p:blipFill>
        <p:spPr bwMode="auto">
          <a:xfrm>
            <a:off x="5895964" y="4072660"/>
            <a:ext cx="3033754" cy="2214578"/>
          </a:xfrm>
          <a:prstGeom prst="rect">
            <a:avLst/>
          </a:prstGeom>
          <a:noFill/>
          <a:ln w="9525">
            <a:noFill/>
            <a:miter lim="800000"/>
            <a:headEnd/>
            <a:tailEnd/>
          </a:ln>
        </p:spPr>
      </p:pic>
      <p:pic>
        <p:nvPicPr>
          <p:cNvPr id="27653" name="Picture 13" descr="tả-bác-nông-dân-đang-gặt-lúa.png"/>
          <p:cNvPicPr>
            <a:picLocks noChangeAspect="1"/>
          </p:cNvPicPr>
          <p:nvPr/>
        </p:nvPicPr>
        <p:blipFill>
          <a:blip r:embed="rId5"/>
          <a:srcRect/>
          <a:stretch>
            <a:fillRect/>
          </a:stretch>
        </p:blipFill>
        <p:spPr bwMode="auto">
          <a:xfrm>
            <a:off x="161379" y="1276685"/>
            <a:ext cx="2743200" cy="2714644"/>
          </a:xfrm>
          <a:prstGeom prst="rect">
            <a:avLst/>
          </a:prstGeom>
          <a:noFill/>
          <a:ln w="9525">
            <a:noFill/>
            <a:miter lim="800000"/>
            <a:headEnd/>
            <a:tailEnd/>
          </a:ln>
        </p:spPr>
      </p:pic>
      <p:pic>
        <p:nvPicPr>
          <p:cNvPr id="27654" name="Picture 12" descr="C:\Users\lenovo\Desktop\2-chubodoitap4thexfactor6jpg1398759950-1398777061378-crop1398777201542p-crop1398777218453p.jpg"/>
          <p:cNvPicPr>
            <a:picLocks noChangeAspect="1" noChangeArrowheads="1"/>
          </p:cNvPicPr>
          <p:nvPr/>
        </p:nvPicPr>
        <p:blipFill>
          <a:blip r:embed="rId6"/>
          <a:srcRect/>
          <a:stretch>
            <a:fillRect/>
          </a:stretch>
        </p:blipFill>
        <p:spPr bwMode="auto">
          <a:xfrm>
            <a:off x="228600" y="4071942"/>
            <a:ext cx="2667000" cy="2214578"/>
          </a:xfrm>
          <a:prstGeom prst="rect">
            <a:avLst/>
          </a:prstGeom>
          <a:noFill/>
          <a:ln w="9525">
            <a:noFill/>
            <a:miter lim="800000"/>
            <a:headEnd/>
            <a:tailEnd/>
          </a:ln>
        </p:spPr>
      </p:pic>
      <p:pic>
        <p:nvPicPr>
          <p:cNvPr id="27655" name="Picture 13" descr="C:\Users\lenovo\Desktop\images565958_DSCN0181.jpg"/>
          <p:cNvPicPr>
            <a:picLocks noChangeAspect="1" noChangeArrowheads="1"/>
          </p:cNvPicPr>
          <p:nvPr/>
        </p:nvPicPr>
        <p:blipFill>
          <a:blip r:embed="rId7"/>
          <a:srcRect/>
          <a:stretch>
            <a:fillRect/>
          </a:stretch>
        </p:blipFill>
        <p:spPr bwMode="auto">
          <a:xfrm>
            <a:off x="5841205" y="1285860"/>
            <a:ext cx="3143272" cy="2714644"/>
          </a:xfrm>
          <a:prstGeom prst="rect">
            <a:avLst/>
          </a:prstGeom>
          <a:noFill/>
          <a:ln w="9525">
            <a:noFill/>
            <a:miter lim="800000"/>
            <a:headEnd/>
            <a:tailEnd/>
          </a:ln>
        </p:spPr>
      </p:pic>
      <p:sp>
        <p:nvSpPr>
          <p:cNvPr id="2" name="Rectangle 1">
            <a:extLst>
              <a:ext uri="{FF2B5EF4-FFF2-40B4-BE49-F238E27FC236}">
                <a16:creationId xmlns:a16="http://schemas.microsoft.com/office/drawing/2014/main" id="{D6E57D69-6825-4DCF-8D76-228182084D3B}"/>
              </a:ext>
            </a:extLst>
          </p:cNvPr>
          <p:cNvSpPr/>
          <p:nvPr/>
        </p:nvSpPr>
        <p:spPr>
          <a:xfrm>
            <a:off x="0" y="0"/>
            <a:ext cx="9144000" cy="98072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dirty="0">
                <a:solidFill>
                  <a:srgbClr val="CC0066"/>
                </a:solidFill>
                <a:latin typeface="Arial" panose="020B0604020202020204" pitchFamily="34" charset="0"/>
                <a:cs typeface="Arial" panose="020B0604020202020204" pitchFamily="34" charset="0"/>
              </a:rPr>
              <a:t>C, Mở rộng</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79F1DE-7399-46A3-ABB1-F1998D19BB8D}"/>
              </a:ext>
            </a:extLst>
          </p:cNvPr>
          <p:cNvSpPr txBox="1"/>
          <p:nvPr/>
        </p:nvSpPr>
        <p:spPr>
          <a:xfrm>
            <a:off x="1619672" y="2708920"/>
            <a:ext cx="6264696" cy="646331"/>
          </a:xfrm>
          <a:prstGeom prst="rect">
            <a:avLst/>
          </a:prstGeom>
          <a:noFill/>
        </p:spPr>
        <p:txBody>
          <a:bodyPr wrap="square">
            <a:spAutoFit/>
          </a:bodyPr>
          <a:lstStyle/>
          <a:p>
            <a:pPr algn="l"/>
            <a:r>
              <a:rPr lang="en-US" sz="3600" b="1" i="0" dirty="0">
                <a:solidFill>
                  <a:srgbClr val="CC0066"/>
                </a:solidFill>
                <a:effectLst/>
                <a:latin typeface="Arial" panose="020B0604020202020204" pitchFamily="34" charset="0"/>
                <a:cs typeface="Arial" panose="020B0604020202020204" pitchFamily="34" charset="0"/>
              </a:rPr>
              <a:t>Tr</a:t>
            </a:r>
            <a:r>
              <a:rPr lang="vi-VN" sz="3600" b="1" i="0" dirty="0">
                <a:solidFill>
                  <a:srgbClr val="CC0066"/>
                </a:solidFill>
                <a:effectLst/>
                <a:latin typeface="Arial" panose="020B0604020202020204" pitchFamily="34" charset="0"/>
                <a:cs typeface="Arial" panose="020B0604020202020204" pitchFamily="34" charset="0"/>
              </a:rPr>
              <a:t>ò chơi: Ô cửa bí mật</a:t>
            </a:r>
          </a:p>
        </p:txBody>
      </p:sp>
    </p:spTree>
    <p:extLst>
      <p:ext uri="{BB962C8B-B14F-4D97-AF65-F5344CB8AC3E}">
        <p14:creationId xmlns:p14="http://schemas.microsoft.com/office/powerpoint/2010/main" val="20486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 4.81481E-6 L 0 -0.07223 " pathEditMode="relative" rAng="0" ptsTypes="AA">
                                      <p:cBhvr>
                                        <p:cTn id="6" dur="250" accel="50000" decel="50000" autoRev="1" fill="hold">
                                          <p:stCondLst>
                                            <p:cond delay="0"/>
                                          </p:stCondLst>
                                        </p:cTn>
                                        <p:tgtEl>
                                          <p:spTgt spid="8">
                                            <p:txEl>
                                              <p:pRg st="0" end="0"/>
                                            </p:txEl>
                                          </p:spTgt>
                                        </p:tgtEl>
                                        <p:attrNameLst>
                                          <p:attrName>ppt_x</p:attrName>
                                          <p:attrName>ppt_y</p:attrName>
                                        </p:attrNameLst>
                                      </p:cBhvr>
                                      <p:rCtr x="0" y="-3611"/>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1F53A0-72A7-4989-987B-0F9E7C692B65}"/>
              </a:ext>
            </a:extLst>
          </p:cNvPr>
          <p:cNvPicPr>
            <a:picLocks noChangeAspect="1"/>
          </p:cNvPicPr>
          <p:nvPr/>
        </p:nvPicPr>
        <p:blipFill>
          <a:blip r:embed="rId3"/>
          <a:stretch>
            <a:fillRect/>
          </a:stretch>
        </p:blipFill>
        <p:spPr>
          <a:xfrm>
            <a:off x="269597" y="1543257"/>
            <a:ext cx="2854906" cy="2376264"/>
          </a:xfrm>
          <a:prstGeom prst="rect">
            <a:avLst/>
          </a:prstGeom>
        </p:spPr>
      </p:pic>
      <p:pic>
        <p:nvPicPr>
          <p:cNvPr id="12" name="Picture 11">
            <a:extLst>
              <a:ext uri="{FF2B5EF4-FFF2-40B4-BE49-F238E27FC236}">
                <a16:creationId xmlns:a16="http://schemas.microsoft.com/office/drawing/2014/main" id="{8A382193-C209-44EA-9CF6-BCEC6F271012}"/>
              </a:ext>
            </a:extLst>
          </p:cNvPr>
          <p:cNvPicPr>
            <a:picLocks noChangeAspect="1"/>
          </p:cNvPicPr>
          <p:nvPr/>
        </p:nvPicPr>
        <p:blipFill>
          <a:blip r:embed="rId4"/>
          <a:stretch>
            <a:fillRect/>
          </a:stretch>
        </p:blipFill>
        <p:spPr>
          <a:xfrm>
            <a:off x="3137822" y="1558149"/>
            <a:ext cx="2854906" cy="2376263"/>
          </a:xfrm>
          <a:prstGeom prst="rect">
            <a:avLst/>
          </a:prstGeom>
        </p:spPr>
      </p:pic>
      <p:pic>
        <p:nvPicPr>
          <p:cNvPr id="14" name="Picture 13">
            <a:extLst>
              <a:ext uri="{FF2B5EF4-FFF2-40B4-BE49-F238E27FC236}">
                <a16:creationId xmlns:a16="http://schemas.microsoft.com/office/drawing/2014/main" id="{D8E73A7E-408A-43D2-8854-404CA22E544C}"/>
              </a:ext>
            </a:extLst>
          </p:cNvPr>
          <p:cNvPicPr>
            <a:picLocks noChangeAspect="1"/>
          </p:cNvPicPr>
          <p:nvPr/>
        </p:nvPicPr>
        <p:blipFill>
          <a:blip r:embed="rId5"/>
          <a:stretch>
            <a:fillRect/>
          </a:stretch>
        </p:blipFill>
        <p:spPr>
          <a:xfrm>
            <a:off x="6016141" y="1543257"/>
            <a:ext cx="2854906" cy="2376262"/>
          </a:xfrm>
          <a:prstGeom prst="rect">
            <a:avLst/>
          </a:prstGeom>
        </p:spPr>
      </p:pic>
      <p:pic>
        <p:nvPicPr>
          <p:cNvPr id="18" name="Picture 17">
            <a:extLst>
              <a:ext uri="{FF2B5EF4-FFF2-40B4-BE49-F238E27FC236}">
                <a16:creationId xmlns:a16="http://schemas.microsoft.com/office/drawing/2014/main" id="{D48B2553-1F7F-4120-BBD0-D3AB1CE9E77F}"/>
              </a:ext>
            </a:extLst>
          </p:cNvPr>
          <p:cNvPicPr>
            <a:picLocks noChangeAspect="1"/>
          </p:cNvPicPr>
          <p:nvPr/>
        </p:nvPicPr>
        <p:blipFill>
          <a:blip r:embed="rId6"/>
          <a:stretch>
            <a:fillRect/>
          </a:stretch>
        </p:blipFill>
        <p:spPr>
          <a:xfrm>
            <a:off x="269597" y="3948471"/>
            <a:ext cx="2854906" cy="2448272"/>
          </a:xfrm>
          <a:prstGeom prst="rect">
            <a:avLst/>
          </a:prstGeom>
        </p:spPr>
      </p:pic>
      <p:pic>
        <p:nvPicPr>
          <p:cNvPr id="20" name="Picture 19">
            <a:extLst>
              <a:ext uri="{FF2B5EF4-FFF2-40B4-BE49-F238E27FC236}">
                <a16:creationId xmlns:a16="http://schemas.microsoft.com/office/drawing/2014/main" id="{BBFA41F9-6D71-413E-9896-7F13E55CAC72}"/>
              </a:ext>
            </a:extLst>
          </p:cNvPr>
          <p:cNvPicPr>
            <a:picLocks noChangeAspect="1"/>
          </p:cNvPicPr>
          <p:nvPr/>
        </p:nvPicPr>
        <p:blipFill>
          <a:blip r:embed="rId7"/>
          <a:stretch>
            <a:fillRect/>
          </a:stretch>
        </p:blipFill>
        <p:spPr>
          <a:xfrm>
            <a:off x="3137822" y="3948471"/>
            <a:ext cx="2885260" cy="2448272"/>
          </a:xfrm>
          <a:prstGeom prst="rect">
            <a:avLst/>
          </a:prstGeom>
        </p:spPr>
      </p:pic>
      <p:pic>
        <p:nvPicPr>
          <p:cNvPr id="24" name="Picture 23">
            <a:extLst>
              <a:ext uri="{FF2B5EF4-FFF2-40B4-BE49-F238E27FC236}">
                <a16:creationId xmlns:a16="http://schemas.microsoft.com/office/drawing/2014/main" id="{96C86A2C-DB3B-41E3-B2F3-2E1D2A31063A}"/>
              </a:ext>
            </a:extLst>
          </p:cNvPr>
          <p:cNvPicPr>
            <a:picLocks noChangeAspect="1"/>
          </p:cNvPicPr>
          <p:nvPr/>
        </p:nvPicPr>
        <p:blipFill>
          <a:blip r:embed="rId8"/>
          <a:stretch>
            <a:fillRect/>
          </a:stretch>
        </p:blipFill>
        <p:spPr>
          <a:xfrm>
            <a:off x="6049493" y="3933102"/>
            <a:ext cx="2854906" cy="2463642"/>
          </a:xfrm>
          <a:prstGeom prst="rect">
            <a:avLst/>
          </a:prstGeom>
        </p:spPr>
      </p:pic>
      <p:sp>
        <p:nvSpPr>
          <p:cNvPr id="27" name="Rectangle 26">
            <a:extLst>
              <a:ext uri="{FF2B5EF4-FFF2-40B4-BE49-F238E27FC236}">
                <a16:creationId xmlns:a16="http://schemas.microsoft.com/office/drawing/2014/main" id="{F86A42F9-9F5A-4121-8265-C110CEB1A9DF}"/>
              </a:ext>
            </a:extLst>
          </p:cNvPr>
          <p:cNvSpPr/>
          <p:nvPr/>
        </p:nvSpPr>
        <p:spPr>
          <a:xfrm>
            <a:off x="2245412" y="55984"/>
            <a:ext cx="3884397" cy="1754326"/>
          </a:xfrm>
          <a:prstGeom prst="rect">
            <a:avLst/>
          </a:prstGeom>
          <a:noFill/>
        </p:spPr>
        <p:txBody>
          <a:bodyPr wrap="none" lIns="91440" tIns="45720" rIns="91440" bIns="45720">
            <a:prstTxWarp prst="textWave1">
              <a:avLst/>
            </a:prstTxWarp>
            <a:spAutoFit/>
          </a:bodyPr>
          <a:lstStyle/>
          <a:p>
            <a:pPr algn="ctr"/>
            <a:r>
              <a:rPr lang="en-US" sz="13800" b="1" dirty="0">
                <a:ln w="12700" cmpd="sng">
                  <a:solidFill>
                    <a:schemeClr val="accent4"/>
                  </a:solidFill>
                  <a:prstDash val="solid"/>
                </a:ln>
                <a:solidFill>
                  <a:srgbClr val="FFC000"/>
                </a:solidFill>
              </a:rPr>
              <a:t>Ô </a:t>
            </a:r>
            <a:r>
              <a:rPr lang="en-US" sz="13800" b="1" dirty="0" err="1">
                <a:ln w="12700" cmpd="sng">
                  <a:solidFill>
                    <a:schemeClr val="accent4"/>
                  </a:solidFill>
                  <a:prstDash val="solid"/>
                </a:ln>
                <a:solidFill>
                  <a:srgbClr val="FFC000"/>
                </a:solidFill>
              </a:rPr>
              <a:t>cửa</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bí</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mật</a:t>
            </a:r>
            <a:endParaRPr lang="en-US" sz="13800" b="1" dirty="0">
              <a:ln w="12700" cmpd="sng">
                <a:solidFill>
                  <a:schemeClr val="accent4"/>
                </a:solidFill>
                <a:prstDash val="solid"/>
              </a:ln>
              <a:solidFill>
                <a:srgbClr val="FFC000"/>
              </a:solidFill>
            </a:endParaRP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9" name="Rectangle 28">
            <a:extLst>
              <a:ext uri="{FF2B5EF4-FFF2-40B4-BE49-F238E27FC236}">
                <a16:creationId xmlns:a16="http://schemas.microsoft.com/office/drawing/2014/main" id="{47240840-89B9-4F17-835A-A962DD52D3E6}"/>
              </a:ext>
            </a:extLst>
          </p:cNvPr>
          <p:cNvSpPr/>
          <p:nvPr/>
        </p:nvSpPr>
        <p:spPr>
          <a:xfrm>
            <a:off x="261119" y="1558150"/>
            <a:ext cx="1121096" cy="346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Bác</a:t>
            </a:r>
            <a:r>
              <a:rPr lang="en-US" sz="2400" dirty="0">
                <a:solidFill>
                  <a:schemeClr val="tx1"/>
                </a:solidFill>
              </a:rPr>
              <a:t> </a:t>
            </a:r>
            <a:r>
              <a:rPr lang="en-US" sz="2400" dirty="0" err="1">
                <a:solidFill>
                  <a:schemeClr val="tx1"/>
                </a:solidFill>
              </a:rPr>
              <a:t>sĩ</a:t>
            </a:r>
            <a:endParaRPr lang="vi-VN" sz="2400" dirty="0">
              <a:solidFill>
                <a:schemeClr val="tx1"/>
              </a:solidFill>
            </a:endParaRPr>
          </a:p>
        </p:txBody>
      </p:sp>
      <p:sp>
        <p:nvSpPr>
          <p:cNvPr id="30" name="Rectangle 29">
            <a:extLst>
              <a:ext uri="{FF2B5EF4-FFF2-40B4-BE49-F238E27FC236}">
                <a16:creationId xmlns:a16="http://schemas.microsoft.com/office/drawing/2014/main" id="{6BF04C5C-9C4D-41CA-964F-7EEBDE3AEA6B}"/>
              </a:ext>
            </a:extLst>
          </p:cNvPr>
          <p:cNvSpPr/>
          <p:nvPr/>
        </p:nvSpPr>
        <p:spPr>
          <a:xfrm>
            <a:off x="3226151" y="3560448"/>
            <a:ext cx="2615378" cy="359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Công</a:t>
            </a:r>
            <a:r>
              <a:rPr lang="en-US" sz="2400" dirty="0">
                <a:solidFill>
                  <a:schemeClr val="tx1"/>
                </a:solidFill>
              </a:rPr>
              <a:t> an </a:t>
            </a:r>
            <a:r>
              <a:rPr lang="en-US" sz="2400" dirty="0" err="1">
                <a:solidFill>
                  <a:schemeClr val="tx1"/>
                </a:solidFill>
              </a:rPr>
              <a:t>giao</a:t>
            </a:r>
            <a:r>
              <a:rPr lang="en-US" sz="2400" dirty="0">
                <a:solidFill>
                  <a:schemeClr val="tx1"/>
                </a:solidFill>
              </a:rPr>
              <a:t> </a:t>
            </a:r>
            <a:r>
              <a:rPr lang="en-US" sz="2400" dirty="0" err="1">
                <a:solidFill>
                  <a:schemeClr val="tx1"/>
                </a:solidFill>
              </a:rPr>
              <a:t>thông</a:t>
            </a:r>
            <a:endParaRPr lang="vi-VN" sz="2400" dirty="0">
              <a:solidFill>
                <a:schemeClr val="tx1"/>
              </a:solidFill>
            </a:endParaRPr>
          </a:p>
        </p:txBody>
      </p:sp>
      <p:sp>
        <p:nvSpPr>
          <p:cNvPr id="31" name="Rectangle 30">
            <a:extLst>
              <a:ext uri="{FF2B5EF4-FFF2-40B4-BE49-F238E27FC236}">
                <a16:creationId xmlns:a16="http://schemas.microsoft.com/office/drawing/2014/main" id="{E074A18D-F513-4320-B507-5FE7F88DB99D}"/>
              </a:ext>
            </a:extLst>
          </p:cNvPr>
          <p:cNvSpPr/>
          <p:nvPr/>
        </p:nvSpPr>
        <p:spPr>
          <a:xfrm>
            <a:off x="6129809" y="3554044"/>
            <a:ext cx="1444791" cy="318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Thợ</a:t>
            </a:r>
            <a:r>
              <a:rPr lang="en-US" sz="2400" dirty="0">
                <a:solidFill>
                  <a:schemeClr val="tx1"/>
                </a:solidFill>
              </a:rPr>
              <a:t> </a:t>
            </a:r>
            <a:r>
              <a:rPr lang="en-US" sz="2400" dirty="0" err="1">
                <a:solidFill>
                  <a:schemeClr val="tx1"/>
                </a:solidFill>
              </a:rPr>
              <a:t>Xây</a:t>
            </a:r>
            <a:endParaRPr lang="vi-VN" sz="2400" dirty="0">
              <a:solidFill>
                <a:schemeClr val="tx1"/>
              </a:solidFill>
            </a:endParaRPr>
          </a:p>
        </p:txBody>
      </p:sp>
      <p:sp>
        <p:nvSpPr>
          <p:cNvPr id="32" name="Rectangle 31">
            <a:extLst>
              <a:ext uri="{FF2B5EF4-FFF2-40B4-BE49-F238E27FC236}">
                <a16:creationId xmlns:a16="http://schemas.microsoft.com/office/drawing/2014/main" id="{6417EF48-67C9-4EDA-A10D-D1529B444E1E}"/>
              </a:ext>
            </a:extLst>
          </p:cNvPr>
          <p:cNvSpPr/>
          <p:nvPr/>
        </p:nvSpPr>
        <p:spPr>
          <a:xfrm>
            <a:off x="268762" y="4039939"/>
            <a:ext cx="1444791" cy="319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Giáo</a:t>
            </a:r>
            <a:r>
              <a:rPr lang="en-US" sz="2400" dirty="0">
                <a:solidFill>
                  <a:schemeClr val="tx1"/>
                </a:solidFill>
              </a:rPr>
              <a:t> </a:t>
            </a:r>
            <a:r>
              <a:rPr lang="en-US" sz="2400" dirty="0" err="1">
                <a:solidFill>
                  <a:schemeClr val="tx1"/>
                </a:solidFill>
              </a:rPr>
              <a:t>viên</a:t>
            </a:r>
            <a:endParaRPr lang="vi-VN" sz="2400" dirty="0">
              <a:solidFill>
                <a:schemeClr val="tx1"/>
              </a:solidFill>
            </a:endParaRPr>
          </a:p>
        </p:txBody>
      </p:sp>
      <p:sp>
        <p:nvSpPr>
          <p:cNvPr id="33" name="Rectangle 32">
            <a:extLst>
              <a:ext uri="{FF2B5EF4-FFF2-40B4-BE49-F238E27FC236}">
                <a16:creationId xmlns:a16="http://schemas.microsoft.com/office/drawing/2014/main" id="{881638F2-AB09-4E92-9314-1BF197F6C1E9}"/>
              </a:ext>
            </a:extLst>
          </p:cNvPr>
          <p:cNvSpPr/>
          <p:nvPr/>
        </p:nvSpPr>
        <p:spPr>
          <a:xfrm>
            <a:off x="3265506" y="4047073"/>
            <a:ext cx="1444791" cy="257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Bộ</a:t>
            </a:r>
            <a:r>
              <a:rPr lang="en-US" sz="2400" dirty="0">
                <a:solidFill>
                  <a:schemeClr val="tx1"/>
                </a:solidFill>
              </a:rPr>
              <a:t> </a:t>
            </a:r>
            <a:r>
              <a:rPr lang="en-US" sz="2400" dirty="0" err="1">
                <a:solidFill>
                  <a:schemeClr val="tx1"/>
                </a:solidFill>
              </a:rPr>
              <a:t>đội</a:t>
            </a:r>
            <a:endParaRPr lang="vi-VN" sz="2400" dirty="0">
              <a:solidFill>
                <a:schemeClr val="tx1"/>
              </a:solidFill>
            </a:endParaRPr>
          </a:p>
        </p:txBody>
      </p:sp>
      <p:sp>
        <p:nvSpPr>
          <p:cNvPr id="35" name="Rectangle 34">
            <a:extLst>
              <a:ext uri="{FF2B5EF4-FFF2-40B4-BE49-F238E27FC236}">
                <a16:creationId xmlns:a16="http://schemas.microsoft.com/office/drawing/2014/main" id="{C2DABB73-D835-4BAB-BAA5-F0EDBE1F9FAA}"/>
              </a:ext>
            </a:extLst>
          </p:cNvPr>
          <p:cNvSpPr/>
          <p:nvPr/>
        </p:nvSpPr>
        <p:spPr>
          <a:xfrm>
            <a:off x="7574600" y="3948471"/>
            <a:ext cx="1300775" cy="350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Lái</a:t>
            </a:r>
            <a:r>
              <a:rPr lang="en-US" sz="2400" dirty="0">
                <a:solidFill>
                  <a:schemeClr val="tx1"/>
                </a:solidFill>
              </a:rPr>
              <a:t> </a:t>
            </a:r>
            <a:r>
              <a:rPr lang="en-US" sz="2400" dirty="0" err="1">
                <a:solidFill>
                  <a:schemeClr val="tx1"/>
                </a:solidFill>
              </a:rPr>
              <a:t>xe</a:t>
            </a:r>
            <a:endParaRPr lang="vi-VN" sz="2400" dirty="0">
              <a:solidFill>
                <a:schemeClr val="tx1"/>
              </a:solidFill>
            </a:endParaRPr>
          </a:p>
        </p:txBody>
      </p:sp>
      <p:sp>
        <p:nvSpPr>
          <p:cNvPr id="37" name="Rectangle 36">
            <a:extLst>
              <a:ext uri="{FF2B5EF4-FFF2-40B4-BE49-F238E27FC236}">
                <a16:creationId xmlns:a16="http://schemas.microsoft.com/office/drawing/2014/main" id="{CC4CBE77-A16D-48F2-8DCE-1AF5C06B3AF3}"/>
              </a:ext>
            </a:extLst>
          </p:cNvPr>
          <p:cNvSpPr/>
          <p:nvPr/>
        </p:nvSpPr>
        <p:spPr>
          <a:xfrm>
            <a:off x="278068" y="155814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8" name="Rectangle 37">
            <a:extLst>
              <a:ext uri="{FF2B5EF4-FFF2-40B4-BE49-F238E27FC236}">
                <a16:creationId xmlns:a16="http://schemas.microsoft.com/office/drawing/2014/main" id="{9735F9C9-5A4D-4FEB-986B-DBBA887EF260}"/>
              </a:ext>
            </a:extLst>
          </p:cNvPr>
          <p:cNvSpPr/>
          <p:nvPr/>
        </p:nvSpPr>
        <p:spPr>
          <a:xfrm>
            <a:off x="6056420" y="348933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9" name="Rectangle 38">
            <a:extLst>
              <a:ext uri="{FF2B5EF4-FFF2-40B4-BE49-F238E27FC236}">
                <a16:creationId xmlns:a16="http://schemas.microsoft.com/office/drawing/2014/main" id="{E0485211-57DC-45C8-9925-EF7ECEC7B5CC}"/>
              </a:ext>
            </a:extLst>
          </p:cNvPr>
          <p:cNvSpPr/>
          <p:nvPr/>
        </p:nvSpPr>
        <p:spPr>
          <a:xfrm>
            <a:off x="281632" y="4025232"/>
            <a:ext cx="1431921" cy="8295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p>
          <a:p>
            <a:pPr algn="ct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0" name="Rectangle 39">
            <a:extLst>
              <a:ext uri="{FF2B5EF4-FFF2-40B4-BE49-F238E27FC236}">
                <a16:creationId xmlns:a16="http://schemas.microsoft.com/office/drawing/2014/main" id="{B4C0DC1F-DAF6-41B9-B1CB-C1ED9F7F3B9F}"/>
              </a:ext>
            </a:extLst>
          </p:cNvPr>
          <p:cNvSpPr/>
          <p:nvPr/>
        </p:nvSpPr>
        <p:spPr>
          <a:xfrm>
            <a:off x="6545170" y="3958504"/>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1" name="Rectangle 40">
            <a:extLst>
              <a:ext uri="{FF2B5EF4-FFF2-40B4-BE49-F238E27FC236}">
                <a16:creationId xmlns:a16="http://schemas.microsoft.com/office/drawing/2014/main" id="{812B22D3-CB7F-44BE-AF77-6CC67A83684F}"/>
              </a:ext>
            </a:extLst>
          </p:cNvPr>
          <p:cNvSpPr/>
          <p:nvPr/>
        </p:nvSpPr>
        <p:spPr>
          <a:xfrm>
            <a:off x="3224753" y="3525726"/>
            <a:ext cx="2615378"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2" name="Rectangle 41">
            <a:extLst>
              <a:ext uri="{FF2B5EF4-FFF2-40B4-BE49-F238E27FC236}">
                <a16:creationId xmlns:a16="http://schemas.microsoft.com/office/drawing/2014/main" id="{BE8DC49B-8E70-437E-B137-A93B91720B01}"/>
              </a:ext>
            </a:extLst>
          </p:cNvPr>
          <p:cNvSpPr/>
          <p:nvPr/>
        </p:nvSpPr>
        <p:spPr>
          <a:xfrm>
            <a:off x="3273203" y="4053823"/>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3" name="Rectangle 42">
            <a:extLst>
              <a:ext uri="{FF2B5EF4-FFF2-40B4-BE49-F238E27FC236}">
                <a16:creationId xmlns:a16="http://schemas.microsoft.com/office/drawing/2014/main" id="{1C884E06-7DF7-4C45-88F7-56AFED8AE56A}"/>
              </a:ext>
            </a:extLst>
          </p:cNvPr>
          <p:cNvSpPr/>
          <p:nvPr/>
        </p:nvSpPr>
        <p:spPr>
          <a:xfrm>
            <a:off x="224356" y="1571776"/>
            <a:ext cx="2901017" cy="23691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endParaRPr lang="vi-VN" sz="3200" dirty="0"/>
          </a:p>
        </p:txBody>
      </p:sp>
      <p:sp>
        <p:nvSpPr>
          <p:cNvPr id="44" name="Rectangle 43">
            <a:extLst>
              <a:ext uri="{FF2B5EF4-FFF2-40B4-BE49-F238E27FC236}">
                <a16:creationId xmlns:a16="http://schemas.microsoft.com/office/drawing/2014/main" id="{C9670194-C339-465C-8AD7-2EFAEEFA1D14}"/>
              </a:ext>
            </a:extLst>
          </p:cNvPr>
          <p:cNvSpPr/>
          <p:nvPr/>
        </p:nvSpPr>
        <p:spPr>
          <a:xfrm>
            <a:off x="243529" y="3933102"/>
            <a:ext cx="2885260" cy="244458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4</a:t>
            </a:r>
            <a:endParaRPr lang="vi-VN" sz="3600" dirty="0"/>
          </a:p>
        </p:txBody>
      </p:sp>
      <p:sp>
        <p:nvSpPr>
          <p:cNvPr id="45" name="Rectangle 44">
            <a:extLst>
              <a:ext uri="{FF2B5EF4-FFF2-40B4-BE49-F238E27FC236}">
                <a16:creationId xmlns:a16="http://schemas.microsoft.com/office/drawing/2014/main" id="{9106B3B2-3A01-4FEA-9430-8F14DBCDD6E0}"/>
              </a:ext>
            </a:extLst>
          </p:cNvPr>
          <p:cNvSpPr/>
          <p:nvPr/>
        </p:nvSpPr>
        <p:spPr>
          <a:xfrm>
            <a:off x="3138544" y="3954241"/>
            <a:ext cx="2863384" cy="2450733"/>
          </a:xfrm>
          <a:prstGeom prst="rect">
            <a:avLst/>
          </a:prstGeom>
          <a:solidFill>
            <a:srgbClr val="AF2B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5</a:t>
            </a:r>
            <a:endParaRPr lang="vi-VN" sz="32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F95E9D0-D2DC-46CF-828D-4385B0282716}"/>
              </a:ext>
            </a:extLst>
          </p:cNvPr>
          <p:cNvSpPr/>
          <p:nvPr/>
        </p:nvSpPr>
        <p:spPr>
          <a:xfrm>
            <a:off x="5997153" y="1545925"/>
            <a:ext cx="2915242" cy="23898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vi-VN" sz="3600" dirty="0"/>
          </a:p>
        </p:txBody>
      </p:sp>
      <p:sp>
        <p:nvSpPr>
          <p:cNvPr id="47" name="Rectangle 46">
            <a:extLst>
              <a:ext uri="{FF2B5EF4-FFF2-40B4-BE49-F238E27FC236}">
                <a16:creationId xmlns:a16="http://schemas.microsoft.com/office/drawing/2014/main" id="{AC1C1520-6AE0-4704-83A8-FBD0F68C2233}"/>
              </a:ext>
            </a:extLst>
          </p:cNvPr>
          <p:cNvSpPr/>
          <p:nvPr/>
        </p:nvSpPr>
        <p:spPr>
          <a:xfrm>
            <a:off x="6023082" y="3958504"/>
            <a:ext cx="2863384" cy="24340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6</a:t>
            </a:r>
            <a:endParaRPr lang="vi-VN" sz="32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DD89AB7-CD4B-43C0-9800-E3EF35C8ADE6}"/>
              </a:ext>
            </a:extLst>
          </p:cNvPr>
          <p:cNvSpPr/>
          <p:nvPr/>
        </p:nvSpPr>
        <p:spPr>
          <a:xfrm>
            <a:off x="3140308" y="1556792"/>
            <a:ext cx="2863384" cy="23627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endParaRPr lang="vi-VN" sz="3200" dirty="0"/>
          </a:p>
        </p:txBody>
      </p:sp>
    </p:spTree>
    <p:extLst>
      <p:ext uri="{BB962C8B-B14F-4D97-AF65-F5344CB8AC3E}">
        <p14:creationId xmlns:p14="http://schemas.microsoft.com/office/powerpoint/2010/main" val="3464087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900"/>
                                  </p:stCondLst>
                                  <p:childTnLst>
                                    <p:animEffect transition="out" filter="wheel(1)">
                                      <p:cBhvr>
                                        <p:cTn id="24" dur="1300"/>
                                        <p:tgtEl>
                                          <p:spTgt spid="43"/>
                                        </p:tgtEl>
                                      </p:cBhvr>
                                    </p:animEffect>
                                    <p:set>
                                      <p:cBhvr>
                                        <p:cTn id="25" dur="1" fill="hold">
                                          <p:stCondLst>
                                            <p:cond delay="12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44"/>
                                        </p:tgtEl>
                                      </p:cBhvr>
                                    </p:animEffect>
                                    <p:anim calcmode="lin" valueType="num">
                                      <p:cBhvr>
                                        <p:cTn id="37" dur="1000"/>
                                        <p:tgtEl>
                                          <p:spTgt spid="44"/>
                                        </p:tgtEl>
                                        <p:attrNameLst>
                                          <p:attrName>ppt_x</p:attrName>
                                        </p:attrNameLst>
                                      </p:cBhvr>
                                      <p:tavLst>
                                        <p:tav tm="0">
                                          <p:val>
                                            <p:strVal val="ppt_x"/>
                                          </p:val>
                                        </p:tav>
                                        <p:tav tm="100000">
                                          <p:val>
                                            <p:strVal val="ppt_x"/>
                                          </p:val>
                                        </p:tav>
                                      </p:tavLst>
                                    </p:anim>
                                    <p:anim calcmode="lin" valueType="num">
                                      <p:cBhvr>
                                        <p:cTn id="38" dur="1000"/>
                                        <p:tgtEl>
                                          <p:spTgt spid="44"/>
                                        </p:tgtEl>
                                        <p:attrNameLst>
                                          <p:attrName>ppt_y</p:attrName>
                                        </p:attrNameLst>
                                      </p:cBhvr>
                                      <p:tavLst>
                                        <p:tav tm="0">
                                          <p:val>
                                            <p:strVal val="ppt_y"/>
                                          </p:val>
                                        </p:tav>
                                        <p:tav tm="100000">
                                          <p:val>
                                            <p:strVal val="ppt_y+.1"/>
                                          </p:val>
                                        </p:tav>
                                      </p:tavLst>
                                    </p:anim>
                                    <p:set>
                                      <p:cBhvr>
                                        <p:cTn id="3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21" presetClass="exit" presetSubtype="1" fill="hold" grpId="0" nodeType="clickEffect">
                                  <p:stCondLst>
                                    <p:cond delay="0"/>
                                  </p:stCondLst>
                                  <p:childTnLst>
                                    <p:animEffect transition="out" filter="wheel(1)">
                                      <p:cBhvr>
                                        <p:cTn id="44" dur="2000"/>
                                        <p:tgtEl>
                                          <p:spTgt spid="45"/>
                                        </p:tgtEl>
                                      </p:cBhvr>
                                    </p:animEffect>
                                    <p:set>
                                      <p:cBhvr>
                                        <p:cTn id="4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1"/>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0" nodeType="clickEffect">
                                  <p:stCondLst>
                                    <p:cond delay="900"/>
                                  </p:stCondLst>
                                  <p:childTnLst>
                                    <p:animEffect transition="out" filter="wheel(1)">
                                      <p:cBhvr>
                                        <p:cTn id="62" dur="1100"/>
                                        <p:tgtEl>
                                          <p:spTgt spid="41"/>
                                        </p:tgtEl>
                                      </p:cBhvr>
                                    </p:animEffect>
                                    <p:set>
                                      <p:cBhvr>
                                        <p:cTn id="63" dur="1" fill="hold">
                                          <p:stCondLst>
                                            <p:cond delay="10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D4910-CFBA-4660-9C94-B2EE92047C8C}"/>
              </a:ext>
            </a:extLst>
          </p:cNvPr>
          <p:cNvPicPr>
            <a:picLocks noChangeAspect="1"/>
          </p:cNvPicPr>
          <p:nvPr/>
        </p:nvPicPr>
        <p:blipFill>
          <a:blip r:embed="rId2"/>
          <a:stretch>
            <a:fillRect/>
          </a:stretch>
        </p:blipFill>
        <p:spPr>
          <a:xfrm>
            <a:off x="3103762" y="490670"/>
            <a:ext cx="2743438" cy="2719052"/>
          </a:xfrm>
          <a:prstGeom prst="rect">
            <a:avLst/>
          </a:prstGeom>
        </p:spPr>
      </p:pic>
      <p:pic>
        <p:nvPicPr>
          <p:cNvPr id="9" name="Picture 8">
            <a:extLst>
              <a:ext uri="{FF2B5EF4-FFF2-40B4-BE49-F238E27FC236}">
                <a16:creationId xmlns:a16="http://schemas.microsoft.com/office/drawing/2014/main" id="{40338070-CD6B-4DEF-B7E9-7BE4E1D027DA}"/>
              </a:ext>
            </a:extLst>
          </p:cNvPr>
          <p:cNvPicPr>
            <a:picLocks noChangeAspect="1"/>
          </p:cNvPicPr>
          <p:nvPr/>
        </p:nvPicPr>
        <p:blipFill>
          <a:blip r:embed="rId3"/>
          <a:stretch>
            <a:fillRect/>
          </a:stretch>
        </p:blipFill>
        <p:spPr>
          <a:xfrm>
            <a:off x="251520" y="490670"/>
            <a:ext cx="2743438" cy="2712955"/>
          </a:xfrm>
          <a:prstGeom prst="rect">
            <a:avLst/>
          </a:prstGeom>
        </p:spPr>
      </p:pic>
      <p:pic>
        <p:nvPicPr>
          <p:cNvPr id="10" name="Picture 9">
            <a:extLst>
              <a:ext uri="{FF2B5EF4-FFF2-40B4-BE49-F238E27FC236}">
                <a16:creationId xmlns:a16="http://schemas.microsoft.com/office/drawing/2014/main" id="{7A89AADC-398C-495A-ADCB-0F954E20EC57}"/>
              </a:ext>
            </a:extLst>
          </p:cNvPr>
          <p:cNvPicPr>
            <a:picLocks noChangeAspect="1"/>
          </p:cNvPicPr>
          <p:nvPr/>
        </p:nvPicPr>
        <p:blipFill>
          <a:blip r:embed="rId4"/>
          <a:stretch>
            <a:fillRect/>
          </a:stretch>
        </p:blipFill>
        <p:spPr>
          <a:xfrm>
            <a:off x="6049969" y="490671"/>
            <a:ext cx="2930555" cy="2712955"/>
          </a:xfrm>
          <a:prstGeom prst="rect">
            <a:avLst/>
          </a:prstGeom>
        </p:spPr>
      </p:pic>
      <p:pic>
        <p:nvPicPr>
          <p:cNvPr id="11" name="Picture 10">
            <a:extLst>
              <a:ext uri="{FF2B5EF4-FFF2-40B4-BE49-F238E27FC236}">
                <a16:creationId xmlns:a16="http://schemas.microsoft.com/office/drawing/2014/main" id="{0E9A1F52-CBD7-4F81-A249-D67A6B3F9DDD}"/>
              </a:ext>
            </a:extLst>
          </p:cNvPr>
          <p:cNvPicPr>
            <a:picLocks noChangeAspect="1"/>
          </p:cNvPicPr>
          <p:nvPr/>
        </p:nvPicPr>
        <p:blipFill>
          <a:blip r:embed="rId5"/>
          <a:stretch>
            <a:fillRect/>
          </a:stretch>
        </p:blipFill>
        <p:spPr>
          <a:xfrm>
            <a:off x="3184327" y="3933056"/>
            <a:ext cx="2709855" cy="2213040"/>
          </a:xfrm>
          <a:prstGeom prst="rect">
            <a:avLst/>
          </a:prstGeom>
        </p:spPr>
      </p:pic>
      <p:pic>
        <p:nvPicPr>
          <p:cNvPr id="13" name="Picture 12">
            <a:extLst>
              <a:ext uri="{FF2B5EF4-FFF2-40B4-BE49-F238E27FC236}">
                <a16:creationId xmlns:a16="http://schemas.microsoft.com/office/drawing/2014/main" id="{2D5CC68F-CA4E-426C-AF04-1BB8EE7E8F1A}"/>
              </a:ext>
            </a:extLst>
          </p:cNvPr>
          <p:cNvPicPr>
            <a:picLocks noChangeAspect="1"/>
          </p:cNvPicPr>
          <p:nvPr/>
        </p:nvPicPr>
        <p:blipFill>
          <a:blip r:embed="rId6"/>
          <a:stretch>
            <a:fillRect/>
          </a:stretch>
        </p:blipFill>
        <p:spPr>
          <a:xfrm>
            <a:off x="251521" y="3920862"/>
            <a:ext cx="2777020" cy="2213040"/>
          </a:xfrm>
          <a:prstGeom prst="rect">
            <a:avLst/>
          </a:prstGeom>
        </p:spPr>
      </p:pic>
      <p:pic>
        <p:nvPicPr>
          <p:cNvPr id="14" name="Picture 13">
            <a:extLst>
              <a:ext uri="{FF2B5EF4-FFF2-40B4-BE49-F238E27FC236}">
                <a16:creationId xmlns:a16="http://schemas.microsoft.com/office/drawing/2014/main" id="{EF5A9684-679D-4FB0-8A56-EFE35D95FAD4}"/>
              </a:ext>
            </a:extLst>
          </p:cNvPr>
          <p:cNvPicPr>
            <a:picLocks noChangeAspect="1"/>
          </p:cNvPicPr>
          <p:nvPr/>
        </p:nvPicPr>
        <p:blipFill>
          <a:blip r:embed="rId7"/>
          <a:stretch>
            <a:fillRect/>
          </a:stretch>
        </p:blipFill>
        <p:spPr>
          <a:xfrm>
            <a:off x="6049969" y="3933056"/>
            <a:ext cx="2930555" cy="2213040"/>
          </a:xfrm>
          <a:prstGeom prst="rect">
            <a:avLst/>
          </a:prstGeom>
        </p:spPr>
      </p:pic>
    </p:spTree>
    <p:extLst>
      <p:ext uri="{BB962C8B-B14F-4D97-AF65-F5344CB8AC3E}">
        <p14:creationId xmlns:p14="http://schemas.microsoft.com/office/powerpoint/2010/main" val="12869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13"/>
                                        </p:tgtEl>
                                      </p:cBhvr>
                                    </p:animEffect>
                                    <p:anim calcmode="lin" valueType="num">
                                      <p:cBhvr>
                                        <p:cTn id="22" dur="1000"/>
                                        <p:tgtEl>
                                          <p:spTgt spid="13"/>
                                        </p:tgtEl>
                                        <p:attrNameLst>
                                          <p:attrName>ppt_x</p:attrName>
                                        </p:attrNameLst>
                                      </p:cBhvr>
                                      <p:tavLst>
                                        <p:tav tm="0">
                                          <p:val>
                                            <p:strVal val="ppt_x"/>
                                          </p:val>
                                        </p:tav>
                                        <p:tav tm="100000">
                                          <p:val>
                                            <p:strVal val="ppt_x"/>
                                          </p:val>
                                        </p:tav>
                                      </p:tavLst>
                                    </p:anim>
                                    <p:anim calcmode="lin" valueType="num">
                                      <p:cBhvr>
                                        <p:cTn id="23" dur="1000"/>
                                        <p:tgtEl>
                                          <p:spTgt spid="13"/>
                                        </p:tgtEl>
                                        <p:attrNameLst>
                                          <p:attrName>ppt_y</p:attrName>
                                        </p:attrNameLst>
                                      </p:cBhvr>
                                      <p:tavLst>
                                        <p:tav tm="0">
                                          <p:val>
                                            <p:strVal val="ppt_y"/>
                                          </p:val>
                                        </p:tav>
                                        <p:tav tm="100000">
                                          <p:val>
                                            <p:strVal val="ppt_y+.1"/>
                                          </p:val>
                                        </p:tav>
                                      </p:tavLst>
                                    </p:anim>
                                    <p:set>
                                      <p:cBhvr>
                                        <p:cTn id="24" dur="1" fill="hold">
                                          <p:stCondLst>
                                            <p:cond delay="9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DAE42-4FBC-4EDE-A65D-AB461AEA2452}"/>
              </a:ext>
            </a:extLst>
          </p:cNvPr>
          <p:cNvSpPr/>
          <p:nvPr/>
        </p:nvSpPr>
        <p:spPr>
          <a:xfrm>
            <a:off x="-468560" y="1860194"/>
            <a:ext cx="9122265" cy="1754326"/>
          </a:xfrm>
          <a:prstGeom prst="rect">
            <a:avLst/>
          </a:prstGeom>
          <a:noFill/>
        </p:spPr>
        <p:txBody>
          <a:bodyPr wrap="square" lIns="91440" tIns="45720" rIns="91440" bIns="45720">
            <a:prstTxWarp prst="textDoubleWave1">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Hoạt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động</a:t>
            </a:r>
            <a:r>
              <a:rPr lang="en-US" sz="5400" b="1" cap="none" spc="0" dirty="0">
                <a:ln w="0"/>
                <a:effectLst>
                  <a:outerShdw blurRad="38100" dist="25400" dir="5400000" algn="ctr" rotWithShape="0">
                    <a:srgbClr val="6E747A">
                      <a:alpha val="43000"/>
                    </a:srgbClr>
                  </a:outerShdw>
                </a:effectLst>
              </a:rPr>
              <a:t> 3: </a:t>
            </a:r>
            <a:r>
              <a:rPr lang="en-US" sz="5400" b="1" cap="none" spc="0" dirty="0" err="1">
                <a:ln w="0"/>
                <a:effectLst>
                  <a:outerShdw blurRad="38100" dist="25400" dir="5400000" algn="ctr" rotWithShape="0">
                    <a:srgbClr val="6E747A">
                      <a:alpha val="43000"/>
                    </a:srgbClr>
                  </a:outerShdw>
                </a:effectLst>
              </a:rPr>
              <a:t>kết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thúc</a:t>
            </a:r>
            <a:endParaRPr lang="en-US" sz="5400" b="1" dirty="0">
              <a:ln w="0"/>
              <a:effectLst>
                <a:outerShdw blurRad="38100" dist="25400" dir="5400000" algn="ctr" rotWithShape="0">
                  <a:srgbClr val="6E747A">
                    <a:alpha val="43000"/>
                  </a:srgbClr>
                </a:outerShdw>
              </a:effectLst>
            </a:endParaRPr>
          </a:p>
          <a:p>
            <a:pPr algn="ctr"/>
            <a:r>
              <a:rPr lang="en-US" sz="5400" dirty="0">
                <a:ln w="0"/>
                <a:solidFill>
                  <a:schemeClr val="accent1"/>
                </a:solidFill>
                <a:effectLst>
                  <a:outerShdw blurRad="38100" dist="25400" dir="5400000" algn="ctr" rotWithShape="0">
                    <a:srgbClr val="6E747A">
                      <a:alpha val="43000"/>
                    </a:srgbClr>
                  </a:outerShdw>
                </a:effectLst>
              </a:rPr>
              <a:t>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070EA701-38BE-4749-ADBA-A139F7679362}"/>
              </a:ext>
            </a:extLst>
          </p:cNvPr>
          <p:cNvSpPr txBox="1"/>
          <p:nvPr/>
        </p:nvSpPr>
        <p:spPr>
          <a:xfrm>
            <a:off x="1259632" y="3291355"/>
            <a:ext cx="6624736"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dương</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3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61111E-6 -2.96296E-6 L 3.61111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CE1120-AF08-4454-8F11-24CAD1401340}"/>
              </a:ext>
            </a:extLst>
          </p:cNvPr>
          <p:cNvSpPr/>
          <p:nvPr/>
        </p:nvSpPr>
        <p:spPr>
          <a:xfrm>
            <a:off x="-103928" y="836712"/>
            <a:ext cx="9351855" cy="1446550"/>
          </a:xfrm>
          <a:prstGeom prst="rect">
            <a:avLst/>
          </a:prstGeom>
          <a:noFill/>
        </p:spPr>
        <p:txBody>
          <a:bodyPr wrap="none" lIns="91440" tIns="45720" rIns="91440" bIns="45720">
            <a:spAutoFit/>
          </a:bodyPr>
          <a:lstStyle/>
          <a:p>
            <a:pPr algn="ctr"/>
            <a:r>
              <a:rPr lang="en-US" sz="4400" b="1" cap="none" spc="0" dirty="0" err="1">
                <a:ln w="0"/>
                <a:solidFill>
                  <a:srgbClr val="FF0000"/>
                </a:solidFill>
                <a:effectLst>
                  <a:outerShdw blurRad="38100" dist="25400" dir="5400000" algn="ctr" rotWithShape="0">
                    <a:srgbClr val="6E747A">
                      <a:alpha val="43000"/>
                    </a:srgbClr>
                  </a:outerShdw>
                </a:effectLst>
              </a:rPr>
              <a:t>Bài</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học</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đến</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đây</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là</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kết</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thúc</a:t>
            </a:r>
            <a:r>
              <a:rPr lang="en-US" sz="4400" b="1" dirty="0">
                <a:ln w="0"/>
                <a:solidFill>
                  <a:srgbClr val="FF0000"/>
                </a:solidFill>
                <a:effectLst>
                  <a:outerShdw blurRad="38100" dist="25400" dir="5400000" algn="ctr" rotWithShape="0">
                    <a:srgbClr val="6E747A">
                      <a:alpha val="43000"/>
                    </a:srgbClr>
                  </a:outerShdw>
                </a:effectLst>
              </a:rPr>
              <a:t> </a:t>
            </a:r>
          </a:p>
          <a:p>
            <a:pPr algn="ctr"/>
            <a:r>
              <a:rPr lang="en-US" sz="4400" b="1" dirty="0" err="1">
                <a:ln w="0"/>
                <a:solidFill>
                  <a:srgbClr val="FF0000"/>
                </a:solidFill>
                <a:effectLst>
                  <a:outerShdw blurRad="38100" dist="25400" dir="5400000" algn="ctr" rotWithShape="0">
                    <a:srgbClr val="6E747A">
                      <a:alpha val="43000"/>
                    </a:srgbClr>
                  </a:outerShdw>
                </a:effectLst>
              </a:rPr>
              <a:t>chúc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các</a:t>
            </a:r>
            <a:r>
              <a:rPr lang="en-US" sz="4400" b="1" dirty="0">
                <a:ln w="0"/>
                <a:solidFill>
                  <a:srgbClr val="FF0000"/>
                </a:solidFill>
                <a:effectLst>
                  <a:outerShdw blurRad="38100" dist="25400" dir="5400000" algn="ctr" rotWithShape="0">
                    <a:srgbClr val="6E747A">
                      <a:alpha val="43000"/>
                    </a:srgbClr>
                  </a:outerShdw>
                </a:effectLst>
              </a:rPr>
              <a:t> con </a:t>
            </a:r>
            <a:r>
              <a:rPr lang="en-US" sz="4400" b="1" dirty="0" err="1">
                <a:ln w="0"/>
                <a:solidFill>
                  <a:srgbClr val="FF0000"/>
                </a:solidFill>
                <a:effectLst>
                  <a:outerShdw blurRad="38100" dist="25400" dir="5400000" algn="ctr" rotWithShape="0">
                    <a:srgbClr val="6E747A">
                      <a:alpha val="43000"/>
                    </a:srgbClr>
                  </a:outerShdw>
                </a:effectLst>
              </a:rPr>
              <a:t>luôn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chăm</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ngoan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học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giỏi</a:t>
            </a:r>
            <a:endParaRPr lang="en-US" sz="4400" b="1" cap="none" spc="0" dirty="0">
              <a:ln w="0"/>
              <a:solidFill>
                <a:srgbClr val="FF0000"/>
              </a:solidFill>
              <a:effectLst>
                <a:outerShdw blurRad="38100" dist="25400" dir="5400000" algn="ctr" rotWithShape="0">
                  <a:srgbClr val="6E747A">
                    <a:alpha val="43000"/>
                  </a:srgbClr>
                </a:outerShdw>
              </a:effectLst>
            </a:endParaRPr>
          </a:p>
        </p:txBody>
      </p:sp>
      <p:pic>
        <p:nvPicPr>
          <p:cNvPr id="11" name="Picture 10">
            <a:extLst>
              <a:ext uri="{FF2B5EF4-FFF2-40B4-BE49-F238E27FC236}">
                <a16:creationId xmlns:a16="http://schemas.microsoft.com/office/drawing/2014/main" id="{60781DB0-B463-4A80-BA1E-12E0D83A68F2}"/>
              </a:ext>
            </a:extLst>
          </p:cNvPr>
          <p:cNvPicPr>
            <a:picLocks noChangeAspect="1"/>
          </p:cNvPicPr>
          <p:nvPr/>
        </p:nvPicPr>
        <p:blipFill>
          <a:blip r:embed="rId3"/>
          <a:stretch>
            <a:fillRect/>
          </a:stretch>
        </p:blipFill>
        <p:spPr>
          <a:xfrm>
            <a:off x="1979712" y="2255879"/>
            <a:ext cx="4902187" cy="2643349"/>
          </a:xfrm>
          <a:prstGeom prst="rect">
            <a:avLst/>
          </a:prstGeom>
        </p:spPr>
      </p:pic>
    </p:spTree>
    <p:extLst>
      <p:ext uri="{BB962C8B-B14F-4D97-AF65-F5344CB8AC3E}">
        <p14:creationId xmlns:p14="http://schemas.microsoft.com/office/powerpoint/2010/main" val="206448362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00EF24-0097-4965-9683-A93303D65929}"/>
              </a:ext>
            </a:extLst>
          </p:cNvPr>
          <p:cNvSpPr txBox="1"/>
          <p:nvPr/>
        </p:nvSpPr>
        <p:spPr>
          <a:xfrm>
            <a:off x="575556" y="404664"/>
            <a:ext cx="7992888" cy="707886"/>
          </a:xfrm>
          <a:prstGeom prst="rect">
            <a:avLst/>
          </a:prstGeom>
          <a:noFill/>
        </p:spPr>
        <p:txBody>
          <a:bodyPr wrap="square" rtlCol="0">
            <a:spAutoFit/>
          </a:bodyPr>
          <a:lstStyle/>
          <a:p>
            <a:pPr algn="ct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Vận</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động</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theo</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bài</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hát</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endParaRPr lang="vi-VN"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6" name="825462966469235450">
            <a:hlinkClick r:id="" action="ppaction://media"/>
            <a:extLst>
              <a:ext uri="{FF2B5EF4-FFF2-40B4-BE49-F238E27FC236}">
                <a16:creationId xmlns:a16="http://schemas.microsoft.com/office/drawing/2014/main" id="{4922A8AD-4CA1-4096-B698-ECA2D6A13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42" y="1556792"/>
            <a:ext cx="8244915" cy="4997152"/>
          </a:xfrm>
          <a:prstGeom prst="rect">
            <a:avLst/>
          </a:prstGeom>
        </p:spPr>
      </p:pic>
    </p:spTree>
    <p:extLst>
      <p:ext uri="{BB962C8B-B14F-4D97-AF65-F5344CB8AC3E}">
        <p14:creationId xmlns:p14="http://schemas.microsoft.com/office/powerpoint/2010/main" val="2837882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gtEl>
                                        <p:attrNameLst>
                                          <p:attrName>ppt_x</p:attrName>
                                          <p:attrName>ppt_y</p:attrName>
                                        </p:attrNameLst>
                                      </p:cBhvr>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CA0794-28D3-45C9-A6F2-9D7E8B26EEDB}"/>
              </a:ext>
            </a:extLst>
          </p:cNvPr>
          <p:cNvSpPr/>
          <p:nvPr/>
        </p:nvSpPr>
        <p:spPr>
          <a:xfrm>
            <a:off x="683568" y="2492896"/>
            <a:ext cx="7515198" cy="2185214"/>
          </a:xfrm>
          <a:prstGeom prst="rect">
            <a:avLst/>
          </a:prstGeom>
          <a:noFill/>
        </p:spPr>
        <p:txBody>
          <a:bodyPr wrap="none" lIns="91440" tIns="45720" rIns="91440" bIns="45720">
            <a:spAutoFit/>
          </a:bodyPr>
          <a:lstStyle/>
          <a:p>
            <a:pPr algn="ctr"/>
            <a:r>
              <a:rPr lang="vi-VN" sz="5000" b="1" i="1" cap="none" spc="0" dirty="0">
                <a:ln w="0"/>
                <a:solidFill>
                  <a:srgbClr val="CC0066"/>
                </a:solidFill>
                <a:effectLst>
                  <a:outerShdw blurRad="38100" dist="25400" dir="5400000" algn="ctr" rotWithShape="0">
                    <a:srgbClr val="6E747A">
                      <a:alpha val="43000"/>
                    </a:srgbClr>
                  </a:outerShdw>
                </a:effectLst>
              </a:rPr>
              <a:t>Hoạt động 2: </a:t>
            </a:r>
          </a:p>
          <a:p>
            <a:pPr algn="ctr"/>
            <a:r>
              <a:rPr lang="vi-VN" sz="5000" b="1" i="1" cap="none" spc="0" dirty="0">
                <a:ln w="0"/>
                <a:solidFill>
                  <a:srgbClr val="CC0066"/>
                </a:solidFill>
                <a:effectLst>
                  <a:outerShdw blurRad="38100" dist="25400" dir="5400000" algn="ctr" rotWithShape="0">
                    <a:srgbClr val="6E747A">
                      <a:alpha val="43000"/>
                    </a:srgbClr>
                  </a:outerShdw>
                </a:effectLst>
              </a:rPr>
              <a:t>Cung cấp kiến thức mới</a:t>
            </a:r>
          </a:p>
          <a:p>
            <a:pPr algn="ctr"/>
            <a:endParaRPr lang="en-US" sz="3600" b="1" i="1" cap="none" spc="0" dirty="0">
              <a:ln w="0"/>
              <a:solidFill>
                <a:srgbClr val="CC0066"/>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4944820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7F8C9-1895-40D9-9E22-653508D0D068}"/>
              </a:ext>
            </a:extLst>
          </p:cNvPr>
          <p:cNvSpPr txBox="1"/>
          <p:nvPr/>
        </p:nvSpPr>
        <p:spPr>
          <a:xfrm>
            <a:off x="2051720" y="1844824"/>
            <a:ext cx="5688632" cy="2862322"/>
          </a:xfrm>
          <a:prstGeom prst="rect">
            <a:avLst/>
          </a:prstGeom>
          <a:noFill/>
        </p:spPr>
        <p:txBody>
          <a:bodyPr wrap="square">
            <a:spAutoFit/>
          </a:bodyPr>
          <a:lstStyle/>
          <a:p>
            <a:pPr algn="just"/>
            <a:r>
              <a:rPr lang="vi-VN" sz="3600" dirty="0"/>
              <a:t>Cô đọc câu đố:</a:t>
            </a:r>
          </a:p>
          <a:p>
            <a:pPr algn="just"/>
            <a:r>
              <a:rPr lang="vi-VN" sz="3600" dirty="0"/>
              <a:t> “ Ai dạy bé hát</a:t>
            </a:r>
          </a:p>
          <a:p>
            <a:pPr algn="just"/>
            <a:r>
              <a:rPr lang="vi-VN" sz="3600" dirty="0"/>
              <a:t>Chải tóc hàng ngày</a:t>
            </a:r>
          </a:p>
          <a:p>
            <a:pPr algn="just"/>
            <a:r>
              <a:rPr lang="vi-VN" sz="3600" dirty="0"/>
              <a:t>Hay kể chuyện hay</a:t>
            </a:r>
          </a:p>
          <a:p>
            <a:pPr algn="just"/>
            <a:r>
              <a:rPr lang="vi-VN" sz="3600" dirty="0"/>
              <a:t>Khuyên bé đừng khóc ”</a:t>
            </a:r>
          </a:p>
        </p:txBody>
      </p:sp>
      <p:pic>
        <p:nvPicPr>
          <p:cNvPr id="8" name="Picture 7">
            <a:extLst>
              <a:ext uri="{FF2B5EF4-FFF2-40B4-BE49-F238E27FC236}">
                <a16:creationId xmlns:a16="http://schemas.microsoft.com/office/drawing/2014/main" id="{C0A4DC9C-F293-459E-A699-6229A647E612}"/>
              </a:ext>
            </a:extLst>
          </p:cNvPr>
          <p:cNvPicPr>
            <a:picLocks noChangeAspect="1"/>
          </p:cNvPicPr>
          <p:nvPr/>
        </p:nvPicPr>
        <p:blipFill>
          <a:blip r:embed="rId3"/>
          <a:stretch>
            <a:fillRect/>
          </a:stretch>
        </p:blipFill>
        <p:spPr>
          <a:xfrm>
            <a:off x="539552" y="548680"/>
            <a:ext cx="8364437" cy="2085013"/>
          </a:xfrm>
          <a:prstGeom prst="rect">
            <a:avLst/>
          </a:prstGeom>
        </p:spPr>
      </p:pic>
    </p:spTree>
    <p:extLst>
      <p:ext uri="{BB962C8B-B14F-4D97-AF65-F5344CB8AC3E}">
        <p14:creationId xmlns:p14="http://schemas.microsoft.com/office/powerpoint/2010/main" val="16483726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C4AF2-DDE8-4BD0-86AD-801A07E75C22}"/>
              </a:ext>
            </a:extLst>
          </p:cNvPr>
          <p:cNvSpPr/>
          <p:nvPr/>
        </p:nvSpPr>
        <p:spPr>
          <a:xfrm>
            <a:off x="209266" y="566568"/>
            <a:ext cx="8725467" cy="923330"/>
          </a:xfrm>
          <a:prstGeom prst="rect">
            <a:avLst/>
          </a:prstGeom>
          <a:noFill/>
        </p:spPr>
        <p:txBody>
          <a:bodyPr wrap="none" lIns="91440" tIns="45720" rIns="91440" bIns="45720">
            <a:spAutoFit/>
          </a:bodyPr>
          <a:lstStyle/>
          <a:p>
            <a:pPr algn="ct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Đáp</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án</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mầm</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non</a:t>
            </a:r>
          </a:p>
        </p:txBody>
      </p:sp>
      <p:pic>
        <p:nvPicPr>
          <p:cNvPr id="5" name="Picture 4">
            <a:extLst>
              <a:ext uri="{FF2B5EF4-FFF2-40B4-BE49-F238E27FC236}">
                <a16:creationId xmlns:a16="http://schemas.microsoft.com/office/drawing/2014/main" id="{686FBE3C-219B-437A-A0DA-67C23A6EC544}"/>
              </a:ext>
            </a:extLst>
          </p:cNvPr>
          <p:cNvPicPr>
            <a:picLocks noChangeAspect="1"/>
          </p:cNvPicPr>
          <p:nvPr/>
        </p:nvPicPr>
        <p:blipFill>
          <a:blip r:embed="rId2"/>
          <a:stretch>
            <a:fillRect/>
          </a:stretch>
        </p:blipFill>
        <p:spPr>
          <a:xfrm>
            <a:off x="199256" y="2132857"/>
            <a:ext cx="4138817" cy="3235246"/>
          </a:xfrm>
          <a:prstGeom prst="rect">
            <a:avLst/>
          </a:prstGeom>
        </p:spPr>
      </p:pic>
      <p:pic>
        <p:nvPicPr>
          <p:cNvPr id="7" name="Picture 6">
            <a:extLst>
              <a:ext uri="{FF2B5EF4-FFF2-40B4-BE49-F238E27FC236}">
                <a16:creationId xmlns:a16="http://schemas.microsoft.com/office/drawing/2014/main" id="{D0E6127C-E36E-4C87-9DB2-AEEBCD3739CB}"/>
              </a:ext>
            </a:extLst>
          </p:cNvPr>
          <p:cNvPicPr>
            <a:picLocks noChangeAspect="1"/>
          </p:cNvPicPr>
          <p:nvPr/>
        </p:nvPicPr>
        <p:blipFill>
          <a:blip r:embed="rId3"/>
          <a:stretch>
            <a:fillRect/>
          </a:stretch>
        </p:blipFill>
        <p:spPr>
          <a:xfrm>
            <a:off x="4572000" y="2132856"/>
            <a:ext cx="4372744" cy="3248025"/>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31DBDD-F24E-445D-B188-C1BB46AC0E80}"/>
              </a:ext>
            </a:extLst>
          </p:cNvPr>
          <p:cNvSpPr txBox="1"/>
          <p:nvPr/>
        </p:nvSpPr>
        <p:spPr>
          <a:xfrm>
            <a:off x="323528" y="548680"/>
            <a:ext cx="8964488" cy="492443"/>
          </a:xfrm>
          <a:prstGeom prst="rect">
            <a:avLst/>
          </a:prstGeom>
          <a:noFill/>
        </p:spPr>
        <p:txBody>
          <a:bodyPr wrap="square">
            <a:spAutoFit/>
          </a:bodyPr>
          <a:lstStyle/>
          <a:p>
            <a:r>
              <a:rPr lang="vi-VN" sz="2600" dirty="0">
                <a:solidFill>
                  <a:srgbClr val="000000"/>
                </a:solidFill>
                <a:latin typeface="Arial" panose="020B0604020202020204" pitchFamily="34" charset="0"/>
                <a:cs typeface="Arial" panose="020B0604020202020204" pitchFamily="34" charset="0"/>
              </a:rPr>
              <a:t>C</a:t>
            </a:r>
            <a:r>
              <a:rPr lang="vi-VN" sz="2600" b="0" i="0" dirty="0">
                <a:solidFill>
                  <a:srgbClr val="000000"/>
                </a:solidFill>
                <a:effectLst/>
                <a:latin typeface="Arial" panose="020B0604020202020204" pitchFamily="34" charset="0"/>
                <a:cs typeface="Arial" panose="020B0604020202020204" pitchFamily="34" charset="0"/>
              </a:rPr>
              <a:t>ô giáo làm nghề dạy học hay còn gọi là nghề giáo viên</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AA289FF-2D1A-42CA-8C1F-983E8EFF0964}"/>
              </a:ext>
            </a:extLst>
          </p:cNvPr>
          <p:cNvPicPr>
            <a:picLocks noChangeAspect="1"/>
          </p:cNvPicPr>
          <p:nvPr/>
        </p:nvPicPr>
        <p:blipFill>
          <a:blip r:embed="rId2"/>
          <a:stretch>
            <a:fillRect/>
          </a:stretch>
        </p:blipFill>
        <p:spPr>
          <a:xfrm>
            <a:off x="503548" y="1772816"/>
            <a:ext cx="8136904" cy="4320480"/>
          </a:xfrm>
          <a:prstGeom prst="rect">
            <a:avLst/>
          </a:prstGeom>
        </p:spPr>
      </p:pic>
    </p:spTree>
    <p:extLst>
      <p:ext uri="{BB962C8B-B14F-4D97-AF65-F5344CB8AC3E}">
        <p14:creationId xmlns:p14="http://schemas.microsoft.com/office/powerpoint/2010/main" val="215889505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730082-FB62-4BC8-BBF0-04E40C752512}"/>
              </a:ext>
            </a:extLst>
          </p:cNvPr>
          <p:cNvSpPr txBox="1"/>
          <p:nvPr/>
        </p:nvSpPr>
        <p:spPr>
          <a:xfrm>
            <a:off x="251520" y="404664"/>
            <a:ext cx="8712968" cy="523220"/>
          </a:xfrm>
          <a:prstGeom prst="rect">
            <a:avLst/>
          </a:prstGeom>
          <a:noFill/>
        </p:spPr>
        <p:txBody>
          <a:bodyPr wrap="square">
            <a:spAutoFit/>
          </a:bodyPr>
          <a:lstStyle/>
          <a:p>
            <a:r>
              <a:rPr lang="vi-VN" sz="2800" b="0" i="0" dirty="0">
                <a:solidFill>
                  <a:srgbClr val="000000"/>
                </a:solidFill>
                <a:effectLst/>
                <a:latin typeface="Arial" panose="020B0604020202020204" pitchFamily="34" charset="0"/>
                <a:cs typeface="Arial" panose="020B0604020202020204" pitchFamily="34" charset="0"/>
              </a:rPr>
              <a:t> </a:t>
            </a:r>
            <a:r>
              <a:rPr lang="vi-VN" sz="2600" b="0" i="0" dirty="0">
                <a:solidFill>
                  <a:srgbClr val="000000"/>
                </a:solidFill>
                <a:effectLst/>
                <a:latin typeface="Arial" panose="020B0604020202020204" pitchFamily="34" charset="0"/>
                <a:cs typeface="Arial" panose="020B0604020202020204" pitchFamily="34" charset="0"/>
              </a:rPr>
              <a:t>C</a:t>
            </a:r>
            <a:r>
              <a:rPr lang="vi-VN" sz="2600" dirty="0">
                <a:solidFill>
                  <a:srgbClr val="000000"/>
                </a:solidFill>
                <a:latin typeface="Arial" panose="020B0604020202020204" pitchFamily="34" charset="0"/>
                <a:cs typeface="Arial" panose="020B0604020202020204" pitchFamily="34" charset="0"/>
              </a:rPr>
              <a:t>ô giáo mầm non đến lớp  c</a:t>
            </a:r>
            <a:r>
              <a:rPr lang="vi-VN" sz="2600" b="0" i="0" dirty="0">
                <a:solidFill>
                  <a:srgbClr val="000000"/>
                </a:solidFill>
                <a:effectLst/>
                <a:latin typeface="Arial" panose="020B0604020202020204" pitchFamily="34" charset="0"/>
                <a:cs typeface="Arial" panose="020B0604020202020204" pitchFamily="34" charset="0"/>
              </a:rPr>
              <a:t>hăm sóc và dạy dỗ học sinh </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EE4EA35-46D3-4B77-82F9-86F1B50A3BB9}"/>
              </a:ext>
            </a:extLst>
          </p:cNvPr>
          <p:cNvPicPr>
            <a:picLocks noChangeAspect="1"/>
          </p:cNvPicPr>
          <p:nvPr/>
        </p:nvPicPr>
        <p:blipFill>
          <a:blip r:embed="rId3"/>
          <a:stretch>
            <a:fillRect/>
          </a:stretch>
        </p:blipFill>
        <p:spPr>
          <a:xfrm>
            <a:off x="467544" y="1052736"/>
            <a:ext cx="3672408" cy="2592288"/>
          </a:xfrm>
          <a:prstGeom prst="rect">
            <a:avLst/>
          </a:prstGeom>
        </p:spPr>
      </p:pic>
      <p:pic>
        <p:nvPicPr>
          <p:cNvPr id="9" name="Picture 8">
            <a:extLst>
              <a:ext uri="{FF2B5EF4-FFF2-40B4-BE49-F238E27FC236}">
                <a16:creationId xmlns:a16="http://schemas.microsoft.com/office/drawing/2014/main" id="{12328A92-EA29-4C29-A1F5-3FCC74AF990D}"/>
              </a:ext>
            </a:extLst>
          </p:cNvPr>
          <p:cNvPicPr>
            <a:picLocks noChangeAspect="1"/>
          </p:cNvPicPr>
          <p:nvPr/>
        </p:nvPicPr>
        <p:blipFill>
          <a:blip r:embed="rId4"/>
          <a:stretch>
            <a:fillRect/>
          </a:stretch>
        </p:blipFill>
        <p:spPr>
          <a:xfrm>
            <a:off x="4499992" y="1052736"/>
            <a:ext cx="4379640" cy="2680320"/>
          </a:xfrm>
          <a:prstGeom prst="rect">
            <a:avLst/>
          </a:prstGeom>
        </p:spPr>
      </p:pic>
      <p:pic>
        <p:nvPicPr>
          <p:cNvPr id="10" name="Picture 9">
            <a:extLst>
              <a:ext uri="{FF2B5EF4-FFF2-40B4-BE49-F238E27FC236}">
                <a16:creationId xmlns:a16="http://schemas.microsoft.com/office/drawing/2014/main" id="{1AF5875E-12D7-43FC-8131-CF83A65C5F7D}"/>
              </a:ext>
            </a:extLst>
          </p:cNvPr>
          <p:cNvPicPr>
            <a:picLocks noChangeAspect="1"/>
          </p:cNvPicPr>
          <p:nvPr/>
        </p:nvPicPr>
        <p:blipFill>
          <a:blip r:embed="rId5"/>
          <a:stretch>
            <a:fillRect/>
          </a:stretch>
        </p:blipFill>
        <p:spPr>
          <a:xfrm>
            <a:off x="467544" y="3935118"/>
            <a:ext cx="3672408" cy="2806249"/>
          </a:xfrm>
          <a:prstGeom prst="rect">
            <a:avLst/>
          </a:prstGeom>
        </p:spPr>
      </p:pic>
      <p:pic>
        <p:nvPicPr>
          <p:cNvPr id="11" name="Picture 10">
            <a:extLst>
              <a:ext uri="{FF2B5EF4-FFF2-40B4-BE49-F238E27FC236}">
                <a16:creationId xmlns:a16="http://schemas.microsoft.com/office/drawing/2014/main" id="{6BA1D89D-7487-42CC-916F-9A7E679B21EF}"/>
              </a:ext>
            </a:extLst>
          </p:cNvPr>
          <p:cNvPicPr>
            <a:picLocks noChangeAspect="1"/>
          </p:cNvPicPr>
          <p:nvPr/>
        </p:nvPicPr>
        <p:blipFill>
          <a:blip r:embed="rId6"/>
          <a:stretch>
            <a:fillRect/>
          </a:stretch>
        </p:blipFill>
        <p:spPr>
          <a:xfrm>
            <a:off x="4551988" y="3935117"/>
            <a:ext cx="4379640" cy="2799759"/>
          </a:xfrm>
          <a:prstGeom prst="rect">
            <a:avLst/>
          </a:prstGeom>
        </p:spPr>
      </p:pic>
    </p:spTree>
    <p:extLst>
      <p:ext uri="{BB962C8B-B14F-4D97-AF65-F5344CB8AC3E}">
        <p14:creationId xmlns:p14="http://schemas.microsoft.com/office/powerpoint/2010/main" val="20774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5BC1A-C912-4209-9BF0-81DF1640B234}"/>
              </a:ext>
            </a:extLst>
          </p:cNvPr>
          <p:cNvSpPr/>
          <p:nvPr/>
        </p:nvSpPr>
        <p:spPr>
          <a:xfrm>
            <a:off x="101003" y="260648"/>
            <a:ext cx="8942000" cy="523220"/>
          </a:xfrm>
          <a:prstGeom prst="rect">
            <a:avLst/>
          </a:prstGeom>
          <a:noFill/>
        </p:spPr>
        <p:txBody>
          <a:bodyPr wrap="none" lIns="91440" tIns="45720" rIns="91440" bIns="45720">
            <a:spAutoFit/>
          </a:bodyPr>
          <a:lstStyle/>
          <a:p>
            <a:pPr algn="ctr"/>
            <a:r>
              <a:rPr lang="vi-VN" sz="2800" b="0" cap="none" spc="0" dirty="0">
                <a:ln w="0"/>
                <a:effectLst>
                  <a:outerShdw blurRad="38100" dist="25400" dir="5400000" algn="ctr" rotWithShape="0">
                    <a:srgbClr val="6E747A">
                      <a:alpha val="43000"/>
                    </a:srgbClr>
                  </a:outerShdw>
                </a:effectLst>
              </a:rPr>
              <a:t>Ngoài ra còn có giáo viên dạy tiểu học, THCS, THPT,...</a:t>
            </a:r>
          </a:p>
        </p:txBody>
      </p:sp>
      <p:pic>
        <p:nvPicPr>
          <p:cNvPr id="6" name="Picture 5">
            <a:extLst>
              <a:ext uri="{FF2B5EF4-FFF2-40B4-BE49-F238E27FC236}">
                <a16:creationId xmlns:a16="http://schemas.microsoft.com/office/drawing/2014/main" id="{D48DA75B-8559-43E0-BE22-EE94A3A2AE08}"/>
              </a:ext>
            </a:extLst>
          </p:cNvPr>
          <p:cNvPicPr>
            <a:picLocks noChangeAspect="1"/>
          </p:cNvPicPr>
          <p:nvPr/>
        </p:nvPicPr>
        <p:blipFill>
          <a:blip r:embed="rId2"/>
          <a:stretch>
            <a:fillRect/>
          </a:stretch>
        </p:blipFill>
        <p:spPr>
          <a:xfrm>
            <a:off x="179512" y="1916832"/>
            <a:ext cx="4464496" cy="3696072"/>
          </a:xfrm>
          <a:prstGeom prst="rect">
            <a:avLst/>
          </a:prstGeom>
        </p:spPr>
      </p:pic>
      <p:pic>
        <p:nvPicPr>
          <p:cNvPr id="7" name="Picture 6">
            <a:extLst>
              <a:ext uri="{FF2B5EF4-FFF2-40B4-BE49-F238E27FC236}">
                <a16:creationId xmlns:a16="http://schemas.microsoft.com/office/drawing/2014/main" id="{BA414BDB-7DB8-474E-A27A-D29FAB6C8995}"/>
              </a:ext>
            </a:extLst>
          </p:cNvPr>
          <p:cNvPicPr>
            <a:picLocks noChangeAspect="1"/>
          </p:cNvPicPr>
          <p:nvPr/>
        </p:nvPicPr>
        <p:blipFill>
          <a:blip r:embed="rId3"/>
          <a:stretch>
            <a:fillRect/>
          </a:stretch>
        </p:blipFill>
        <p:spPr>
          <a:xfrm>
            <a:off x="4788024" y="1918248"/>
            <a:ext cx="4261142" cy="3696072"/>
          </a:xfrm>
          <a:prstGeom prst="rect">
            <a:avLst/>
          </a:prstGeom>
        </p:spPr>
      </p:pic>
    </p:spTree>
    <p:extLst>
      <p:ext uri="{BB962C8B-B14F-4D97-AF65-F5344CB8AC3E}">
        <p14:creationId xmlns:p14="http://schemas.microsoft.com/office/powerpoint/2010/main" val="915102251"/>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745</TotalTime>
  <Words>489</Words>
  <Application>Microsoft Office PowerPoint</Application>
  <PresentationFormat>On-screen Show (4:3)</PresentationFormat>
  <Paragraphs>60</Paragraphs>
  <Slides>25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Bác sĩ làm công việc khác như: khám bệnh, kê đơn thuốc, chăm sóc bệnh nhân, cấp cứu....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Windows10</dc:creator>
  <cp:lastModifiedBy>Administrator</cp:lastModifiedBy>
  <cp:revision>53</cp:revision>
  <dcterms:created xsi:type="dcterms:W3CDTF">2021-06-18T03:00:27Z</dcterms:created>
  <dcterms:modified xsi:type="dcterms:W3CDTF">2023-11-06T08:24:40Z</dcterms:modified>
</cp:coreProperties>
</file>