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1" r:id="rId4"/>
    <p:sldId id="260" r:id="rId5"/>
    <p:sldId id="269" r:id="rId6"/>
    <p:sldId id="270" r:id="rId7"/>
    <p:sldId id="258" r:id="rId8"/>
    <p:sldId id="277" r:id="rId9"/>
    <p:sldId id="262" r:id="rId10"/>
    <p:sldId id="272" r:id="rId11"/>
    <p:sldId id="273" r:id="rId12"/>
    <p:sldId id="278" r:id="rId13"/>
    <p:sldId id="279" r:id="rId14"/>
    <p:sldId id="274" r:id="rId15"/>
    <p:sldId id="275" r:id="rId16"/>
    <p:sldId id="264" r:id="rId17"/>
    <p:sldId id="280" r:id="rId18"/>
    <p:sldId id="281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BAE9-8044-62C6-2A17-899A32E9B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644B5-E305-3CC5-F211-CD0D60BB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D1749-160D-EC5F-A666-9E24D92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75F1-9F32-F9C9-260E-C9439819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C341E-7389-52F3-4F42-BBFB884C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DC64-2C30-C1BD-BFEE-4BA0C101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C64C2-661F-C357-10FB-B34EB2BCE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6DAF-1AEC-3903-19F3-6C5CA384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23C52-0AB8-8CDA-5244-6ACDD6BA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E7CE3-432A-F9BB-9A5E-695E3E05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ACA7C-1829-24ED-54A4-D91F76E55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0F7DC-82CA-128B-C467-6637349EB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6C22B-C746-5372-1FD4-B3C1A0B6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8830F-9F09-4AB0-D1A6-07628469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DD106-20D5-CA26-8B3B-8844B9C1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70C8-A464-4C40-5085-8B1F09D0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91F8-E73D-D24E-370A-8423652B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08AE-3F50-20BC-B81E-64718EC7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F53DA-FA1F-F97C-E1E9-D51C5DFF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8475-9EDF-0415-A690-EF3E83EA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0C77-0A4A-713A-46CE-420F41A6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472E-B774-5937-6A54-4142C24BC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B6F6-63C0-16F6-C216-F6911223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E62B-6FDC-31E9-AB77-8E791C70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381C5-045A-60BA-FA48-8F31B2A2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F296-E596-AFD5-99FA-554FA691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7904-35D1-C81B-7AFF-6DD94D49C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C6E13-CAAB-7153-C7D8-2B37F5476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EEDCB-F6FD-1636-ACDB-CA402E86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C9955-9704-1D0F-5B1B-4945A945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11710-7CCE-0320-F031-816515D1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399E-01A2-F0BB-21A6-620AB75B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7EA0-13A0-2986-66FA-5F583C251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CE230-50C2-AC75-70C4-8029410EB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4C335-BDCB-A22E-84E5-35E669F6D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19C5E-02D7-9972-A0B4-94534EA32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B03E4-E0A2-23B7-70E2-DA257828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EB3A5A-D0B9-3B44-65B1-A9303285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44FAB-6974-BD63-8C34-7224DBA6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22ED-4055-CDAC-B6A3-EF875AC5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39C1A-2907-7AD1-ED30-72771915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B83BC-A7B7-BB9F-4C6A-15AEDC59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4F297-741D-5921-C68D-4369BAE6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84DA7-35EE-26DC-0DA5-0C87BDC1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817A4-E0CA-38A1-D8E0-A9ABD3F4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46956-7961-44FD-48D1-2BAE46A4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4C9F-D06D-9B91-6F82-508BC26F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8090-0A2E-6716-9250-4EF4E9C1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C9933-61FD-894A-007C-D6490C1A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C7564-75F6-2780-FEFC-CC8D6AC2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DB95D-54DC-0E02-0DE4-397DB290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D67F3-AC7E-DF4A-A2A4-9F028817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B4F9-23F2-A839-4792-2BEC9FE9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421D6-7F7A-89BE-EB30-5BF47D0B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FA2BD-F56F-353F-B9DF-DCFEB53C0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05FF7-8E32-D4F6-0CFE-89A1B18F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B71BD-87DE-630A-E3A1-1F827AB4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D16CA-5138-67B6-6263-FB927F31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87502-806D-104F-4CA9-8CF5EE10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69819-6C0D-52F8-B917-0891C354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4ED9-B617-00FE-78F0-D350E4599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5A4D-BA81-416B-9EF3-F8B3FD6CFCF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B18B5-EBBA-7394-3666-433E7B5A4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95B0-3B56-A0B8-95C7-FCCEBC995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4DA3-A3C0-414F-948D-90A65866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08518-208F-092B-288B-050B9EF7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A1D0329-2AE0-3509-8961-63197DD3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258763"/>
            <a:ext cx="60873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143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1435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143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143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B3505-D9B6-7C57-7C78-7F99BB3F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76" y="1202218"/>
            <a:ext cx="989012" cy="10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7C937-C0E3-54E8-F542-B5D43011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042" y="2097568"/>
            <a:ext cx="7037798" cy="1154162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Deflat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 H VỰC  PHÁT TRIỂN NHẬN THỨC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68030-7A2B-8A59-AB94-232565D9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559" y="3690151"/>
            <a:ext cx="7790689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371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LQVT: Củng cố đếm đến 3, nhận biết chữ số 3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Lứa tuổi: Mẫu giáo nhỡ (4 -  5 tuổi)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 gian: 25 - 30 phút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thực hiện: Bành Thị Tâm</a:t>
            </a:r>
          </a:p>
        </p:txBody>
      </p:sp>
    </p:spTree>
    <p:extLst>
      <p:ext uri="{BB962C8B-B14F-4D97-AF65-F5344CB8AC3E}">
        <p14:creationId xmlns:p14="http://schemas.microsoft.com/office/powerpoint/2010/main" val="51763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DB6AB-16D5-6EC2-A2EE-53032BA71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EB52D-7195-8CE6-A74B-FD9BF5D19B50}"/>
              </a:ext>
            </a:extLst>
          </p:cNvPr>
          <p:cNvSpPr txBox="1"/>
          <p:nvPr/>
        </p:nvSpPr>
        <p:spPr>
          <a:xfrm>
            <a:off x="5047488" y="1316735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A2A3B-AF16-9107-F0AB-C9BE37D65EB0}"/>
              </a:ext>
            </a:extLst>
          </p:cNvPr>
          <p:cNvSpPr txBox="1"/>
          <p:nvPr/>
        </p:nvSpPr>
        <p:spPr>
          <a:xfrm>
            <a:off x="1810512" y="793515"/>
            <a:ext cx="354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 - Giới thiệu Chữ số 3</a:t>
            </a:r>
          </a:p>
        </p:txBody>
      </p:sp>
    </p:spTree>
    <p:extLst>
      <p:ext uri="{BB962C8B-B14F-4D97-AF65-F5344CB8AC3E}">
        <p14:creationId xmlns:p14="http://schemas.microsoft.com/office/powerpoint/2010/main" val="3240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535BB-4E34-2982-2AEF-B3D4E11D00B9}"/>
              </a:ext>
            </a:extLst>
          </p:cNvPr>
          <p:cNvSpPr txBox="1"/>
          <p:nvPr/>
        </p:nvSpPr>
        <p:spPr>
          <a:xfrm>
            <a:off x="1810511" y="793515"/>
            <a:ext cx="408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Chữ số 3 có đặc điểm gì?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A6BC7-2842-882B-048C-34DE62DCD0C4}"/>
              </a:ext>
            </a:extLst>
          </p:cNvPr>
          <p:cNvSpPr txBox="1"/>
          <p:nvPr/>
        </p:nvSpPr>
        <p:spPr>
          <a:xfrm>
            <a:off x="5047488" y="1316735"/>
            <a:ext cx="12923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A147D4-2FA6-98F3-67C6-294E1AE41C7A}"/>
              </a:ext>
            </a:extLst>
          </p:cNvPr>
          <p:cNvSpPr/>
          <p:nvPr/>
        </p:nvSpPr>
        <p:spPr>
          <a:xfrm>
            <a:off x="5539409" y="2245676"/>
            <a:ext cx="846230" cy="953094"/>
          </a:xfrm>
          <a:custGeom>
            <a:avLst/>
            <a:gdLst>
              <a:gd name="connsiteX0" fmla="*/ 0 w 846230"/>
              <a:gd name="connsiteY0" fmla="*/ 365002 h 953094"/>
              <a:gd name="connsiteX1" fmla="*/ 331304 w 846230"/>
              <a:gd name="connsiteY1" fmla="*/ 7194 h 953094"/>
              <a:gd name="connsiteX2" fmla="*/ 781878 w 846230"/>
              <a:gd name="connsiteY2" fmla="*/ 166220 h 953094"/>
              <a:gd name="connsiteX3" fmla="*/ 808382 w 846230"/>
              <a:gd name="connsiteY3" fmla="*/ 643298 h 953094"/>
              <a:gd name="connsiteX4" fmla="*/ 450574 w 846230"/>
              <a:gd name="connsiteY4" fmla="*/ 921594 h 953094"/>
              <a:gd name="connsiteX5" fmla="*/ 463826 w 846230"/>
              <a:gd name="connsiteY5" fmla="*/ 934846 h 9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230" h="953094">
                <a:moveTo>
                  <a:pt x="0" y="365002"/>
                </a:moveTo>
                <a:cubicBezTo>
                  <a:pt x="100495" y="202663"/>
                  <a:pt x="200991" y="40324"/>
                  <a:pt x="331304" y="7194"/>
                </a:cubicBezTo>
                <a:cubicBezTo>
                  <a:pt x="461617" y="-25936"/>
                  <a:pt x="702365" y="60203"/>
                  <a:pt x="781878" y="166220"/>
                </a:cubicBezTo>
                <a:cubicBezTo>
                  <a:pt x="861391" y="272237"/>
                  <a:pt x="863599" y="517402"/>
                  <a:pt x="808382" y="643298"/>
                </a:cubicBezTo>
                <a:cubicBezTo>
                  <a:pt x="753165" y="769194"/>
                  <a:pt x="508000" y="873003"/>
                  <a:pt x="450574" y="921594"/>
                </a:cubicBezTo>
                <a:cubicBezTo>
                  <a:pt x="393148" y="970185"/>
                  <a:pt x="428487" y="952515"/>
                  <a:pt x="463826" y="934846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C4F8EF-C61B-5605-E1BF-F77751B9F03B}"/>
              </a:ext>
            </a:extLst>
          </p:cNvPr>
          <p:cNvSpPr/>
          <p:nvPr/>
        </p:nvSpPr>
        <p:spPr>
          <a:xfrm>
            <a:off x="5380383" y="3193774"/>
            <a:ext cx="1219624" cy="1123047"/>
          </a:xfrm>
          <a:custGeom>
            <a:avLst/>
            <a:gdLst>
              <a:gd name="connsiteX0" fmla="*/ 569843 w 1219624"/>
              <a:gd name="connsiteY0" fmla="*/ 0 h 1123047"/>
              <a:gd name="connsiteX1" fmla="*/ 1113182 w 1219624"/>
              <a:gd name="connsiteY1" fmla="*/ 119269 h 1123047"/>
              <a:gd name="connsiteX2" fmla="*/ 1205947 w 1219624"/>
              <a:gd name="connsiteY2" fmla="*/ 662609 h 1123047"/>
              <a:gd name="connsiteX3" fmla="*/ 927652 w 1219624"/>
              <a:gd name="connsiteY3" fmla="*/ 1060174 h 1123047"/>
              <a:gd name="connsiteX4" fmla="*/ 410817 w 1219624"/>
              <a:gd name="connsiteY4" fmla="*/ 1113183 h 1123047"/>
              <a:gd name="connsiteX5" fmla="*/ 132521 w 1219624"/>
              <a:gd name="connsiteY5" fmla="*/ 967409 h 1123047"/>
              <a:gd name="connsiteX6" fmla="*/ 0 w 1219624"/>
              <a:gd name="connsiteY6" fmla="*/ 649356 h 112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624" h="1123047">
                <a:moveTo>
                  <a:pt x="569843" y="0"/>
                </a:moveTo>
                <a:cubicBezTo>
                  <a:pt x="788504" y="4417"/>
                  <a:pt x="1007165" y="8834"/>
                  <a:pt x="1113182" y="119269"/>
                </a:cubicBezTo>
                <a:cubicBezTo>
                  <a:pt x="1219199" y="229704"/>
                  <a:pt x="1236869" y="505791"/>
                  <a:pt x="1205947" y="662609"/>
                </a:cubicBezTo>
                <a:cubicBezTo>
                  <a:pt x="1175025" y="819427"/>
                  <a:pt x="1060174" y="985078"/>
                  <a:pt x="927652" y="1060174"/>
                </a:cubicBezTo>
                <a:cubicBezTo>
                  <a:pt x="795130" y="1135270"/>
                  <a:pt x="543339" y="1128644"/>
                  <a:pt x="410817" y="1113183"/>
                </a:cubicBezTo>
                <a:cubicBezTo>
                  <a:pt x="278295" y="1097722"/>
                  <a:pt x="200990" y="1044714"/>
                  <a:pt x="132521" y="967409"/>
                </a:cubicBezTo>
                <a:cubicBezTo>
                  <a:pt x="64051" y="890105"/>
                  <a:pt x="32025" y="769730"/>
                  <a:pt x="0" y="649356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 animBg="1"/>
      <p:bldP spid="7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535BB-4E34-2982-2AEF-B3D4E11D00B9}"/>
              </a:ext>
            </a:extLst>
          </p:cNvPr>
          <p:cNvSpPr txBox="1"/>
          <p:nvPr/>
        </p:nvSpPr>
        <p:spPr>
          <a:xfrm>
            <a:off x="4442875" y="544134"/>
            <a:ext cx="408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Các kiểu chữ số 3 ?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4" b="98361" l="9705" r="89030">
                        <a14:foregroundMark x1="33333" y1="22623" x2="33333" y2="22623"/>
                        <a14:foregroundMark x1="53165" y1="95082" x2="53165" y2="95082"/>
                        <a14:foregroundMark x1="55696" y1="5574" x2="55696" y2="5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40" y="1643726"/>
            <a:ext cx="2126397" cy="2736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51417" y1="583" x2="51417" y2="583"/>
                        <a14:foregroundMark x1="48417" y1="99167" x2="48417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7" y="1740936"/>
            <a:ext cx="2673927" cy="263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2323" r="29394" b="14747"/>
          <a:stretch/>
        </p:blipFill>
        <p:spPr>
          <a:xfrm>
            <a:off x="6442364" y="1740936"/>
            <a:ext cx="1907108" cy="2782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96" t="15556" r="25272" b="14342"/>
          <a:stretch/>
        </p:blipFill>
        <p:spPr>
          <a:xfrm>
            <a:off x="8529581" y="1779109"/>
            <a:ext cx="1898072" cy="27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5F79-AEFE-9B8A-72FB-D713554C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535BB-4E34-2982-2AEF-B3D4E11D00B9}"/>
              </a:ext>
            </a:extLst>
          </p:cNvPr>
          <p:cNvSpPr txBox="1"/>
          <p:nvPr/>
        </p:nvSpPr>
        <p:spPr>
          <a:xfrm>
            <a:off x="1671966" y="904352"/>
            <a:ext cx="8566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u="sng" smtClean="0">
                <a:solidFill>
                  <a:srgbClr val="FF0000"/>
                </a:solidFill>
                <a:latin typeface="HP001 4 hàng" panose="020B0603050302020204" pitchFamily="34" charset="0"/>
              </a:rPr>
              <a:t>Kết luận</a:t>
            </a:r>
            <a:r>
              <a:rPr lang="en-US" sz="44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: Các chữ số 3 được cách điệu đi nhưng vẫn có cấu tạo giống nhau dùng để biểu thị cho tất cả các nhóm  đối tượng có số lượng là 3 được kí hiệu là chữ số 3</a:t>
            </a:r>
            <a:endParaRPr lang="en-US" sz="44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99220-3ECF-942F-0CEA-51812BCE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A6993-36A0-998D-C9A5-BFB24680C4A6}"/>
              </a:ext>
            </a:extLst>
          </p:cNvPr>
          <p:cNvSpPr txBox="1"/>
          <p:nvPr/>
        </p:nvSpPr>
        <p:spPr>
          <a:xfrm>
            <a:off x="3639311" y="647741"/>
            <a:ext cx="342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Chữ số 3 có ở đâu?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A2CDE-5939-AF29-9E0D-402FF2E9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22148" r="4242" b="6123"/>
          <a:stretch/>
        </p:blipFill>
        <p:spPr>
          <a:xfrm>
            <a:off x="278295" y="1709530"/>
            <a:ext cx="2698407" cy="3763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ABE28-5B82-561B-7F1A-1A8150E2C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75" y="1709530"/>
            <a:ext cx="2698407" cy="3763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9C3B77-ECA5-0846-4FCC-6B582EB4F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9530"/>
            <a:ext cx="2698407" cy="3763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EF986-31EB-25FF-A6DE-2BA11B9548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6956" r="3913"/>
          <a:stretch/>
        </p:blipFill>
        <p:spPr>
          <a:xfrm>
            <a:off x="9069525" y="1709530"/>
            <a:ext cx="2698407" cy="37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A8A2E-5164-5D94-4E0B-74F8E9E6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3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8F282-C7BA-B697-BCA4-C5744CC6BE52}"/>
              </a:ext>
            </a:extLst>
          </p:cNvPr>
          <p:cNvSpPr txBox="1"/>
          <p:nvPr/>
        </p:nvSpPr>
        <p:spPr>
          <a:xfrm>
            <a:off x="2999111" y="2046799"/>
            <a:ext cx="55907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HP001 4 hàng" panose="020B0603050302020204" pitchFamily="34" charset="0"/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144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A48D4-198E-3181-A411-9A88F930A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8DB59-5E35-E495-57FD-6142ED7BA60C}"/>
              </a:ext>
            </a:extLst>
          </p:cNvPr>
          <p:cNvSpPr txBox="1"/>
          <p:nvPr/>
        </p:nvSpPr>
        <p:spPr>
          <a:xfrm>
            <a:off x="4449019" y="902770"/>
            <a:ext cx="481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Trò chơi 1: Thi xem ai nhanh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2F42D-62E6-A60C-3616-5BA73D2580CD}"/>
              </a:ext>
            </a:extLst>
          </p:cNvPr>
          <p:cNvSpPr txBox="1"/>
          <p:nvPr/>
        </p:nvSpPr>
        <p:spPr>
          <a:xfrm>
            <a:off x="2729948" y="1883431"/>
            <a:ext cx="82561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Cách chơi: Chia trẻ than 3 đội. Đội trưởng của mỗi đội cầm 1 dụng cụ âm nhạc . Mỗi câu hỏi có 2 đáp án, các  đội hãy thảo luận để chọn ra đáp án đúng. Thời gian dành cho mỗi câu hỏi là 5 giây. </a:t>
            </a:r>
          </a:p>
          <a:p>
            <a:r>
              <a:rPr lang="en-US" sz="2800" b="1">
                <a:solidFill>
                  <a:srgbClr val="00B050"/>
                </a:solidFill>
              </a:rPr>
              <a:t>Luật chơi: Đội nào trả lời sai đội còn lại sẽ lắc dụng âm nhạc để dành quyền trả lời.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0256-9ABD-53D4-C533-760A6698DB1D}"/>
              </a:ext>
            </a:extLst>
          </p:cNvPr>
          <p:cNvSpPr txBox="1"/>
          <p:nvPr/>
        </p:nvSpPr>
        <p:spPr>
          <a:xfrm>
            <a:off x="231118" y="156886"/>
            <a:ext cx="320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Phần 3: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242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8F282-C7BA-B697-BCA4-C5744CC6BE52}"/>
              </a:ext>
            </a:extLst>
          </p:cNvPr>
          <p:cNvSpPr txBox="1"/>
          <p:nvPr/>
        </p:nvSpPr>
        <p:spPr>
          <a:xfrm>
            <a:off x="172783" y="592071"/>
            <a:ext cx="10980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D60093"/>
                </a:solidFill>
                <a:latin typeface="HP001 4 hàng" panose="020B0603050302020204" pitchFamily="34" charset="0"/>
              </a:rPr>
              <a:t>Câu 1: Chữ số 3 dùng để biệu thị nhóm đối tượng có số lượng là 3, Đúng hay sai?</a:t>
            </a:r>
            <a:endParaRPr lang="en-US" sz="4400" b="1">
              <a:solidFill>
                <a:srgbClr val="D60093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05891" y="3117273"/>
            <a:ext cx="817418" cy="98367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1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964" y="3228110"/>
            <a:ext cx="2854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Đúng</a:t>
            </a:r>
            <a:endParaRPr lang="en-US" sz="60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52209" y="5028285"/>
            <a:ext cx="817418" cy="98367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</a:rPr>
              <a:t>2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2972" y="5107130"/>
            <a:ext cx="1648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Sai</a:t>
            </a:r>
            <a:endParaRPr lang="en-US" sz="60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11450" r="10722" b="7571"/>
          <a:stretch/>
        </p:blipFill>
        <p:spPr>
          <a:xfrm>
            <a:off x="5073335" y="2360969"/>
            <a:ext cx="1795947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31" y="4635723"/>
            <a:ext cx="1784483" cy="148707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96826D4-DE33-8913-9878-46D74C8A8D73}"/>
              </a:ext>
            </a:extLst>
          </p:cNvPr>
          <p:cNvSpPr/>
          <p:nvPr/>
        </p:nvSpPr>
        <p:spPr>
          <a:xfrm>
            <a:off x="9985169" y="47442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37DCE-6F16-4AA1-F303-D649AA61971F}"/>
              </a:ext>
            </a:extLst>
          </p:cNvPr>
          <p:cNvSpPr/>
          <p:nvPr/>
        </p:nvSpPr>
        <p:spPr>
          <a:xfrm>
            <a:off x="10235323" y="50060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AECA7-3787-7E08-9F35-6DF54BC40B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9C617-84A6-4623-391E-E79999502C4D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FE897-51DC-80C8-3D85-F5D053A04482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ED55B0-18F4-7FA6-952B-D56DD781D769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FD5FB-7D1D-CF97-81E9-7853E65B44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6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  <p:bldP spid="5" grpId="1"/>
      <p:bldP spid="6" grpId="0" animBg="1"/>
      <p:bldP spid="6" grpId="1" animBg="1"/>
      <p:bldP spid="7" grpId="0"/>
      <p:bldP spid="7" grpId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8F282-C7BA-B697-BCA4-C5744CC6BE52}"/>
              </a:ext>
            </a:extLst>
          </p:cNvPr>
          <p:cNvSpPr txBox="1"/>
          <p:nvPr/>
        </p:nvSpPr>
        <p:spPr>
          <a:xfrm>
            <a:off x="172783" y="592071"/>
            <a:ext cx="109801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D60093"/>
                </a:solidFill>
                <a:latin typeface="HP001 4 hàng" panose="020B0603050302020204" pitchFamily="34" charset="0"/>
              </a:rPr>
              <a:t>Câu 1: Có 3 bạn trai các con chọn thẻ chữ số mấy để biểu thị cho nhóm có 3 bạn trai?</a:t>
            </a:r>
            <a:endParaRPr lang="en-US" sz="4400" b="1">
              <a:solidFill>
                <a:srgbClr val="D60093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6"/>
          <a:stretch/>
        </p:blipFill>
        <p:spPr>
          <a:xfrm>
            <a:off x="2495849" y="2452556"/>
            <a:ext cx="1632808" cy="2299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6"/>
          <a:stretch/>
        </p:blipFill>
        <p:spPr>
          <a:xfrm>
            <a:off x="4310795" y="2452556"/>
            <a:ext cx="1632808" cy="2299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6"/>
          <a:stretch/>
        </p:blipFill>
        <p:spPr>
          <a:xfrm>
            <a:off x="6096000" y="2452555"/>
            <a:ext cx="1632808" cy="22995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2344517" y="5022839"/>
            <a:ext cx="967736" cy="15056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1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4021985" y="5022839"/>
            <a:ext cx="967736" cy="15056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smtClean="0">
                <a:latin typeface=".VnArialH" panose="020B7200000000000000" pitchFamily="34" charset="0"/>
              </a:rPr>
              <a:t>2</a:t>
            </a:r>
            <a:endParaRPr lang="en-US" sz="10000" b="1">
              <a:latin typeface=".VnArialH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5943603" y="5052250"/>
            <a:ext cx="967736" cy="15056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6826D4-DE33-8913-9878-46D74C8A8D73}"/>
              </a:ext>
            </a:extLst>
          </p:cNvPr>
          <p:cNvSpPr/>
          <p:nvPr/>
        </p:nvSpPr>
        <p:spPr>
          <a:xfrm>
            <a:off x="9985169" y="4744279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37DCE-6F16-4AA1-F303-D649AA61971F}"/>
              </a:ext>
            </a:extLst>
          </p:cNvPr>
          <p:cNvSpPr/>
          <p:nvPr/>
        </p:nvSpPr>
        <p:spPr>
          <a:xfrm>
            <a:off x="10235323" y="5006012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AECA7-3787-7E08-9F35-6DF54BC40B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9C617-84A6-4623-391E-E79999502C4D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FE897-51DC-80C8-3D85-F5D053A04482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ED55B0-18F4-7FA6-952B-D56DD781D769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FD5FB-7D1D-CF97-81E9-7853E65B44E4}"/>
              </a:ext>
            </a:extLst>
          </p:cNvPr>
          <p:cNvSpPr txBox="1"/>
          <p:nvPr/>
        </p:nvSpPr>
        <p:spPr>
          <a:xfrm>
            <a:off x="10486879" y="48437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67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20105 -0.3171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F83E8-CD9E-5498-26B9-316C16032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6CD00A-7820-A431-0856-C3E5D0393ACD}"/>
              </a:ext>
            </a:extLst>
          </p:cNvPr>
          <p:cNvSpPr txBox="1"/>
          <p:nvPr/>
        </p:nvSpPr>
        <p:spPr>
          <a:xfrm>
            <a:off x="4948891" y="577522"/>
            <a:ext cx="416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Trò chơi 2: Đội nào  nhanh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B6406-B150-C5E1-2CD8-C9D94C3DB360}"/>
              </a:ext>
            </a:extLst>
          </p:cNvPr>
          <p:cNvSpPr txBox="1"/>
          <p:nvPr/>
        </p:nvSpPr>
        <p:spPr>
          <a:xfrm>
            <a:off x="2555017" y="1443840"/>
            <a:ext cx="89563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B050"/>
                </a:solidFill>
              </a:rPr>
              <a:t>Cách chơi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: Chia trẻ thành 3 đội, các đội sẽ lấy </a:t>
            </a:r>
            <a:r>
              <a:rPr lang="en-US" sz="2800" b="1" smtClean="0">
                <a:solidFill>
                  <a:schemeClr val="accent4">
                    <a:lumMod val="75000"/>
                  </a:schemeClr>
                </a:solidFill>
              </a:rPr>
              <a:t>nhóm đối tượng có số lượng là 3 và lấy đúng thẻ chữ số 3 gắn vào nhóm số lượng đó . 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Khi nào có nhạc thì trẻ đứng đầu </a:t>
            </a:r>
            <a:r>
              <a:rPr lang="en-US" sz="2800" b="1" smtClean="0">
                <a:solidFill>
                  <a:schemeClr val="accent4">
                    <a:lumMod val="75000"/>
                  </a:schemeClr>
                </a:solidFill>
              </a:rPr>
              <a:t>hàng 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của mỗi đội chạy lên lấy hình để gắn lên bảng của đội mình. Khi nào nhạc dừng thì trò chơi kết thúc</a:t>
            </a:r>
          </a:p>
          <a:p>
            <a:pPr algn="just"/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Kết quả đội nào gắn được nhiều và đúng thì sẽ chiến thắng. </a:t>
            </a:r>
          </a:p>
          <a:p>
            <a:pPr algn="just"/>
            <a:r>
              <a:rPr lang="en-US" sz="2800" b="1">
                <a:solidFill>
                  <a:srgbClr val="00B050"/>
                </a:solidFill>
              </a:rPr>
              <a:t>Luật chơi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  <a:r>
              <a:rPr lang="en-US" sz="2800" b="1">
                <a:solidFill>
                  <a:schemeClr val="accent4">
                    <a:lumMod val="75000"/>
                  </a:schemeClr>
                </a:solidFill>
              </a:rPr>
              <a:t>Mỗi bạn lên lấy chỉ được lấy 1 </a:t>
            </a:r>
            <a:r>
              <a:rPr lang="en-US" sz="2800" b="1" smtClean="0">
                <a:solidFill>
                  <a:schemeClr val="accent4">
                    <a:lumMod val="75000"/>
                  </a:schemeClr>
                </a:solidFill>
              </a:rPr>
              <a:t>hình hoặc 1 thẻ chữ số</a:t>
            </a:r>
            <a:endParaRPr lang="en-US" sz="2800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BA16F7-2A2C-A343-23F0-043738C4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5C909-E90D-6D9A-B2E1-1222F47539A2}"/>
              </a:ext>
            </a:extLst>
          </p:cNvPr>
          <p:cNvSpPr txBox="1"/>
          <p:nvPr/>
        </p:nvSpPr>
        <p:spPr>
          <a:xfrm>
            <a:off x="3194304" y="2340864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Ổn định: Cho trẻ hát bài Tập đếm</a:t>
            </a:r>
          </a:p>
        </p:txBody>
      </p:sp>
      <p:pic>
        <p:nvPicPr>
          <p:cNvPr id="6" name="Tập đếm - Karaoke - Beat chuẩn - Nhạc thiếu n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43" end="113513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5818" y="5978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4CB0E2-FBD8-0006-5752-8E711D6F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338AEC-F740-433E-AD7B-0F402C1B1828}"/>
              </a:ext>
            </a:extLst>
          </p:cNvPr>
          <p:cNvSpPr txBox="1"/>
          <p:nvPr/>
        </p:nvSpPr>
        <p:spPr>
          <a:xfrm>
            <a:off x="4418804" y="2758075"/>
            <a:ext cx="508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Trẻ chơi trò chơi: Đội nào nhanh</a:t>
            </a:r>
          </a:p>
        </p:txBody>
      </p:sp>
    </p:spTree>
    <p:extLst>
      <p:ext uri="{BB962C8B-B14F-4D97-AF65-F5344CB8AC3E}">
        <p14:creationId xmlns:p14="http://schemas.microsoft.com/office/powerpoint/2010/main" val="12545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90B9D-1135-32E5-2878-196795E6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36299-F2DE-FA8D-00DF-08592493BD7E}"/>
              </a:ext>
            </a:extLst>
          </p:cNvPr>
          <p:cNvSpPr/>
          <p:nvPr/>
        </p:nvSpPr>
        <p:spPr>
          <a:xfrm>
            <a:off x="2298779" y="2066187"/>
            <a:ext cx="75944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Chúc các bé chăm ngoan </a:t>
            </a:r>
          </a:p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10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178D7-F31E-8C43-4C6A-97EE22523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3A3A3-939B-F077-F66A-29CB36BFBB1B}"/>
              </a:ext>
            </a:extLst>
          </p:cNvPr>
          <p:cNvSpPr txBox="1"/>
          <p:nvPr/>
        </p:nvSpPr>
        <p:spPr>
          <a:xfrm>
            <a:off x="2146041" y="802318"/>
            <a:ext cx="95358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HP001 4 hàng" panose="020B0603050302020204" pitchFamily="34" charset="0"/>
              </a:rPr>
              <a:t>Phần 1: </a:t>
            </a:r>
            <a:endParaRPr lang="en-US" sz="6600" b="1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Củng cố đếm 3. Nhận biết các chữ số trong phạm vi 2</a:t>
            </a:r>
            <a:endParaRPr lang="en-US" sz="6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F46C3-15B8-7B32-BB86-174ABA8916BE}"/>
              </a:ext>
            </a:extLst>
          </p:cNvPr>
          <p:cNvSpPr/>
          <p:nvPr/>
        </p:nvSpPr>
        <p:spPr>
          <a:xfrm>
            <a:off x="0" y="11048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EBCF6-1BB6-525B-DC66-8AD6257B2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62" y="1337653"/>
            <a:ext cx="3421380" cy="33394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826652-C079-8C7D-5005-A38348414A3F}"/>
              </a:ext>
            </a:extLst>
          </p:cNvPr>
          <p:cNvSpPr txBox="1"/>
          <p:nvPr/>
        </p:nvSpPr>
        <p:spPr>
          <a:xfrm>
            <a:off x="2605209" y="383546"/>
            <a:ext cx="664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Câu 1: Có 1 cái áo cộc </a:t>
            </a:r>
            <a:r>
              <a:rPr lang="en-US" sz="2800" b="1" smtClean="0">
                <a:solidFill>
                  <a:srgbClr val="FF0000"/>
                </a:solidFill>
              </a:rPr>
              <a:t>tay, các con lựa chọn thẻ số mấy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9178" y="5041794"/>
            <a:ext cx="889323" cy="145152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VNAvant"/>
              </a:rPr>
              <a:t>1</a:t>
            </a:r>
            <a:endParaRPr lang="en-US" sz="8000" b="1">
              <a:solidFill>
                <a:srgbClr val="FF0000"/>
              </a:solidFill>
              <a:latin typeface="VNAvan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5041795"/>
            <a:ext cx="889323" cy="145152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VNAvant"/>
              </a:rPr>
              <a:t>2</a:t>
            </a:r>
            <a:endParaRPr lang="en-US" sz="8000" b="1">
              <a:solidFill>
                <a:srgbClr val="FF0000"/>
              </a:solidFill>
              <a:latin typeface="VNAvant"/>
            </a:endParaRPr>
          </a:p>
        </p:txBody>
      </p:sp>
    </p:spTree>
    <p:extLst>
      <p:ext uri="{BB962C8B-B14F-4D97-AF65-F5344CB8AC3E}">
        <p14:creationId xmlns:p14="http://schemas.microsoft.com/office/powerpoint/2010/main" val="29162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32747 -0.372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FA8669-3156-7A1A-BAD1-661A7A9F37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E1FCD-59A0-A580-9AA6-15B7E8F78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56" l="10000" r="90000">
                        <a14:foregroundMark x1="22222" y1="91806" x2="30556" y2="95000"/>
                        <a14:foregroundMark x1="30556" y1="95000" x2="57917" y2="95972"/>
                        <a14:foregroundMark x1="57917" y1="95972" x2="72917" y2="93056"/>
                        <a14:foregroundMark x1="72917" y1="93056" x2="79167" y2="89444"/>
                        <a14:foregroundMark x1="79167" y1="89444" x2="79861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7" y="1750424"/>
            <a:ext cx="2462784" cy="2462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8BBDE-1249-E024-7766-6765F9792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56" l="10000" r="90000">
                        <a14:foregroundMark x1="22222" y1="91806" x2="30556" y2="95000"/>
                        <a14:foregroundMark x1="30556" y1="95000" x2="57917" y2="95972"/>
                        <a14:foregroundMark x1="57917" y1="95972" x2="72917" y2="93056"/>
                        <a14:foregroundMark x1="72917" y1="93056" x2="79167" y2="89444"/>
                        <a14:foregroundMark x1="79167" y1="89444" x2="79861" y2="8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9" y="1750424"/>
            <a:ext cx="2462784" cy="2462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68866-D5E4-8E7A-7D46-8E37E381C1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00" y="1621133"/>
            <a:ext cx="2788119" cy="2721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DF2BB5-9AC1-E5DD-22D0-D7E43A881F9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200" r="90200">
                        <a14:foregroundMark x1="14500" y1="41400" x2="14500" y2="41400"/>
                        <a14:foregroundMark x1="13300" y1="42600" x2="6100" y2="49700"/>
                        <a14:foregroundMark x1="6100" y1="49700" x2="2300" y2="60500"/>
                        <a14:foregroundMark x1="2300" y1="60500" x2="5200" y2="70100"/>
                        <a14:foregroundMark x1="5200" y1="70100" x2="10400" y2="74800"/>
                        <a14:foregroundMark x1="89700" y1="46100" x2="95800" y2="55800"/>
                        <a14:foregroundMark x1="95800" y1="55800" x2="95500" y2="66500"/>
                        <a14:foregroundMark x1="95500" y1="66500" x2="90200" y2="75000"/>
                        <a14:foregroundMark x1="90200" y1="75000" x2="82700" y2="8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316" y="1621133"/>
            <a:ext cx="2540000" cy="25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351FDB-4D8A-F014-7E3B-D7D6F416E6C9}"/>
              </a:ext>
            </a:extLst>
          </p:cNvPr>
          <p:cNvSpPr txBox="1"/>
          <p:nvPr/>
        </p:nvSpPr>
        <p:spPr>
          <a:xfrm>
            <a:off x="2645663" y="485248"/>
            <a:ext cx="6706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Câu 1. Nhóm nào có số lượng là </a:t>
            </a:r>
            <a:r>
              <a:rPr lang="en-US" sz="2800" b="1" smtClean="0">
                <a:solidFill>
                  <a:srgbClr val="FF0000"/>
                </a:solidFill>
              </a:rPr>
              <a:t>2.Chọn thẻ số tương ứng với nhóm đó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7BE27-7250-EC82-8748-F910D68E25D1}"/>
              </a:ext>
            </a:extLst>
          </p:cNvPr>
          <p:cNvSpPr/>
          <p:nvPr/>
        </p:nvSpPr>
        <p:spPr>
          <a:xfrm>
            <a:off x="4103398" y="5221516"/>
            <a:ext cx="841248" cy="11946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328B0-2509-2F8D-6DD3-CB69807DC64D}"/>
              </a:ext>
            </a:extLst>
          </p:cNvPr>
          <p:cNvSpPr/>
          <p:nvPr/>
        </p:nvSpPr>
        <p:spPr>
          <a:xfrm>
            <a:off x="6337797" y="5221516"/>
            <a:ext cx="841248" cy="11946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.VnArialH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333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698 -0.0145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74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069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2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3B5FDB-B911-D8C8-2336-04924357DE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39755-783B-B607-F7FC-6B5E22C739DE}"/>
              </a:ext>
            </a:extLst>
          </p:cNvPr>
          <p:cNvSpPr txBox="1"/>
          <p:nvPr/>
        </p:nvSpPr>
        <p:spPr>
          <a:xfrm>
            <a:off x="2420112" y="339638"/>
            <a:ext cx="807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Câu 3: </a:t>
            </a:r>
            <a:r>
              <a:rPr lang="en-US" sz="2800" b="1" smtClean="0">
                <a:solidFill>
                  <a:srgbClr val="FF0000"/>
                </a:solidFill>
              </a:rPr>
              <a:t>Có mấy bạn gái. Hãy chọn the số tương ứng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454E3-4D3A-09A1-1E30-41ED8DEEF1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18" y="1725716"/>
            <a:ext cx="2138670" cy="3429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B7BE27-7250-EC82-8748-F910D68E25D1}"/>
              </a:ext>
            </a:extLst>
          </p:cNvPr>
          <p:cNvSpPr/>
          <p:nvPr/>
        </p:nvSpPr>
        <p:spPr>
          <a:xfrm>
            <a:off x="4332907" y="5300142"/>
            <a:ext cx="841248" cy="11946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.VnArialH" panose="020B7200000000000000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B328B0-2509-2F8D-6DD3-CB69807DC64D}"/>
              </a:ext>
            </a:extLst>
          </p:cNvPr>
          <p:cNvSpPr/>
          <p:nvPr/>
        </p:nvSpPr>
        <p:spPr>
          <a:xfrm>
            <a:off x="6455664" y="5301186"/>
            <a:ext cx="841248" cy="119467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.VnArialH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85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FC82D0-C94D-243B-7A57-6783CB881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77D16-43D7-8363-121C-37E8D08ADEC7}"/>
              </a:ext>
            </a:extLst>
          </p:cNvPr>
          <p:cNvSpPr txBox="1"/>
          <p:nvPr/>
        </p:nvSpPr>
        <p:spPr>
          <a:xfrm>
            <a:off x="2345851" y="2254617"/>
            <a:ext cx="7795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HP001 4 hàng" panose="020B0603050302020204" pitchFamily="34" charset="0"/>
              </a:rPr>
              <a:t>Phần 2: </a:t>
            </a:r>
            <a:endParaRPr lang="en-US" sz="6600" b="1" smtClean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6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Nhận </a:t>
            </a:r>
            <a:r>
              <a:rPr lang="en-US" sz="6600" b="1">
                <a:solidFill>
                  <a:srgbClr val="FF0000"/>
                </a:solidFill>
                <a:latin typeface="HP001 4 hàng" panose="020B0603050302020204" pitchFamily="34" charset="0"/>
              </a:rPr>
              <a:t>biết chữ số 3</a:t>
            </a:r>
          </a:p>
        </p:txBody>
      </p:sp>
    </p:spTree>
    <p:extLst>
      <p:ext uri="{BB962C8B-B14F-4D97-AF65-F5344CB8AC3E}">
        <p14:creationId xmlns:p14="http://schemas.microsoft.com/office/powerpoint/2010/main" val="421877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8CFCA-4C60-9A2F-E82D-B1D9D316D5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" y="1792658"/>
            <a:ext cx="2138670" cy="3429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B363B2-75E4-1198-FDF6-E41394FFA9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06" y="1792659"/>
            <a:ext cx="2138670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BABA06-9F92-2C8E-22E5-A2F7FBD553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23" y="1792660"/>
            <a:ext cx="2138670" cy="3429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9248200" y="2448791"/>
            <a:ext cx="1502927" cy="1960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64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D8BCF-9140-F4BC-5448-BEE0B0105D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D8C3E0-73F9-C67B-C0F3-B576C903E1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00" r="90200">
                        <a14:foregroundMark x1="14500" y1="41400" x2="14500" y2="41400"/>
                        <a14:foregroundMark x1="13300" y1="42600" x2="6100" y2="49700"/>
                        <a14:foregroundMark x1="6100" y1="49700" x2="2300" y2="60500"/>
                        <a14:foregroundMark x1="2300" y1="60500" x2="5200" y2="70100"/>
                        <a14:foregroundMark x1="5200" y1="70100" x2="10400" y2="74800"/>
                        <a14:foregroundMark x1="89700" y1="46100" x2="95800" y2="55800"/>
                        <a14:foregroundMark x1="95800" y1="55800" x2="95500" y2="66500"/>
                        <a14:foregroundMark x1="95500" y1="66500" x2="90200" y2="75000"/>
                        <a14:foregroundMark x1="90200" y1="75000" x2="82700" y2="8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9" y="2259332"/>
            <a:ext cx="2339335" cy="2339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A3C985-2B55-3600-5CA8-93823F94A6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00" r="90200">
                        <a14:foregroundMark x1="14500" y1="41400" x2="14500" y2="41400"/>
                        <a14:foregroundMark x1="13300" y1="42600" x2="6100" y2="49700"/>
                        <a14:foregroundMark x1="6100" y1="49700" x2="2300" y2="60500"/>
                        <a14:foregroundMark x1="2300" y1="60500" x2="5200" y2="70100"/>
                        <a14:foregroundMark x1="5200" y1="70100" x2="10400" y2="74800"/>
                        <a14:foregroundMark x1="89700" y1="46100" x2="95800" y2="55800"/>
                        <a14:foregroundMark x1="95800" y1="55800" x2="95500" y2="66500"/>
                        <a14:foregroundMark x1="95500" y1="66500" x2="90200" y2="75000"/>
                        <a14:foregroundMark x1="90200" y1="75000" x2="82700" y2="8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78" y="2259332"/>
            <a:ext cx="2339335" cy="2339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1B91AC-9014-B77B-411A-C0EB847E47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00" r="90200">
                        <a14:foregroundMark x1="14500" y1="41400" x2="14500" y2="41400"/>
                        <a14:foregroundMark x1="13300" y1="42600" x2="6100" y2="49700"/>
                        <a14:foregroundMark x1="6100" y1="49700" x2="2300" y2="60500"/>
                        <a14:foregroundMark x1="2300" y1="60500" x2="5200" y2="70100"/>
                        <a14:foregroundMark x1="5200" y1="70100" x2="10400" y2="74800"/>
                        <a14:foregroundMark x1="89700" y1="46100" x2="95800" y2="55800"/>
                        <a14:foregroundMark x1="95800" y1="55800" x2="95500" y2="66500"/>
                        <a14:foregroundMark x1="95500" y1="66500" x2="90200" y2="75000"/>
                        <a14:foregroundMark x1="90200" y1="75000" x2="82700" y2="8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71" y="2147150"/>
            <a:ext cx="2339335" cy="23393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127E6B-6F35-53CC-E482-CF81D768795D}"/>
              </a:ext>
            </a:extLst>
          </p:cNvPr>
          <p:cNvSpPr/>
          <p:nvPr/>
        </p:nvSpPr>
        <p:spPr>
          <a:xfrm>
            <a:off x="9852664" y="2526067"/>
            <a:ext cx="1502927" cy="19604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latin typeface=".VnArialH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97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498</Words>
  <Application>Microsoft Office PowerPoint</Application>
  <PresentationFormat>Widescreen</PresentationFormat>
  <Paragraphs>61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.VnArialH</vt:lpstr>
      <vt:lpstr>.VnAvant</vt:lpstr>
      <vt:lpstr>Arial</vt:lpstr>
      <vt:lpstr>Calibri</vt:lpstr>
      <vt:lpstr>Calibri Light</vt:lpstr>
      <vt:lpstr>HP001 4 hàng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</cp:revision>
  <dcterms:created xsi:type="dcterms:W3CDTF">2024-07-20T01:37:12Z</dcterms:created>
  <dcterms:modified xsi:type="dcterms:W3CDTF">2024-10-09T14:33:56Z</dcterms:modified>
</cp:coreProperties>
</file>