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5D9D"/>
    <a:srgbClr val="4F3D67"/>
    <a:srgbClr val="927BB1"/>
    <a:srgbClr val="B2A2C8"/>
    <a:srgbClr val="C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F5E6B-9BD0-4B3D-AF4E-C267D3BCDF0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78EF1-8F23-4994-A45E-B150C4794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9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78EF1-8F23-4994-A45E-B150C47940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4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78EF1-8F23-4994-A45E-B150C47940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1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9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0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1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4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7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A662-52D1-4C7C-8BD3-264B208FD1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6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435915" y="491517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7206" y="1551595"/>
            <a:ext cx="72650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</a:t>
            </a:r>
            <a:r>
              <a:rPr lang="en-US" sz="4400" b="1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7809" y="2570610"/>
            <a:ext cx="926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Làm Quen Với Toán</a:t>
            </a:r>
            <a:endParaRPr lang="en-US" sz="28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940" y="3428209"/>
            <a:ext cx="520045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Đề tài: Ôn số lượng trong phạm vi 10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Lứa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5 - </a:t>
            </a:r>
            <a:r>
              <a:rPr lang="en-US" sz="240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6 tuổi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Lớp: MGL A1</a:t>
            </a:r>
            <a:endParaRPr lang="en-US" sz="2400" dirty="0" smtClean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Hải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Yến</a:t>
            </a:r>
            <a:endParaRPr lang="en-US" sz="24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4799" y="6013086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2023 - 2024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6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145" y="973003"/>
            <a:ext cx="579851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 eaLnBrk="1" hangingPunct="1">
              <a:defRPr/>
            </a:pP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 VÀO CHO ĐỦ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4400" y="3144982"/>
            <a:ext cx="7620000" cy="22510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lắng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Sau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uôt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vào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cho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cười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sai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mếu</a:t>
            </a:r>
            <a:r>
              <a:rPr lang="en-US" sz="2400" smtClean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 dirty="0">
              <a:ln w="0"/>
              <a:solidFill>
                <a:srgbClr val="785D9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ĩa Nhựa - Vĩ Hưng Plas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3" b="26434"/>
          <a:stretch>
            <a:fillRect/>
          </a:stretch>
        </p:blipFill>
        <p:spPr bwMode="auto">
          <a:xfrm>
            <a:off x="1404539" y="822061"/>
            <a:ext cx="8535806" cy="23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386133" y="873130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4511671" y="787405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554658" y="787405"/>
            <a:ext cx="1148716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024183" y="1314455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984621" y="1514480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178421" y="1514479"/>
            <a:ext cx="1113907" cy="120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781796" y="763593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7532683" y="1285880"/>
            <a:ext cx="1148716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3008" y="1489080"/>
            <a:ext cx="1149960" cy="124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7" y="4295782"/>
            <a:ext cx="2200463" cy="14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6" y="4578337"/>
            <a:ext cx="2681580" cy="148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25" y="3620262"/>
            <a:ext cx="2897898" cy="152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8987"/>
            <a:ext cx="913751" cy="9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265232" y="4251333"/>
            <a:ext cx="1025639" cy="11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2" y="2790369"/>
            <a:ext cx="1769080" cy="16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3157437"/>
            <a:ext cx="1079030" cy="107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42907" y="4210057"/>
            <a:ext cx="24366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10" y="2545390"/>
            <a:ext cx="1077254" cy="10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4522775"/>
            <a:ext cx="2681580" cy="14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7400"/>
            <a:ext cx="913751" cy="99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7" y="7512058"/>
            <a:ext cx="540791" cy="54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29162" y="3703626"/>
            <a:ext cx="2681581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5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20057" y="3972592"/>
            <a:ext cx="32609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altLang="en-US" sz="8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50376" y="635364"/>
            <a:ext cx="25580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3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71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7 -0.02329 L 0.48828 -0.355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0" y="-166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9" y="-1"/>
            <a:ext cx="5877214" cy="68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474">
            <a:off x="310600" y="1774098"/>
            <a:ext cx="934153" cy="10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800">
            <a:off x="4333843" y="-86722"/>
            <a:ext cx="967564" cy="110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3293">
            <a:off x="2793188" y="675937"/>
            <a:ext cx="934154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5045">
            <a:off x="2329915" y="-28657"/>
            <a:ext cx="932817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982">
            <a:off x="9272588" y="5472979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7608">
            <a:off x="1385513" y="826194"/>
            <a:ext cx="934153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93443">
            <a:off x="396386" y="2970810"/>
            <a:ext cx="932817" cy="106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244">
            <a:off x="7766050" y="5417416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744">
            <a:off x="6272213" y="5533304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15">
            <a:off x="9272588" y="3558454"/>
            <a:ext cx="11080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028">
            <a:off x="7773988" y="3569566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17">
            <a:off x="9142413" y="1650279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1412">
            <a:off x="5184212" y="2169218"/>
            <a:ext cx="934154" cy="106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191500" y="1702666"/>
            <a:ext cx="2701925" cy="1312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1800" y="3539404"/>
            <a:ext cx="4111625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6088" y="5415829"/>
            <a:ext cx="5033962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88" y="1896341"/>
            <a:ext cx="9239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425" y="5457104"/>
            <a:ext cx="12985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663" y="3796579"/>
            <a:ext cx="995362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5826991"/>
            <a:ext cx="6905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6014298" y="117911"/>
            <a:ext cx="167866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429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-2.0915E-6 L -0.40005 -0.5902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2" y="-29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618E-6 -1.96078E-6 L -0.36834 -0.4217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17" y="-21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294E-7 -6.53595E-7 L -0.36374 -0.668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87" y="-33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89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60" y="434340"/>
            <a:ext cx="1044448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566" y="2251259"/>
            <a:ext cx="75799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smtClean="0">
                <a:solidFill>
                  <a:srgbClr val="8F77AD"/>
                </a:solidFill>
                <a:effectLst/>
                <a:latin typeface="Merriweather" panose="00000500000000000000" pitchFamily="2" charset="0"/>
                <a:cs typeface="milk tea Med" pitchFamily="2" charset="-34"/>
              </a:rPr>
              <a:t>TRÒ CHƠI</a:t>
            </a:r>
            <a:endParaRPr lang="en-US" sz="11500" b="1" dirty="0">
              <a:solidFill>
                <a:srgbClr val="8F77AD"/>
              </a:solidFill>
              <a:effectLst/>
              <a:latin typeface="Merriweather" panose="00000500000000000000" pitchFamily="2" charset="0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37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cây bắp cải?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10477408" y="5347662"/>
            <a:ext cx="863169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7024596" y="5347662"/>
            <a:ext cx="861854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8870859" y="5347662"/>
            <a:ext cx="855274" cy="5812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pic>
        <p:nvPicPr>
          <p:cNvPr id="7" name="Picture 6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384" y="4514225"/>
            <a:ext cx="690798" cy="57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78" y="144844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63" y="3202715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36" y="3150718"/>
            <a:ext cx="1230744" cy="11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95" y="3150718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52" y="1524644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35" y="1472092"/>
            <a:ext cx="1229720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193" y="1448445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603E-6 -3.7037E-7 L -0.02183 -0.4571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" y="-228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 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7.84314E-7 L -1.17647E-6 4.9673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7.84314E-7 L 2.16912E-6 -7.84314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4018756" y="5386564"/>
            <a:ext cx="857104" cy="5426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5499894" y="5386564"/>
            <a:ext cx="855789" cy="5426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6979444" y="5389418"/>
            <a:ext cx="857104" cy="549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307" y="4438024"/>
            <a:ext cx="861048" cy="71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92" y="1315172"/>
            <a:ext cx="1303192" cy="124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08" y="2819177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28" y="2817944"/>
            <a:ext cx="1303192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132" y="2819177"/>
            <a:ext cx="1301959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18" y="2790865"/>
            <a:ext cx="1303193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96" y="1315172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301823"/>
            <a:ext cx="1303192" cy="124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97" y="1267907"/>
            <a:ext cx="1303193" cy="124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cây súp lơ?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397E-6 -2.52397E-6 L 0.57032 -0.4403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1" y="-220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n chon du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1E-7 -3.52941E-6 L -3.56618E-6 -7.84314E-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-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765E-6 -7.84314E-7 L 3.16176E-6 1.6993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7570552" y="5107133"/>
            <a:ext cx="743382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4155839" y="5088083"/>
            <a:ext cx="743383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 dirty="0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6002103" y="5088083"/>
            <a:ext cx="737708" cy="6840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90" y="4314970"/>
            <a:ext cx="722842" cy="6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224" y="1110895"/>
            <a:ext cx="1013789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98" y="1117167"/>
            <a:ext cx="1013790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34" y="1073652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34" y="1117167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47" y="1089458"/>
            <a:ext cx="1013790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54" y="2551723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76" y="2618509"/>
            <a:ext cx="1012567" cy="111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01" y="2617287"/>
            <a:ext cx="1013789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438" y="2617286"/>
            <a:ext cx="1012567" cy="111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8" y="2550501"/>
            <a:ext cx="1013790" cy="1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quả cà chua?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603E-6 -4.93827E-6 L -0.02183 -0.5389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" y="-2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3.26797E-7 L -1.17647E-6 3.4640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3.26797E-7 L 3.49265E-6 4.70588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9635498" y="5422262"/>
            <a:ext cx="728362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3" name="Rectangle 28"/>
          <p:cNvSpPr>
            <a:spLocks noChangeArrowheads="1"/>
          </p:cNvSpPr>
          <p:nvPr/>
        </p:nvSpPr>
        <p:spPr bwMode="auto">
          <a:xfrm>
            <a:off x="6182686" y="5422262"/>
            <a:ext cx="727253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8028949" y="5422262"/>
            <a:ext cx="721701" cy="4701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7166" tIns="53582" rIns="107166" bIns="53582" anchor="ctr"/>
          <a:lstStyle>
            <a:lvl1pPr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68363" indent="-3333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38263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74838" indent="-269875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09825" indent="-268288" defTabSz="1069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8670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242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814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8625" indent="-268288" defTabSz="106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104" b="1">
                <a:solidFill>
                  <a:srgbClr val="FF0066"/>
                </a:solidFill>
              </a:rPr>
              <a:t>6</a:t>
            </a:r>
          </a:p>
        </p:txBody>
      </p:sp>
      <p:pic>
        <p:nvPicPr>
          <p:cNvPr id="5" name="Picture 4" descr="mat meu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36" y="4609424"/>
            <a:ext cx="579581" cy="48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9" y="1428603"/>
            <a:ext cx="1290682" cy="12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1457230"/>
            <a:ext cx="1289339" cy="12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1" y="3024044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381" y="3024044"/>
            <a:ext cx="1290682" cy="12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44" y="3024042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47" y="3024043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81" y="1424805"/>
            <a:ext cx="1289339" cy="12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32" y="1438659"/>
            <a:ext cx="1290682" cy="12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22" y="1487104"/>
            <a:ext cx="1289339" cy="12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97382" y="166255"/>
            <a:ext cx="5638800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củ su hào?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3071E-7 4.39706E-6 L -0.2245 -0.5641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5" y="-28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oi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1176E-6 -3.26797E-7 L -9.55882E-7 3.4640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971E-6 -3.26797E-7 L 8.45588E-7 3.46405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4642" y="112007"/>
            <a:ext cx="10335491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 bỏ các chữ số không cùng số lượng với nhóm con vật trong mỗi ô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54365"/>
              </p:ext>
            </p:extLst>
          </p:nvPr>
        </p:nvGraphicFramePr>
        <p:xfrm>
          <a:off x="2741613" y="308798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74950" y="3011784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65575" y="3014959"/>
            <a:ext cx="560388" cy="719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371850" y="300702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1668463" y="803565"/>
            <a:ext cx="4083050" cy="2107051"/>
          </a:xfrm>
          <a:prstGeom prst="roundRect">
            <a:avLst>
              <a:gd name="adj" fmla="val 16667"/>
            </a:avLst>
          </a:prstGeom>
          <a:solidFill>
            <a:srgbClr val="DDFFFF">
              <a:alpha val="9607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8723313" y="302924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6402388" y="803565"/>
            <a:ext cx="4084637" cy="2141976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0" name="AutoShape 57"/>
          <p:cNvSpPr>
            <a:spLocks noChangeArrowheads="1"/>
          </p:cNvSpPr>
          <p:nvPr/>
        </p:nvSpPr>
        <p:spPr bwMode="auto">
          <a:xfrm>
            <a:off x="1641475" y="3923579"/>
            <a:ext cx="4083050" cy="2119459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1" name="AutoShape 58"/>
          <p:cNvSpPr>
            <a:spLocks noChangeArrowheads="1"/>
          </p:cNvSpPr>
          <p:nvPr/>
        </p:nvSpPr>
        <p:spPr bwMode="auto">
          <a:xfrm>
            <a:off x="6367463" y="3923579"/>
            <a:ext cx="4083050" cy="2108346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pic>
        <p:nvPicPr>
          <p:cNvPr id="12" name="Picture 59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385705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0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77713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1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100864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2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992774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3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20040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4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10261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5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2038936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6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1026111"/>
            <a:ext cx="722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7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2038936"/>
            <a:ext cx="7223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8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1026111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angelfis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2038936"/>
            <a:ext cx="720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0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38586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1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63" y="3825300"/>
            <a:ext cx="12255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2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4722238"/>
            <a:ext cx="12255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3" descr="Butterfl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4806375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4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4101525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5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4101525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6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027038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7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505085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8" descr="bug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05085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9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057861"/>
            <a:ext cx="8175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0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08643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1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1988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2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01829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3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2056399"/>
            <a:ext cx="81756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4" descr="frog6_7k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070686"/>
            <a:ext cx="81756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ine 85"/>
          <p:cNvSpPr>
            <a:spLocks noChangeShapeType="1"/>
          </p:cNvSpPr>
          <p:nvPr/>
        </p:nvSpPr>
        <p:spPr bwMode="auto">
          <a:xfrm>
            <a:off x="2751138" y="3087984"/>
            <a:ext cx="595312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86"/>
          <p:cNvSpPr>
            <a:spLocks noChangeShapeType="1"/>
          </p:cNvSpPr>
          <p:nvPr/>
        </p:nvSpPr>
        <p:spPr bwMode="auto">
          <a:xfrm>
            <a:off x="3952875" y="307369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872809"/>
              </p:ext>
            </p:extLst>
          </p:nvPr>
        </p:nvGraphicFramePr>
        <p:xfrm>
          <a:off x="7560830" y="3098949"/>
          <a:ext cx="1831975" cy="592137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7594168" y="2995039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2" name="Text Box 98"/>
          <p:cNvSpPr txBox="1">
            <a:spLocks noChangeArrowheads="1"/>
          </p:cNvSpPr>
          <p:nvPr/>
        </p:nvSpPr>
        <p:spPr bwMode="auto">
          <a:xfrm>
            <a:off x="8784793" y="2998214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3" name="Text Box 99"/>
          <p:cNvSpPr txBox="1">
            <a:spLocks noChangeArrowheads="1"/>
          </p:cNvSpPr>
          <p:nvPr/>
        </p:nvSpPr>
        <p:spPr bwMode="auto">
          <a:xfrm>
            <a:off x="8191068" y="2990276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4" name="Line 100"/>
          <p:cNvSpPr>
            <a:spLocks noChangeShapeType="1"/>
          </p:cNvSpPr>
          <p:nvPr/>
        </p:nvSpPr>
        <p:spPr bwMode="auto">
          <a:xfrm>
            <a:off x="7570355" y="3098949"/>
            <a:ext cx="595313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Line 101"/>
          <p:cNvSpPr>
            <a:spLocks noChangeShapeType="1"/>
          </p:cNvSpPr>
          <p:nvPr/>
        </p:nvSpPr>
        <p:spPr bwMode="auto">
          <a:xfrm>
            <a:off x="8772093" y="3084661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102"/>
          <p:cNvSpPr txBox="1">
            <a:spLocks noChangeArrowheads="1"/>
          </p:cNvSpPr>
          <p:nvPr/>
        </p:nvSpPr>
        <p:spPr bwMode="auto">
          <a:xfrm>
            <a:off x="3986213" y="6100188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47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788917"/>
              </p:ext>
            </p:extLst>
          </p:nvPr>
        </p:nvGraphicFramePr>
        <p:xfrm>
          <a:off x="2809875" y="6143768"/>
          <a:ext cx="1831975" cy="590984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" name="Text Box 113"/>
          <p:cNvSpPr txBox="1">
            <a:spLocks noChangeArrowheads="1"/>
          </p:cNvSpPr>
          <p:nvPr/>
        </p:nvSpPr>
        <p:spPr bwMode="auto">
          <a:xfrm>
            <a:off x="2843213" y="6067568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49" name="Text Box 114"/>
          <p:cNvSpPr txBox="1">
            <a:spLocks noChangeArrowheads="1"/>
          </p:cNvSpPr>
          <p:nvPr/>
        </p:nvSpPr>
        <p:spPr bwMode="auto">
          <a:xfrm>
            <a:off x="4033838" y="6069155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0" name="Text Box 115"/>
          <p:cNvSpPr txBox="1">
            <a:spLocks noChangeArrowheads="1"/>
          </p:cNvSpPr>
          <p:nvPr/>
        </p:nvSpPr>
        <p:spPr bwMode="auto">
          <a:xfrm>
            <a:off x="3440113" y="6061218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51" name="Line 116"/>
          <p:cNvSpPr>
            <a:spLocks noChangeShapeType="1"/>
          </p:cNvSpPr>
          <p:nvPr/>
        </p:nvSpPr>
        <p:spPr bwMode="auto">
          <a:xfrm>
            <a:off x="2820988" y="6143768"/>
            <a:ext cx="593725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117"/>
          <p:cNvSpPr>
            <a:spLocks noChangeShapeType="1"/>
          </p:cNvSpPr>
          <p:nvPr/>
        </p:nvSpPr>
        <p:spPr bwMode="auto">
          <a:xfrm>
            <a:off x="4049713" y="6127893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8526463" y="6112888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54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96798"/>
              </p:ext>
            </p:extLst>
          </p:nvPr>
        </p:nvGraphicFramePr>
        <p:xfrm>
          <a:off x="7348538" y="6154880"/>
          <a:ext cx="1831975" cy="592138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Text Box 129"/>
          <p:cNvSpPr txBox="1">
            <a:spLocks noChangeArrowheads="1"/>
          </p:cNvSpPr>
          <p:nvPr/>
        </p:nvSpPr>
        <p:spPr bwMode="auto">
          <a:xfrm>
            <a:off x="7381875" y="6080268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56" name="Text Box 130"/>
          <p:cNvSpPr txBox="1">
            <a:spLocks noChangeArrowheads="1"/>
          </p:cNvSpPr>
          <p:nvPr/>
        </p:nvSpPr>
        <p:spPr bwMode="auto">
          <a:xfrm>
            <a:off x="8572500" y="6081855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7" name="Text Box 131"/>
          <p:cNvSpPr txBox="1">
            <a:spLocks noChangeArrowheads="1"/>
          </p:cNvSpPr>
          <p:nvPr/>
        </p:nvSpPr>
        <p:spPr bwMode="auto">
          <a:xfrm>
            <a:off x="7978775" y="6073918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58" name="Line 132"/>
          <p:cNvSpPr>
            <a:spLocks noChangeShapeType="1"/>
          </p:cNvSpPr>
          <p:nvPr/>
        </p:nvSpPr>
        <p:spPr bwMode="auto">
          <a:xfrm>
            <a:off x="7350125" y="6139005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9" name="Line 133"/>
          <p:cNvSpPr>
            <a:spLocks noChangeShapeType="1"/>
          </p:cNvSpPr>
          <p:nvPr/>
        </p:nvSpPr>
        <p:spPr bwMode="auto">
          <a:xfrm>
            <a:off x="8559800" y="6140593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4642" y="112007"/>
            <a:ext cx="10335491" cy="568036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 bỏ các chữ số không cùng số lượng với nhóm con vật trong mỗi ô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2575"/>
              </p:ext>
            </p:extLst>
          </p:nvPr>
        </p:nvGraphicFramePr>
        <p:xfrm>
          <a:off x="2755456" y="306920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788793" y="2993004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979418" y="2996179"/>
            <a:ext cx="560388" cy="719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385693" y="298824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7" name="AutoShape 26"/>
          <p:cNvSpPr>
            <a:spLocks noChangeArrowheads="1"/>
          </p:cNvSpPr>
          <p:nvPr/>
        </p:nvSpPr>
        <p:spPr bwMode="auto">
          <a:xfrm>
            <a:off x="1682306" y="899547"/>
            <a:ext cx="4083050" cy="2006144"/>
          </a:xfrm>
          <a:prstGeom prst="roundRect">
            <a:avLst>
              <a:gd name="adj" fmla="val 16667"/>
            </a:avLst>
          </a:prstGeom>
          <a:solidFill>
            <a:srgbClr val="DDFFFF">
              <a:alpha val="9607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8737156" y="301046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6416231" y="899547"/>
            <a:ext cx="4084637" cy="2041069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0" name="AutoShape 57"/>
          <p:cNvSpPr>
            <a:spLocks noChangeArrowheads="1"/>
          </p:cNvSpPr>
          <p:nvPr/>
        </p:nvSpPr>
        <p:spPr bwMode="auto">
          <a:xfrm>
            <a:off x="733417" y="4045524"/>
            <a:ext cx="5143500" cy="1923322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1" name="AutoShape 58"/>
          <p:cNvSpPr>
            <a:spLocks noChangeArrowheads="1"/>
          </p:cNvSpPr>
          <p:nvPr/>
        </p:nvSpPr>
        <p:spPr bwMode="auto">
          <a:xfrm>
            <a:off x="6478291" y="4059378"/>
            <a:ext cx="5040312" cy="1912208"/>
          </a:xfrm>
          <a:prstGeom prst="roundRect">
            <a:avLst>
              <a:gd name="adj" fmla="val 16667"/>
            </a:avLst>
          </a:prstGeom>
          <a:solidFill>
            <a:srgbClr val="DD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defRPr/>
            </a:pPr>
            <a:endParaRPr lang="en-US" altLang="en-US" sz="2041">
              <a:solidFill>
                <a:srgbClr val="000000"/>
              </a:solidFill>
            </a:endParaRPr>
          </a:p>
        </p:txBody>
      </p:sp>
      <p:sp>
        <p:nvSpPr>
          <p:cNvPr id="12" name="Line 85"/>
          <p:cNvSpPr>
            <a:spLocks noChangeShapeType="1"/>
          </p:cNvSpPr>
          <p:nvPr/>
        </p:nvSpPr>
        <p:spPr bwMode="auto">
          <a:xfrm>
            <a:off x="2764981" y="3069204"/>
            <a:ext cx="595312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86"/>
          <p:cNvSpPr>
            <a:spLocks noChangeShapeType="1"/>
          </p:cNvSpPr>
          <p:nvPr/>
        </p:nvSpPr>
        <p:spPr bwMode="auto">
          <a:xfrm>
            <a:off x="3966718" y="305491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880216"/>
              </p:ext>
            </p:extLst>
          </p:nvPr>
        </p:nvGraphicFramePr>
        <p:xfrm>
          <a:off x="7560818" y="3177154"/>
          <a:ext cx="1831975" cy="592137"/>
        </p:xfrm>
        <a:graphic>
          <a:graphicData uri="http://schemas.openxmlformats.org/drawingml/2006/table">
            <a:tbl>
              <a:tblPr/>
              <a:tblGrid>
                <a:gridCol w="61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55" marR="103655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 Box 97"/>
          <p:cNvSpPr txBox="1">
            <a:spLocks noChangeArrowheads="1"/>
          </p:cNvSpPr>
          <p:nvPr/>
        </p:nvSpPr>
        <p:spPr bwMode="auto">
          <a:xfrm>
            <a:off x="7594156" y="3100954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6" name="Text Box 98"/>
          <p:cNvSpPr txBox="1">
            <a:spLocks noChangeArrowheads="1"/>
          </p:cNvSpPr>
          <p:nvPr/>
        </p:nvSpPr>
        <p:spPr bwMode="auto">
          <a:xfrm>
            <a:off x="8784781" y="3104129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Text Box 99"/>
          <p:cNvSpPr txBox="1">
            <a:spLocks noChangeArrowheads="1"/>
          </p:cNvSpPr>
          <p:nvPr/>
        </p:nvSpPr>
        <p:spPr bwMode="auto">
          <a:xfrm>
            <a:off x="8191056" y="3096191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" name="Line 100"/>
          <p:cNvSpPr>
            <a:spLocks noChangeShapeType="1"/>
          </p:cNvSpPr>
          <p:nvPr/>
        </p:nvSpPr>
        <p:spPr bwMode="auto">
          <a:xfrm>
            <a:off x="7570343" y="3177154"/>
            <a:ext cx="595313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101"/>
          <p:cNvSpPr>
            <a:spLocks noChangeShapeType="1"/>
          </p:cNvSpPr>
          <p:nvPr/>
        </p:nvSpPr>
        <p:spPr bwMode="auto">
          <a:xfrm>
            <a:off x="8772081" y="3162866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02"/>
          <p:cNvSpPr txBox="1">
            <a:spLocks noChangeArrowheads="1"/>
          </p:cNvSpPr>
          <p:nvPr/>
        </p:nvSpPr>
        <p:spPr bwMode="auto">
          <a:xfrm>
            <a:off x="3368231" y="5929011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21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37567"/>
              </p:ext>
            </p:extLst>
          </p:nvPr>
        </p:nvGraphicFramePr>
        <p:xfrm>
          <a:off x="2190306" y="6097286"/>
          <a:ext cx="1833561" cy="590984"/>
        </p:xfrm>
        <a:graphic>
          <a:graphicData uri="http://schemas.openxmlformats.org/drawingml/2006/table">
            <a:tbl>
              <a:tblPr/>
              <a:tblGrid>
                <a:gridCol w="610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745" marR="103745" marT="51652" marB="51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 Box 113"/>
          <p:cNvSpPr txBox="1">
            <a:spLocks noChangeArrowheads="1"/>
          </p:cNvSpPr>
          <p:nvPr/>
        </p:nvSpPr>
        <p:spPr bwMode="auto">
          <a:xfrm>
            <a:off x="2225231" y="6021086"/>
            <a:ext cx="560387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3" name="Text Box 114"/>
          <p:cNvSpPr txBox="1">
            <a:spLocks noChangeArrowheads="1"/>
          </p:cNvSpPr>
          <p:nvPr/>
        </p:nvSpPr>
        <p:spPr bwMode="auto">
          <a:xfrm>
            <a:off x="3415856" y="6022673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4" name="Text Box 115"/>
          <p:cNvSpPr txBox="1">
            <a:spLocks noChangeArrowheads="1"/>
          </p:cNvSpPr>
          <p:nvPr/>
        </p:nvSpPr>
        <p:spPr bwMode="auto">
          <a:xfrm>
            <a:off x="2820543" y="6014736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GB" altLang="en-US" sz="4083" b="1" dirty="0">
                <a:solidFill>
                  <a:srgbClr val="000000"/>
                </a:solidFill>
              </a:rPr>
              <a:t>9</a:t>
            </a:r>
            <a:endParaRPr lang="en-US" altLang="en-US" sz="4083" b="1" dirty="0">
              <a:solidFill>
                <a:srgbClr val="000000"/>
              </a:solidFill>
            </a:endParaRPr>
          </a:p>
        </p:txBody>
      </p:sp>
      <p:sp>
        <p:nvSpPr>
          <p:cNvPr id="25" name="Line 116"/>
          <p:cNvSpPr>
            <a:spLocks noChangeShapeType="1"/>
          </p:cNvSpPr>
          <p:nvPr/>
        </p:nvSpPr>
        <p:spPr bwMode="auto">
          <a:xfrm>
            <a:off x="2201418" y="6097286"/>
            <a:ext cx="595313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117"/>
          <p:cNvSpPr>
            <a:spLocks noChangeShapeType="1"/>
          </p:cNvSpPr>
          <p:nvPr/>
        </p:nvSpPr>
        <p:spPr bwMode="auto">
          <a:xfrm>
            <a:off x="3431731" y="6081411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8"/>
          <p:cNvSpPr txBox="1">
            <a:spLocks noChangeArrowheads="1"/>
          </p:cNvSpPr>
          <p:nvPr/>
        </p:nvSpPr>
        <p:spPr bwMode="auto">
          <a:xfrm>
            <a:off x="8960993" y="5941711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endParaRPr lang="en-US" altLang="en-US" sz="4083" b="1">
              <a:solidFill>
                <a:srgbClr val="000000"/>
              </a:solidFill>
            </a:endParaRPr>
          </a:p>
        </p:txBody>
      </p:sp>
      <p:graphicFrame>
        <p:nvGraphicFramePr>
          <p:cNvPr id="28" name="Group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025493"/>
              </p:ext>
            </p:extLst>
          </p:nvPr>
        </p:nvGraphicFramePr>
        <p:xfrm>
          <a:off x="7762431" y="6081411"/>
          <a:ext cx="2479674" cy="592137"/>
        </p:xfrm>
        <a:graphic>
          <a:graphicData uri="http://schemas.openxmlformats.org/drawingml/2006/table">
            <a:tbl>
              <a:tblPr/>
              <a:tblGrid>
                <a:gridCol w="659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3686" marR="103686" marT="51837" marB="518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Text Box 129"/>
          <p:cNvSpPr txBox="1">
            <a:spLocks noChangeArrowheads="1"/>
          </p:cNvSpPr>
          <p:nvPr/>
        </p:nvSpPr>
        <p:spPr bwMode="auto">
          <a:xfrm>
            <a:off x="7817993" y="6033786"/>
            <a:ext cx="55880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Text Box 130"/>
          <p:cNvSpPr txBox="1">
            <a:spLocks noChangeArrowheads="1"/>
          </p:cNvSpPr>
          <p:nvPr/>
        </p:nvSpPr>
        <p:spPr bwMode="auto">
          <a:xfrm>
            <a:off x="9672193" y="6033786"/>
            <a:ext cx="560388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1" name="Text Box 131"/>
          <p:cNvSpPr txBox="1">
            <a:spLocks noChangeArrowheads="1"/>
          </p:cNvSpPr>
          <p:nvPr/>
        </p:nvSpPr>
        <p:spPr bwMode="auto">
          <a:xfrm>
            <a:off x="8529193" y="6005211"/>
            <a:ext cx="1352550" cy="720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defTabSz="1037015">
              <a:spcBef>
                <a:spcPct val="50000"/>
              </a:spcBef>
              <a:defRPr/>
            </a:pPr>
            <a:r>
              <a:rPr lang="en-US" altLang="en-US" sz="4083" b="1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32" name="Line 132"/>
          <p:cNvSpPr>
            <a:spLocks noChangeShapeType="1"/>
          </p:cNvSpPr>
          <p:nvPr/>
        </p:nvSpPr>
        <p:spPr bwMode="auto">
          <a:xfrm>
            <a:off x="7783068" y="6073473"/>
            <a:ext cx="593725" cy="582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33"/>
          <p:cNvSpPr>
            <a:spLocks noChangeShapeType="1"/>
          </p:cNvSpPr>
          <p:nvPr/>
        </p:nvSpPr>
        <p:spPr bwMode="auto">
          <a:xfrm>
            <a:off x="9648381" y="6094111"/>
            <a:ext cx="593725" cy="584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1037015">
              <a:defRPr/>
            </a:pPr>
            <a:endParaRPr lang="en-US" sz="2041">
              <a:solidFill>
                <a:srgbClr val="000000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05" y="1993217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03" y="4384803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93" y="1170435"/>
            <a:ext cx="879061" cy="7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44" y="2036533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83" y="2047648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49" y="1141185"/>
            <a:ext cx="879061" cy="7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70" y="2036534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" descr="Mèo Vẽ hình Ảnh minh Họa hoạt hình - đua xe png tải về - Miễn phí trong  suốt Con Chó Giống Như Loài động Vật Có Vú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61" y="1164203"/>
            <a:ext cx="879060" cy="78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927" y="4217245"/>
            <a:ext cx="888147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001" y="4207720"/>
            <a:ext cx="886986" cy="8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76" y="4985882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3" y="4990645"/>
            <a:ext cx="886986" cy="8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363" y="4974770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88" y="5000170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151" y="4193433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823" y="5196591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286" y="4378742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0" descr="Hình ảnh con sóc hoạt hình-This image is commercial use resource and  Premium user can get license authorization - Vector F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63" y="4193433"/>
            <a:ext cx="886986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22" y="1120012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44" y="1065911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49" y="109276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523" y="109276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36" y="2034154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310" y="2009036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45 Animal cartoon ý tưởng | hình ảnh, clip art, động vậ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950" y="2002404"/>
            <a:ext cx="6842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503" y="4401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39" y="4384803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11" y="4401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04" y="5163111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66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91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79" y="514969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4" descr="Emoticons - Google+ | Động vật, Cho lũ trẻ, Nhà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640" y="5168746"/>
            <a:ext cx="84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2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227</Words>
  <Application>Microsoft Office PowerPoint</Application>
  <PresentationFormat>Widescreen</PresentationFormat>
  <Paragraphs>68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Merriweather</vt:lpstr>
      <vt:lpstr>milk tea Med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NMT</cp:lastModifiedBy>
  <cp:revision>9</cp:revision>
  <dcterms:created xsi:type="dcterms:W3CDTF">2024-05-08T08:28:28Z</dcterms:created>
  <dcterms:modified xsi:type="dcterms:W3CDTF">2024-05-08T09:25:43Z</dcterms:modified>
</cp:coreProperties>
</file>