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D15-383D-4705-AC6E-7A33516B34E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EDB6-E149-4A3A-8F07-70E495A0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3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D15-383D-4705-AC6E-7A33516B34E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EDB6-E149-4A3A-8F07-70E495A0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3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D15-383D-4705-AC6E-7A33516B34E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EDB6-E149-4A3A-8F07-70E495A0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18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290ED-0821-46D5-B49C-6C5B2F3877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F045E-5B7D-47CB-A7A8-56A6249BB44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737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52B8F-6CC5-4B1D-B12D-F0E3314403C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81450-F8D8-43B3-827A-CA6103DFB01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717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A05FA-51B4-4F66-B943-C85DD224F60E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F7E9D-1731-4FB2-86AF-3659B35180B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217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0B454-D6BC-40D9-835D-09945EFA42F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99A4A-6DA1-4491-917B-5E4CDA65B50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543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1E511-9802-49D7-B526-F5690AD3CB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68691E-69F8-4243-B981-E74F56287DC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842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BC6C9-8436-4B97-976C-37DD3162D65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0B1A8-C2BF-4419-B146-ED39B19E635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379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3D8B2-129F-423E-B475-EBD6AAA08EB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95FE9-102C-4CCB-BA9D-A9305F34A5C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479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6FFDD-0DE5-4A3B-96CE-9F3A81755AE1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0674E-0D3C-4DFE-A14E-6BAF9F614B6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79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D15-383D-4705-AC6E-7A33516B34E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EDB6-E149-4A3A-8F07-70E495A0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17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A4CA8-4C21-4ADF-8844-D545553A4F29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9B326-C8EC-4529-B692-1D2D830495A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981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9CA5E-A567-430C-B21D-3B1C0AE9B0D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C9ABA-E1BC-4B06-B133-D2FFAA3EBCE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214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9CDE5-0774-4AD3-BECC-8D18CF4B23E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A048E2-2E47-4203-968E-367C08FCE99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746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8FF22-1DB1-40EA-A068-DD23EF41489A}" type="datetime1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08/11/2024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8ECFA-BD75-4239-B5CB-829BE92EA67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8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D5B77-3D9F-4AA2-9960-692E56FED5BF}" type="datetime1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08/11/2024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A3022-4848-47C7-9884-81F76A676D0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0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7F041-9111-4839-8B35-91595D6C4C2F}" type="datetime1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08/11/2024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983D4-B7AB-4D6F-8B12-B687A81CBD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8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E521F-365E-4133-9EEE-5315BF4A8C70}" type="datetime1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08/11/2024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28693-947E-43F4-8ABA-C75E2F0600B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72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272A2-3476-4A9E-A61B-7DF9DB23F3A6}" type="datetime1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08/11/2024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3EF12-674C-4DB7-86FA-53CABA7BFAF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75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466FC-1906-4DC9-ACB3-356D0ED3831B}" type="datetime1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08/11/2024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8EAAD-4CEB-4379-B864-27D8B8AD355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96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3AB11-CE87-4715-9A44-4C685BA1873A}" type="datetime1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08/11/2024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8B66F0-3D4B-44A4-AD76-F2E6596B49C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52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D15-383D-4705-AC6E-7A33516B34E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EDB6-E149-4A3A-8F07-70E495A0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50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E5BED-4AF9-4D9E-B4DE-B6BA296AC977}" type="datetime1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08/11/2024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27A5B4-8115-4160-98C0-BB143FA13E2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76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vi-VN" sz="3200">
                <a:latin typeface="Arial" pitchFamily="34"/>
              </a:defRPr>
            </a:lvl1pPr>
          </a:lstStyle>
          <a:p>
            <a:pPr lvl="0"/>
            <a:endParaRPr lang="vi-VN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32A25-33AC-4D38-8759-80A000A6D6EA}" type="datetime1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08/11/2024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93014-F284-4973-B2DB-18B8A520F5C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38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767BB-3F1C-42B6-B3BE-BA3A69A64AA1}" type="datetime1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08/11/2024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4B49B-B3E2-4376-B158-8BBCF27076B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5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6ECDD-F22D-4100-9599-AF4F69293A61}" type="datetime1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08/11/2024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5E643-322C-42CB-AFD8-A92EADF296E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66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D15-383D-4705-AC6E-7A33516B34E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EDB6-E149-4A3A-8F07-70E495A0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3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D15-383D-4705-AC6E-7A33516B34E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EDB6-E149-4A3A-8F07-70E495A0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D15-383D-4705-AC6E-7A33516B34E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EDB6-E149-4A3A-8F07-70E495A0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8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D15-383D-4705-AC6E-7A33516B34E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EDB6-E149-4A3A-8F07-70E495A0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6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D15-383D-4705-AC6E-7A33516B34E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EDB6-E149-4A3A-8F07-70E495A0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5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CD15-383D-4705-AC6E-7A33516B34E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EDB6-E149-4A3A-8F07-70E495A0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0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ACD15-383D-4705-AC6E-7A33516B34E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4EDB6-E149-4A3A-8F07-70E495A08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1D40F-376C-44F7-B202-74D305479361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E1CEEF-58E9-40F9-B1E3-9D66A4F77A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35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vi-VN" sz="1200" b="0" i="0" u="none" strike="noStrike" kern="1200" cap="none" spc="0" baseline="0">
                <a:solidFill>
                  <a:srgbClr val="898989"/>
                </a:solidFill>
                <a:uFillTx/>
                <a:latin typeface="Arial" pitchFamily="3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31DF2-6849-4875-AF21-0B43E5ADD133}" type="datetime1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08/11/2024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vi-VN" sz="1200" b="0" i="0" u="none" strike="noStrike" kern="1200" cap="none" spc="0" baseline="0">
                <a:solidFill>
                  <a:srgbClr val="898989"/>
                </a:solidFill>
                <a:uFillTx/>
                <a:latin typeface="Arial" pitchFamily="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vi-VN" sz="1200" b="0" i="0" u="none" strike="noStrike" kern="1200" cap="none" spc="0" baseline="0">
                <a:solidFill>
                  <a:srgbClr val="898989"/>
                </a:solidFill>
                <a:uFillTx/>
                <a:latin typeface="Arial" pitchFamily="3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450D1-C581-4AEF-B4F3-E8197C9B811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04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0.png"/><Relationship Id="rId5" Type="http://schemas.microsoft.com/office/2007/relationships/media" Target="../media/media3.mp3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1.mp3"/><Relationship Id="rId11" Type="http://schemas.openxmlformats.org/officeDocument/2006/relationships/image" Target="../media/image10.png"/><Relationship Id="rId5" Type="http://schemas.microsoft.com/office/2007/relationships/media" Target="../media/media1.mp3"/><Relationship Id="rId10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1.mp3"/><Relationship Id="rId11" Type="http://schemas.openxmlformats.org/officeDocument/2006/relationships/image" Target="../media/image10.png"/><Relationship Id="rId5" Type="http://schemas.microsoft.com/office/2007/relationships/media" Target="../media/media1.mp3"/><Relationship Id="rId10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82610"/>
            <a:ext cx="20762833" cy="4264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999+ hình nền mầm non đẹp dễ thương xinh xắn nhất cho bé - Học M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745" y="0"/>
            <a:ext cx="12191999" cy="703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2523" y="225083"/>
            <a:ext cx="7695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CỰ KHỐI 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8966" y="2293034"/>
            <a:ext cx="801858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endParaRPr lang="en-US" altLang="vi-VN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endParaRPr lang="en-US" altLang="vi-VN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alt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alt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altLang="vi-V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altLang="vi-V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5-6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spcBef>
                <a:spcPct val="0"/>
              </a:spcBef>
            </a:pP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  <a:endParaRPr lang="en-US" alt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endParaRPr lang="en-US" altLang="vi-VN" sz="28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endParaRPr lang="en-US" alt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altLang="vi-V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vi-VN" alt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685800">
              <a:defRPr/>
            </a:pP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3914" y="1491343"/>
            <a:ext cx="49638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</a:t>
            </a:r>
          </a:p>
          <a:p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LĨNH VỰC</a:t>
            </a:r>
          </a:p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   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2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mpty torn landscape paper note frame with tape on soft beige pastel  9482437 Vector Art at Vecteez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48508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66853" y="1181103"/>
            <a:ext cx="222885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 1:</a:t>
            </a:r>
            <a:endParaRPr kumimoji="0" lang="vi-VN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751322" y="4239487"/>
            <a:ext cx="2590796" cy="140970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E699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4336340" y="4239487"/>
            <a:ext cx="6381753" cy="1390646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ADB9CA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8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7796" y="2036761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81815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5175" y="2036771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47222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09278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41743" y="2036761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69948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18"/>
          <p:cNvSpPr/>
          <p:nvPr/>
        </p:nvSpPr>
        <p:spPr>
          <a:xfrm>
            <a:off x="2843390" y="5814322"/>
            <a:ext cx="742950" cy="995168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6" name="Rectangle 19"/>
          <p:cNvSpPr/>
          <p:nvPr/>
        </p:nvSpPr>
        <p:spPr>
          <a:xfrm>
            <a:off x="7527221" y="5814322"/>
            <a:ext cx="742950" cy="995168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7" name="TextBox 20"/>
          <p:cNvSpPr txBox="1"/>
          <p:nvPr/>
        </p:nvSpPr>
        <p:spPr>
          <a:xfrm>
            <a:off x="7658100" y="5983431"/>
            <a:ext cx="645401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8" name="TextBox 12"/>
          <p:cNvSpPr txBox="1"/>
          <p:nvPr/>
        </p:nvSpPr>
        <p:spPr>
          <a:xfrm>
            <a:off x="9761786" y="1670197"/>
            <a:ext cx="2169542" cy="22159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3800" b="1" i="0" u="none" strike="noStrike" kern="1200" cap="none" spc="0" normalizeH="0" baseline="0" noProof="0" smtClean="0">
                <a:ln>
                  <a:noFill/>
                </a:ln>
                <a:solidFill>
                  <a:srgbClr val="548235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vi-VN" sz="13800" b="1" i="0" u="none" strike="noStrike" kern="1200" cap="none" spc="0" normalizeH="0" baseline="0" noProof="0" smtClean="0">
              <a:ln>
                <a:noFill/>
              </a:ln>
              <a:solidFill>
                <a:srgbClr val="548235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2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7 L 0.09362 0.33287 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13073 0.32176 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023 L 0.12708 0.32454 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1732 0.32176 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10157 0.31967 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023 L 0.09101 0.32662 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023 L 0.08464 0.32176 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7 L -3.54167E-6 3.33333E-6 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6.25E-7 -2.22222E-6 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8.33333E-7 5.55112E-17 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4.375E-6 5.55112E-17 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3.54167E-6 0.00023 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5E-6 5.55112E-17 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mpty torn landscape paper note frame with tape on soft beige pastel  9482437 Vector Art at Vecteez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66853" y="1181103"/>
            <a:ext cx="222885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 2:</a:t>
            </a:r>
            <a:endParaRPr kumimoji="0" lang="vi-VN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733546" y="4267203"/>
            <a:ext cx="3313675" cy="140970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E699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5047222" y="4286249"/>
            <a:ext cx="5658874" cy="1390646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ADB9CA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8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7796" y="2036761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70010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5175" y="2036771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47222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09278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89613" y="2036761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69948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18"/>
          <p:cNvSpPr/>
          <p:nvPr/>
        </p:nvSpPr>
        <p:spPr>
          <a:xfrm>
            <a:off x="2843390" y="5814322"/>
            <a:ext cx="742950" cy="995168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6" name="Rectangle 19"/>
          <p:cNvSpPr/>
          <p:nvPr/>
        </p:nvSpPr>
        <p:spPr>
          <a:xfrm>
            <a:off x="7527221" y="5814322"/>
            <a:ext cx="742950" cy="995168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7" name="TextBox 20"/>
          <p:cNvSpPr txBox="1"/>
          <p:nvPr/>
        </p:nvSpPr>
        <p:spPr>
          <a:xfrm>
            <a:off x="7658100" y="5983431"/>
            <a:ext cx="645401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8" name="TextBox 12"/>
          <p:cNvSpPr txBox="1"/>
          <p:nvPr/>
        </p:nvSpPr>
        <p:spPr>
          <a:xfrm>
            <a:off x="9761786" y="1670197"/>
            <a:ext cx="2169542" cy="22159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3800" b="1" i="0" u="none" strike="noStrike" kern="1200" cap="none" spc="0" normalizeH="0" baseline="0" noProof="0" smtClean="0">
                <a:ln>
                  <a:noFill/>
                </a:ln>
                <a:solidFill>
                  <a:srgbClr val="548235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vi-VN" sz="13800" b="1" i="0" u="none" strike="noStrike" kern="1200" cap="none" spc="0" normalizeH="0" baseline="0" noProof="0" smtClean="0">
              <a:ln>
                <a:noFill/>
              </a:ln>
              <a:solidFill>
                <a:srgbClr val="548235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8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7 L 0.07695 0.34768 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075 0.3449 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0.12357 0.35023 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1576 0.34676 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10625 0.34467 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0.09518 0.34329 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08347 0.34259 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7 L -3.54167E-6 3.33333E-6 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1.47451E-17 -2.22222E-6 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6.25E-7 -2.22222E-6 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4.375E-6 5.55112E-17 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8.33333E-7 5.55112E-17 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6.25E-7 4.51028E-17 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5E-6 3.33333E-6 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mpty torn landscape paper note frame with tape on soft beige pastel  9482437 Vector Art at Vecteez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66853" y="1181103"/>
            <a:ext cx="222885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 3:</a:t>
            </a:r>
            <a:endParaRPr kumimoji="0" lang="vi-VN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2190746" y="4267203"/>
            <a:ext cx="3905246" cy="140970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E699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6095993" y="4256989"/>
            <a:ext cx="4610103" cy="1390646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ADB9CA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8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7796" y="2036761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70010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5175" y="2036771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47222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09278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89613" y="2036761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69948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18"/>
          <p:cNvSpPr/>
          <p:nvPr/>
        </p:nvSpPr>
        <p:spPr>
          <a:xfrm>
            <a:off x="2843390" y="5814322"/>
            <a:ext cx="742950" cy="995168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6" name="Rectangle 19"/>
          <p:cNvSpPr/>
          <p:nvPr/>
        </p:nvSpPr>
        <p:spPr>
          <a:xfrm>
            <a:off x="7527221" y="5814322"/>
            <a:ext cx="742950" cy="995168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7" name="TextBox 20"/>
          <p:cNvSpPr txBox="1"/>
          <p:nvPr/>
        </p:nvSpPr>
        <p:spPr>
          <a:xfrm>
            <a:off x="7658100" y="5983431"/>
            <a:ext cx="645401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8" name="TextBox 12"/>
          <p:cNvSpPr txBox="1"/>
          <p:nvPr/>
        </p:nvSpPr>
        <p:spPr>
          <a:xfrm>
            <a:off x="9761786" y="1670197"/>
            <a:ext cx="2169542" cy="22159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3800" b="1" i="0" u="none" strike="noStrike" kern="1200" cap="none" spc="0" normalizeH="0" baseline="0" noProof="0" smtClean="0">
                <a:ln>
                  <a:noFill/>
                </a:ln>
                <a:solidFill>
                  <a:srgbClr val="548235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vi-VN" sz="13800" b="1" i="0" u="none" strike="noStrike" kern="1200" cap="none" spc="0" normalizeH="0" baseline="0" noProof="0" smtClean="0">
              <a:ln>
                <a:noFill/>
              </a:ln>
              <a:solidFill>
                <a:srgbClr val="548235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4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7 L 0.07096 0.33287 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075 0.33009 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1389 L 0.08437 0.33704 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0625 0.33217 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09779 0.33009 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0.08997 0.33495 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07995 0.33426 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7 L -3.54167E-6 3.33333E-6 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-3.54167E-6 0.00023 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6.25E-7 -2.22222E-6 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4.375E-6 -2.22222E-6 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8.33333E-7 -3.33333E-6 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6.25E-7 -3.33333E-6 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1.25E-6 -3.33333E-6 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OP hình nền mầm non đẹp, dễ thương và đáng yêu nhất -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Explosion: 8 Points 6"/>
          <p:cNvSpPr/>
          <p:nvPr/>
        </p:nvSpPr>
        <p:spPr>
          <a:xfrm rot="359485">
            <a:off x="569049" y="411948"/>
            <a:ext cx="7107439" cy="4130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5800"/>
              <a:gd name="f9" fmla="val 14522"/>
              <a:gd name="f10" fmla="val 14155"/>
              <a:gd name="f11" fmla="val 5325"/>
              <a:gd name="f12" fmla="val 18380"/>
              <a:gd name="f13" fmla="val 4457"/>
              <a:gd name="f14" fmla="val 16702"/>
              <a:gd name="f15" fmla="val 7315"/>
              <a:gd name="f16" fmla="val 21097"/>
              <a:gd name="f17" fmla="val 8137"/>
              <a:gd name="f18" fmla="val 17607"/>
              <a:gd name="f19" fmla="val 10475"/>
              <a:gd name="f20" fmla="val 13290"/>
              <a:gd name="f21" fmla="val 16837"/>
              <a:gd name="f22" fmla="val 12942"/>
              <a:gd name="f23" fmla="val 18145"/>
              <a:gd name="f24" fmla="val 18095"/>
              <a:gd name="f25" fmla="val 14020"/>
              <a:gd name="f26" fmla="val 14457"/>
              <a:gd name="f27" fmla="val 13247"/>
              <a:gd name="f28" fmla="val 19737"/>
              <a:gd name="f29" fmla="val 10532"/>
              <a:gd name="f30" fmla="val 14935"/>
              <a:gd name="f31" fmla="val 8485"/>
              <a:gd name="f32" fmla="val 7715"/>
              <a:gd name="f33" fmla="val 15627"/>
              <a:gd name="f34" fmla="val 4762"/>
              <a:gd name="f35" fmla="val 17617"/>
              <a:gd name="f36" fmla="val 5667"/>
              <a:gd name="f37" fmla="val 13937"/>
              <a:gd name="f38" fmla="val 135"/>
              <a:gd name="f39" fmla="val 14587"/>
              <a:gd name="f40" fmla="val 3722"/>
              <a:gd name="f41" fmla="val 11775"/>
              <a:gd name="f42" fmla="val 8615"/>
              <a:gd name="f43" fmla="val 4627"/>
              <a:gd name="f44" fmla="val 7617"/>
              <a:gd name="f45" fmla="val 370"/>
              <a:gd name="f46" fmla="val 2295"/>
              <a:gd name="f47" fmla="val 7312"/>
              <a:gd name="f48" fmla="val 6320"/>
              <a:gd name="f49" fmla="val 8352"/>
              <a:gd name="f50" fmla="+- 0 0 -360"/>
              <a:gd name="f51" fmla="+- 0 0 -270"/>
              <a:gd name="f52" fmla="+- 0 0 -180"/>
              <a:gd name="f53" fmla="+- 0 0 -90"/>
              <a:gd name="f54" fmla="*/ f3 1 21600"/>
              <a:gd name="f55" fmla="*/ f4 1 21600"/>
              <a:gd name="f56" fmla="+- f6 0 f5"/>
              <a:gd name="f57" fmla="*/ f50 f0 1"/>
              <a:gd name="f58" fmla="*/ f51 f0 1"/>
              <a:gd name="f59" fmla="*/ f52 f0 1"/>
              <a:gd name="f60" fmla="*/ f53 f0 1"/>
              <a:gd name="f61" fmla="*/ f56 1 21600"/>
              <a:gd name="f62" fmla="*/ f56 4627 1"/>
              <a:gd name="f63" fmla="*/ f56 8485 1"/>
              <a:gd name="f64" fmla="*/ f56 16702 1"/>
              <a:gd name="f65" fmla="*/ f56 14522 1"/>
              <a:gd name="f66" fmla="*/ f56 6320 1"/>
              <a:gd name="f67" fmla="*/ f56 8615 1"/>
              <a:gd name="f68" fmla="*/ f56 13937 1"/>
              <a:gd name="f69" fmla="*/ f56 13290 1"/>
              <a:gd name="f70" fmla="*/ f57 1 f2"/>
              <a:gd name="f71" fmla="*/ f58 1 f2"/>
              <a:gd name="f72" fmla="*/ f59 1 f2"/>
              <a:gd name="f73" fmla="*/ f60 1 f2"/>
              <a:gd name="f74" fmla="*/ f62 1 21600"/>
              <a:gd name="f75" fmla="*/ f63 1 21600"/>
              <a:gd name="f76" fmla="*/ f64 1 21600"/>
              <a:gd name="f77" fmla="*/ f65 1 21600"/>
              <a:gd name="f78" fmla="*/ f66 1 21600"/>
              <a:gd name="f79" fmla="*/ f67 1 21600"/>
              <a:gd name="f80" fmla="*/ f68 1 21600"/>
              <a:gd name="f81" fmla="*/ f69 1 21600"/>
              <a:gd name="f82" fmla="*/ f5 1 f61"/>
              <a:gd name="f83" fmla="*/ f6 1 f61"/>
              <a:gd name="f84" fmla="+- f70 0 f1"/>
              <a:gd name="f85" fmla="+- f71 0 f1"/>
              <a:gd name="f86" fmla="+- f72 0 f1"/>
              <a:gd name="f87" fmla="+- f73 0 f1"/>
              <a:gd name="f88" fmla="*/ f77 1 f61"/>
              <a:gd name="f89" fmla="*/ f79 1 f61"/>
              <a:gd name="f90" fmla="*/ f75 1 f61"/>
              <a:gd name="f91" fmla="*/ f81 1 f61"/>
              <a:gd name="f92" fmla="*/ f74 1 f61"/>
              <a:gd name="f93" fmla="*/ f76 1 f61"/>
              <a:gd name="f94" fmla="*/ f78 1 f61"/>
              <a:gd name="f95" fmla="*/ f80 1 f61"/>
              <a:gd name="f96" fmla="*/ f82 f55 1"/>
              <a:gd name="f97" fmla="*/ f82 f54 1"/>
              <a:gd name="f98" fmla="*/ f83 f55 1"/>
              <a:gd name="f99" fmla="*/ f83 f54 1"/>
              <a:gd name="f100" fmla="*/ f92 f54 1"/>
              <a:gd name="f101" fmla="*/ f93 f54 1"/>
              <a:gd name="f102" fmla="*/ f95 f55 1"/>
              <a:gd name="f103" fmla="*/ f94 f55 1"/>
              <a:gd name="f104" fmla="*/ f88 f54 1"/>
              <a:gd name="f105" fmla="*/ f89 f55 1"/>
              <a:gd name="f106" fmla="*/ f90 f54 1"/>
              <a:gd name="f107" fmla="*/ f91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4">
                <a:pos x="f104" y="f96"/>
              </a:cxn>
              <a:cxn ang="f85">
                <a:pos x="f97" y="f105"/>
              </a:cxn>
              <a:cxn ang="f86">
                <a:pos x="f106" y="f98"/>
              </a:cxn>
              <a:cxn ang="f87">
                <a:pos x="f99" y="f107"/>
              </a:cxn>
            </a:cxnLst>
            <a:rect l="f100" t="f103" r="f101" b="f102"/>
            <a:pathLst>
              <a:path w="21600" h="21600">
                <a:moveTo>
                  <a:pt x="f7" y="f8"/>
                </a:moveTo>
                <a:lnTo>
                  <a:pt x="f9" y="f5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6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6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5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46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2247896" y="2003514"/>
            <a:ext cx="4152903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BÉ THÔNG THÁI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372883" y="4762496"/>
            <a:ext cx="8257763" cy="1569659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 chơi: Trên màn hình xuất hiện các câu hỏi với các đáp án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highlight>
                  <a:srgbClr val="C0C0C0"/>
                </a:highlight>
                <a:uLnTx/>
                <a:uFillTx/>
                <a:latin typeface="Calibri"/>
                <a:ea typeface="+mn-ea"/>
                <a:cs typeface="+mn-cs"/>
              </a:rPr>
              <a:t>1, 2, 3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Nhiệm vụ của các con là lựa chọn đáp án đúng nhất.</a:t>
            </a:r>
            <a:endParaRPr kumimoji="0" lang="vi-VN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98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Am-thanh-dong-ho-dem-nguoc-10-giay-www_tiengdong_com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196" y="3695703"/>
            <a:ext cx="609603" cy="609603"/>
          </a:xfrm>
        </p:spPr>
      </p:pic>
      <p:pic>
        <p:nvPicPr>
          <p:cNvPr id="4" name="Picture 2" descr="50+ Background đẹp chất lượng cao đa dạng chủ đề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0" y="-48518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3"/>
          <p:cNvSpPr txBox="1"/>
          <p:nvPr/>
        </p:nvSpPr>
        <p:spPr>
          <a:xfrm>
            <a:off x="838203" y="657727"/>
            <a:ext cx="9861877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1: Có 7 cái kẹo tách thành 2 nhóm, 1 nhóm có 1 cái kẹo nhóm còn lại có mấy?</a:t>
            </a:r>
            <a:endParaRPr kumimoji="0" lang="vi-VN" sz="2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838193" y="1904430"/>
            <a:ext cx="2908304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6210293" y="1904430"/>
            <a:ext cx="3841970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8" name="Rectangle: Rounded Corners 5"/>
          <p:cNvSpPr/>
          <p:nvPr/>
        </p:nvSpPr>
        <p:spPr>
          <a:xfrm>
            <a:off x="3018315" y="2146380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9" name="Rectangle: Rounded Corners 10"/>
          <p:cNvSpPr/>
          <p:nvPr/>
        </p:nvSpPr>
        <p:spPr>
          <a:xfrm>
            <a:off x="9372600" y="2146380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10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1290786" y="1884266"/>
            <a:ext cx="1645526" cy="123542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Rectangle 13"/>
          <p:cNvSpPr/>
          <p:nvPr/>
        </p:nvSpPr>
        <p:spPr>
          <a:xfrm>
            <a:off x="946138" y="4363937"/>
            <a:ext cx="2908304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2" name="Rectangle 14"/>
          <p:cNvSpPr/>
          <p:nvPr/>
        </p:nvSpPr>
        <p:spPr>
          <a:xfrm>
            <a:off x="4698991" y="4363937"/>
            <a:ext cx="2908304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3" name="Rectangle 15"/>
          <p:cNvSpPr/>
          <p:nvPr/>
        </p:nvSpPr>
        <p:spPr>
          <a:xfrm>
            <a:off x="8445489" y="4363937"/>
            <a:ext cx="2908304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4" name="Rectangle: Rounded Corners 16"/>
          <p:cNvSpPr/>
          <p:nvPr/>
        </p:nvSpPr>
        <p:spPr>
          <a:xfrm>
            <a:off x="3210888" y="4670334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5" name="Rectangle: Rounded Corners 17"/>
          <p:cNvSpPr/>
          <p:nvPr/>
        </p:nvSpPr>
        <p:spPr>
          <a:xfrm>
            <a:off x="6933090" y="4671111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6" name="Rectangle: Rounded Corners 18"/>
          <p:cNvSpPr/>
          <p:nvPr/>
        </p:nvSpPr>
        <p:spPr>
          <a:xfrm>
            <a:off x="10682862" y="4671111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7961077" y="2178814"/>
            <a:ext cx="86471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vi-VN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8" name="TextBox 20"/>
          <p:cNvSpPr txBox="1"/>
          <p:nvPr/>
        </p:nvSpPr>
        <p:spPr>
          <a:xfrm>
            <a:off x="9409587" y="2211247"/>
            <a:ext cx="86471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vi-VN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19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8354280" y="4800753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9603634" y="4346973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9097449" y="4371296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8601378" y="4371296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8122717" y="4344623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9356535" y="4763620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8860464" y="4802107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2192568" y="4741711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7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1178489" y="4749812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8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1687161" y="4401188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9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642934" y="4382461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0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6044222" y="4361247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1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5506564" y="4346973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2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4976303" y="4329627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3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4431156" y="4329627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4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5775388" y="4800753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5" name="Picture 8" descr="Kẹo Mút Kẹo Màu Phim Hoạt Hình - phim hoạt hình kẹo png tải về - Miễn phí  trong suốt Thức ăn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111" b="17318"/>
          <a:stretch>
            <a:fillRect/>
          </a:stretch>
        </p:blipFill>
        <p:spPr>
          <a:xfrm rot="20485602">
            <a:off x="4696287" y="4749812"/>
            <a:ext cx="1134468" cy="8517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6" name="TextBox 7"/>
          <p:cNvSpPr txBox="1"/>
          <p:nvPr/>
        </p:nvSpPr>
        <p:spPr>
          <a:xfrm>
            <a:off x="3042766" y="2211247"/>
            <a:ext cx="26167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vi-VN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37" name="TextBox 48"/>
          <p:cNvSpPr txBox="1"/>
          <p:nvPr/>
        </p:nvSpPr>
        <p:spPr>
          <a:xfrm>
            <a:off x="10685842" y="4656554"/>
            <a:ext cx="26167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vi-VN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38" name="TextBox 49"/>
          <p:cNvSpPr txBox="1"/>
          <p:nvPr/>
        </p:nvSpPr>
        <p:spPr>
          <a:xfrm>
            <a:off x="6954679" y="4677448"/>
            <a:ext cx="26167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vi-VN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39" name="TextBox 50"/>
          <p:cNvSpPr txBox="1"/>
          <p:nvPr/>
        </p:nvSpPr>
        <p:spPr>
          <a:xfrm>
            <a:off x="3233876" y="4677448"/>
            <a:ext cx="26167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vi-VN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40" name="Rectangle 52"/>
          <p:cNvSpPr/>
          <p:nvPr/>
        </p:nvSpPr>
        <p:spPr>
          <a:xfrm>
            <a:off x="10052264" y="5930679"/>
            <a:ext cx="567366" cy="878802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41" name="Rectangle 53"/>
          <p:cNvSpPr/>
          <p:nvPr/>
        </p:nvSpPr>
        <p:spPr>
          <a:xfrm>
            <a:off x="5869460" y="5880314"/>
            <a:ext cx="567366" cy="878802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42" name="Rectangle 54"/>
          <p:cNvSpPr/>
          <p:nvPr/>
        </p:nvSpPr>
        <p:spPr>
          <a:xfrm>
            <a:off x="1911342" y="5919020"/>
            <a:ext cx="567366" cy="878802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85374" y="2177643"/>
            <a:ext cx="74316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vi-VN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44" name="Tieng-vo-tay-tra-loi-dung-www_tiengdong_com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32934" y="4019610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Am-thanh-tra-loi-sai-www_tiengdong_com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09424" y="2819396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6" name="Am-thanh-tra-loi-sai-www_tiengdong_com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00868" y="4703289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7" name="đồng hồ đếm ngc" descr="Hình ảnh Vẽ Tay đồng Hồ Báo Thức Hoạt Hình đồng Hồ Báo Thức PNG Miễn Phí  Tải Về -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700080" y="1883"/>
            <a:ext cx="1648708" cy="13255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8" name="Am-thanh-dong-ho-dem-nguoc-10-giay-www_tiengdong_com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2990" y="1385892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9624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13619 -0.35371 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14935 -0.35371 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0.16093 -0.35625 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17474 -0.36042 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0.14102 -0.35417 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16524 -0.36158 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dur="indefinit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4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41" dur="indefinit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childTnLst>
                  <p:par>
                    <p:cTn id="42" fill="hold">
                      <p:stCondLst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085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46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47" dur="indefinit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childTnLst>
                  <p:par>
                    <p:cTn id="48" fill="hold">
                      <p:stCondLst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120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52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53" dur="indefinit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childTnLst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>
                <p:cTn id="64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12" grpId="0" animBg="1"/>
      <p:bldP spid="15" grpId="0" animBg="1"/>
      <p:bldP spid="17" grpId="0"/>
      <p:bldP spid="18" grpId="0"/>
      <p:bldP spid="38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Am-thanh-tra-loi-sai-www_tiengdong_com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196" y="3695703"/>
            <a:ext cx="609603" cy="609603"/>
          </a:xfrm>
        </p:spPr>
      </p:pic>
      <p:pic>
        <p:nvPicPr>
          <p:cNvPr id="4" name="Picture 2" descr="50+ Background đẹp chất lượng cao đa dạng chủ đề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0" y="-1883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3"/>
          <p:cNvSpPr txBox="1"/>
          <p:nvPr/>
        </p:nvSpPr>
        <p:spPr>
          <a:xfrm>
            <a:off x="838203" y="657727"/>
            <a:ext cx="9861877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1: Có 7 chùm nho tách thành 2 nhóm, 1 nhóm có 2 chùm nho nhóm còn lại có mấy?</a:t>
            </a:r>
            <a:endParaRPr kumimoji="0" lang="vi-VN" sz="2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838193" y="1904430"/>
            <a:ext cx="2908304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6210293" y="1904430"/>
            <a:ext cx="3841970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8" name="Rectangle: Rounded Corners 5"/>
          <p:cNvSpPr/>
          <p:nvPr/>
        </p:nvSpPr>
        <p:spPr>
          <a:xfrm>
            <a:off x="3018315" y="2146380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9" name="Rectangle: Rounded Corners 10"/>
          <p:cNvSpPr/>
          <p:nvPr/>
        </p:nvSpPr>
        <p:spPr>
          <a:xfrm>
            <a:off x="9372600" y="2146380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0" name="Rectangle 13"/>
          <p:cNvSpPr/>
          <p:nvPr/>
        </p:nvSpPr>
        <p:spPr>
          <a:xfrm>
            <a:off x="946138" y="4363937"/>
            <a:ext cx="2908304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1" name="Rectangle 14"/>
          <p:cNvSpPr/>
          <p:nvPr/>
        </p:nvSpPr>
        <p:spPr>
          <a:xfrm>
            <a:off x="4698991" y="4363937"/>
            <a:ext cx="2908304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2" name="Rectangle 15"/>
          <p:cNvSpPr/>
          <p:nvPr/>
        </p:nvSpPr>
        <p:spPr>
          <a:xfrm>
            <a:off x="8445489" y="4363937"/>
            <a:ext cx="2908304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3" name="Rectangle: Rounded Corners 16"/>
          <p:cNvSpPr/>
          <p:nvPr/>
        </p:nvSpPr>
        <p:spPr>
          <a:xfrm>
            <a:off x="3210888" y="4670334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4" name="Rectangle: Rounded Corners 17"/>
          <p:cNvSpPr/>
          <p:nvPr/>
        </p:nvSpPr>
        <p:spPr>
          <a:xfrm>
            <a:off x="6933090" y="4671111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5" name="Rectangle: Rounded Corners 18"/>
          <p:cNvSpPr/>
          <p:nvPr/>
        </p:nvSpPr>
        <p:spPr>
          <a:xfrm>
            <a:off x="10682862" y="4671111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7860740" y="2211247"/>
            <a:ext cx="86471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vi-VN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7" name="TextBox 20"/>
          <p:cNvSpPr txBox="1"/>
          <p:nvPr/>
        </p:nvSpPr>
        <p:spPr>
          <a:xfrm>
            <a:off x="9409587" y="2211247"/>
            <a:ext cx="86471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vi-VN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3042766" y="2211247"/>
            <a:ext cx="26167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9" name="TextBox 48"/>
          <p:cNvSpPr txBox="1"/>
          <p:nvPr/>
        </p:nvSpPr>
        <p:spPr>
          <a:xfrm>
            <a:off x="10685842" y="4656554"/>
            <a:ext cx="26167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vi-VN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20" name="TextBox 49"/>
          <p:cNvSpPr txBox="1"/>
          <p:nvPr/>
        </p:nvSpPr>
        <p:spPr>
          <a:xfrm>
            <a:off x="6954679" y="4677448"/>
            <a:ext cx="26167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21" name="TextBox 50"/>
          <p:cNvSpPr txBox="1"/>
          <p:nvPr/>
        </p:nvSpPr>
        <p:spPr>
          <a:xfrm>
            <a:off x="3233876" y="4677448"/>
            <a:ext cx="26167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vi-VN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22" name="Rectangle 52"/>
          <p:cNvSpPr/>
          <p:nvPr/>
        </p:nvSpPr>
        <p:spPr>
          <a:xfrm>
            <a:off x="10052264" y="5930679"/>
            <a:ext cx="567366" cy="878802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23" name="Rectangle 53"/>
          <p:cNvSpPr/>
          <p:nvPr/>
        </p:nvSpPr>
        <p:spPr>
          <a:xfrm>
            <a:off x="5869460" y="5880314"/>
            <a:ext cx="567366" cy="878802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24" name="Rectangle 54"/>
          <p:cNvSpPr/>
          <p:nvPr/>
        </p:nvSpPr>
        <p:spPr>
          <a:xfrm>
            <a:off x="1911342" y="5919020"/>
            <a:ext cx="567366" cy="878802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25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56472" y="2167210"/>
            <a:ext cx="1101605" cy="7344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790477" y="2188707"/>
            <a:ext cx="1101605" cy="7344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7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97035" y="4448363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8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199714" y="4414485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9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328940" y="5043994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0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45481" y="4473903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1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380869" y="4448363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2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97035" y="5043994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3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690253" y="4994919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4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948675" y="4979712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5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920828" y="4434474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6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443514" y="4438534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7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166277" y="4932145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8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776200" y="4448363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9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598179" y="4404984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Picture 2" descr="Chung Nho Rượu miễn Phí nội dung Clip nghệ thuật - phim hoạt hình nho. png  tải về - Miễn phí trong suốt Không Hạt Trái Cây png Tải về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59782" y="5069525"/>
            <a:ext cx="893441" cy="5956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1" name="TextBox 40"/>
          <p:cNvSpPr txBox="1"/>
          <p:nvPr/>
        </p:nvSpPr>
        <p:spPr>
          <a:xfrm>
            <a:off x="9395395" y="2211247"/>
            <a:ext cx="43252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vi-VN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42" name="đồng hồ đếm ngc" descr="Hình ảnh Vẽ Tay đồng Hồ Báo Thức Hoạt Hình đồng Hồ Báo Thức PNG Miễn Phí  Tải Về -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700080" y="1883"/>
            <a:ext cx="1648708" cy="13255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Am-thanh-tra-loi-sai-www_tiengdong_com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78841" y="3124203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Am-thanh-tra-loi-sai-www_tiengdong_com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89438" y="4351757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Tieng-vo-tay-tra-loi-dung-www_tiengdong_com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44961" y="5222970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6" name="Am-thanh-dong-ho-dem-nguoc-10-giay-www_tiengdong_com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25656" y="1465216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5315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16993 -0.36806 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15912 -0.36459 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-0.13463 -0.3676 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16432 -0.35277 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4661 -0.35278 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dur="indefinit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childTnLst>
                  <p:par>
                    <p:cTn id="34" fill="hold">
                      <p:stCondLst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38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39" dur="indefinit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childTnLst>
                  <p:par>
                    <p:cTn id="40" fill="hold">
                      <p:stCondLst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120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44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45" dur="indefinit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childTnLst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5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51" dur="indefinit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childTnLst>
                  <p:par>
                    <p:cTn id="52" fill="hold">
                      <p:stCondLst>
                        <p:cond evt="onBegin" delay="0">
                          <p:tn val="51"/>
                        </p:cond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62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12" grpId="0" animBg="1"/>
      <p:bldP spid="15" grpId="0" animBg="1"/>
      <p:bldP spid="16" grpId="0"/>
      <p:bldP spid="17" grpId="0"/>
      <p:bldP spid="19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Tieng-vo-tay-tra-loi-dung-www_tiengdong_com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99641" y="6107378"/>
            <a:ext cx="609603" cy="609603"/>
          </a:xfrm>
        </p:spPr>
      </p:pic>
      <p:pic>
        <p:nvPicPr>
          <p:cNvPr id="4" name="Picture 2" descr="50+ Background đẹp chất lượng cao đa dạng chủ đề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3"/>
          <p:cNvSpPr txBox="1"/>
          <p:nvPr/>
        </p:nvSpPr>
        <p:spPr>
          <a:xfrm>
            <a:off x="838203" y="657727"/>
            <a:ext cx="9861877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1: Có 7 quả dâu tách thành 2 nhóm, 1 nhóm có 5 quả dâu nhóm còn lại có mấy?</a:t>
            </a:r>
            <a:endParaRPr kumimoji="0" lang="vi-VN" sz="2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838193" y="1904430"/>
            <a:ext cx="2908304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6210293" y="1904430"/>
            <a:ext cx="3841970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8" name="Rectangle: Rounded Corners 5"/>
          <p:cNvSpPr/>
          <p:nvPr/>
        </p:nvSpPr>
        <p:spPr>
          <a:xfrm>
            <a:off x="3018315" y="2146380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9" name="Rectangle: Rounded Corners 10"/>
          <p:cNvSpPr/>
          <p:nvPr/>
        </p:nvSpPr>
        <p:spPr>
          <a:xfrm>
            <a:off x="9372600" y="2146380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0" name="Rectangle 13"/>
          <p:cNvSpPr/>
          <p:nvPr/>
        </p:nvSpPr>
        <p:spPr>
          <a:xfrm>
            <a:off x="946138" y="4363937"/>
            <a:ext cx="2908304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1" name="Rectangle 14"/>
          <p:cNvSpPr/>
          <p:nvPr/>
        </p:nvSpPr>
        <p:spPr>
          <a:xfrm>
            <a:off x="4698991" y="4363937"/>
            <a:ext cx="2908304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2" name="Rectangle 15"/>
          <p:cNvSpPr/>
          <p:nvPr/>
        </p:nvSpPr>
        <p:spPr>
          <a:xfrm>
            <a:off x="8445489" y="4363937"/>
            <a:ext cx="2908304" cy="1325559"/>
          </a:xfrm>
          <a:prstGeom prst="rect">
            <a:avLst/>
          </a:prstGeom>
          <a:solidFill>
            <a:srgbClr val="FFF2CC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3" name="Rectangle: Rounded Corners 16"/>
          <p:cNvSpPr/>
          <p:nvPr/>
        </p:nvSpPr>
        <p:spPr>
          <a:xfrm>
            <a:off x="3210888" y="4670334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4" name="Rectangle: Rounded Corners 17"/>
          <p:cNvSpPr/>
          <p:nvPr/>
        </p:nvSpPr>
        <p:spPr>
          <a:xfrm>
            <a:off x="6933090" y="4671111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5" name="Rectangle: Rounded Corners 18"/>
          <p:cNvSpPr/>
          <p:nvPr/>
        </p:nvSpPr>
        <p:spPr>
          <a:xfrm>
            <a:off x="10682862" y="4671111"/>
            <a:ext cx="444498" cy="71120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7860740" y="2211247"/>
            <a:ext cx="86471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vi-VN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7" name="TextBox 20"/>
          <p:cNvSpPr txBox="1"/>
          <p:nvPr/>
        </p:nvSpPr>
        <p:spPr>
          <a:xfrm>
            <a:off x="9409587" y="2211247"/>
            <a:ext cx="86471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vi-VN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3042766" y="2211247"/>
            <a:ext cx="26167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vi-VN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9" name="TextBox 48"/>
          <p:cNvSpPr txBox="1"/>
          <p:nvPr/>
        </p:nvSpPr>
        <p:spPr>
          <a:xfrm>
            <a:off x="10685842" y="4656554"/>
            <a:ext cx="26167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20" name="TextBox 49"/>
          <p:cNvSpPr txBox="1"/>
          <p:nvPr/>
        </p:nvSpPr>
        <p:spPr>
          <a:xfrm>
            <a:off x="6954679" y="4677448"/>
            <a:ext cx="26167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21" name="TextBox 50"/>
          <p:cNvSpPr txBox="1"/>
          <p:nvPr/>
        </p:nvSpPr>
        <p:spPr>
          <a:xfrm>
            <a:off x="3233876" y="4677448"/>
            <a:ext cx="26167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vi-VN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22" name="Rectangle 52"/>
          <p:cNvSpPr/>
          <p:nvPr/>
        </p:nvSpPr>
        <p:spPr>
          <a:xfrm>
            <a:off x="10052264" y="5930679"/>
            <a:ext cx="567366" cy="878802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23" name="Rectangle 53"/>
          <p:cNvSpPr/>
          <p:nvPr/>
        </p:nvSpPr>
        <p:spPr>
          <a:xfrm>
            <a:off x="5869460" y="5880314"/>
            <a:ext cx="567366" cy="878802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24" name="Rectangle 54"/>
          <p:cNvSpPr/>
          <p:nvPr/>
        </p:nvSpPr>
        <p:spPr>
          <a:xfrm>
            <a:off x="1911342" y="5919020"/>
            <a:ext cx="567366" cy="878802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25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21990" y="1915411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89391" y="1929566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7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333850" y="1929566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8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785908" y="4677448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9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752527" y="4684471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0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432057" y="4955910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1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021122" y="4383368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2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994169" y="4386779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3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572792" y="4890284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4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40061" y="4890814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5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984760" y="4364796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6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36894" y="4383368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7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00215" y="2505090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8" name="Picture 6" descr="Hình ảnh Phim Hoạt Hình Dâu Tây, Thiết Kế mẫu, Hình ảnh PNG, ảnh và Nền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917697" y="2494327"/>
            <a:ext cx="615171" cy="6844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9" name="TextBox 38"/>
          <p:cNvSpPr txBox="1"/>
          <p:nvPr/>
        </p:nvSpPr>
        <p:spPr>
          <a:xfrm>
            <a:off x="9409587" y="2171160"/>
            <a:ext cx="49284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40" name="Am-thanh-tra-loi-sai-www_tiengdong_com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29303" y="2884785"/>
            <a:ext cx="968742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Tieng-vo-tay-tra-loi-dung-www_tiengdong_com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19017" y="4699979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Am-thanh-tra-loi-sai-www_tiengdong_com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38890" y="1679185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đồng hồ đếm ngc" descr="Hình ảnh Vẽ Tay đồng Hồ Báo Thức Hoạt Hình đồng Hồ Báo Thức PNG Miễn Phí  Tải Về -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700080" y="1883"/>
            <a:ext cx="1648708" cy="13255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Am-thanh-dong-ho-dem-nguoc-10-giay-www_tiengdong_com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54530" y="3753520"/>
            <a:ext cx="609603" cy="60960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621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15117 -0.36759 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2604 -0.36666 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dur="indefinit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childTnLst>
                  <p:par>
                    <p:cTn id="31" fill="hold">
                      <p:stCondLst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35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36" dur="indefinit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childTnLst>
                  <p:par>
                    <p:cTn id="37" fill="hold">
                      <p:stCondLst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41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42" dur="indefinit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childTnLst>
                  <p:par>
                    <p:cTn id="43" fill="hold">
                      <p:stCondLst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4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48" dur="indefinit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childTnLst>
                  <p:par>
                    <p:cTn id="49" fill="hold">
                      <p:stCondLst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59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2" grpId="0" animBg="1"/>
      <p:bldP spid="15" grpId="0" animBg="1"/>
      <p:bldP spid="16" grpId="0"/>
      <p:bldP spid="16" grpId="1"/>
      <p:bldP spid="17" grpId="0"/>
      <p:bldP spid="19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OP hình nền mầm non đẹp, dễ thương và đáng yêu nhất -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Explosion: 8 Points 6"/>
          <p:cNvSpPr/>
          <p:nvPr/>
        </p:nvSpPr>
        <p:spPr>
          <a:xfrm rot="359485">
            <a:off x="569049" y="411948"/>
            <a:ext cx="7107439" cy="4130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val 5800"/>
              <a:gd name="f9" fmla="val 14522"/>
              <a:gd name="f10" fmla="val 14155"/>
              <a:gd name="f11" fmla="val 5325"/>
              <a:gd name="f12" fmla="val 18380"/>
              <a:gd name="f13" fmla="val 4457"/>
              <a:gd name="f14" fmla="val 16702"/>
              <a:gd name="f15" fmla="val 7315"/>
              <a:gd name="f16" fmla="val 21097"/>
              <a:gd name="f17" fmla="val 8137"/>
              <a:gd name="f18" fmla="val 17607"/>
              <a:gd name="f19" fmla="val 10475"/>
              <a:gd name="f20" fmla="val 13290"/>
              <a:gd name="f21" fmla="val 16837"/>
              <a:gd name="f22" fmla="val 12942"/>
              <a:gd name="f23" fmla="val 18145"/>
              <a:gd name="f24" fmla="val 18095"/>
              <a:gd name="f25" fmla="val 14020"/>
              <a:gd name="f26" fmla="val 14457"/>
              <a:gd name="f27" fmla="val 13247"/>
              <a:gd name="f28" fmla="val 19737"/>
              <a:gd name="f29" fmla="val 10532"/>
              <a:gd name="f30" fmla="val 14935"/>
              <a:gd name="f31" fmla="val 8485"/>
              <a:gd name="f32" fmla="val 7715"/>
              <a:gd name="f33" fmla="val 15627"/>
              <a:gd name="f34" fmla="val 4762"/>
              <a:gd name="f35" fmla="val 17617"/>
              <a:gd name="f36" fmla="val 5667"/>
              <a:gd name="f37" fmla="val 13937"/>
              <a:gd name="f38" fmla="val 135"/>
              <a:gd name="f39" fmla="val 14587"/>
              <a:gd name="f40" fmla="val 3722"/>
              <a:gd name="f41" fmla="val 11775"/>
              <a:gd name="f42" fmla="val 8615"/>
              <a:gd name="f43" fmla="val 4627"/>
              <a:gd name="f44" fmla="val 7617"/>
              <a:gd name="f45" fmla="val 370"/>
              <a:gd name="f46" fmla="val 2295"/>
              <a:gd name="f47" fmla="val 7312"/>
              <a:gd name="f48" fmla="val 6320"/>
              <a:gd name="f49" fmla="val 8352"/>
              <a:gd name="f50" fmla="+- 0 0 -360"/>
              <a:gd name="f51" fmla="+- 0 0 -270"/>
              <a:gd name="f52" fmla="+- 0 0 -180"/>
              <a:gd name="f53" fmla="+- 0 0 -90"/>
              <a:gd name="f54" fmla="*/ f3 1 21600"/>
              <a:gd name="f55" fmla="*/ f4 1 21600"/>
              <a:gd name="f56" fmla="+- f6 0 f5"/>
              <a:gd name="f57" fmla="*/ f50 f0 1"/>
              <a:gd name="f58" fmla="*/ f51 f0 1"/>
              <a:gd name="f59" fmla="*/ f52 f0 1"/>
              <a:gd name="f60" fmla="*/ f53 f0 1"/>
              <a:gd name="f61" fmla="*/ f56 1 21600"/>
              <a:gd name="f62" fmla="*/ f56 4627 1"/>
              <a:gd name="f63" fmla="*/ f56 8485 1"/>
              <a:gd name="f64" fmla="*/ f56 16702 1"/>
              <a:gd name="f65" fmla="*/ f56 14522 1"/>
              <a:gd name="f66" fmla="*/ f56 6320 1"/>
              <a:gd name="f67" fmla="*/ f56 8615 1"/>
              <a:gd name="f68" fmla="*/ f56 13937 1"/>
              <a:gd name="f69" fmla="*/ f56 13290 1"/>
              <a:gd name="f70" fmla="*/ f57 1 f2"/>
              <a:gd name="f71" fmla="*/ f58 1 f2"/>
              <a:gd name="f72" fmla="*/ f59 1 f2"/>
              <a:gd name="f73" fmla="*/ f60 1 f2"/>
              <a:gd name="f74" fmla="*/ f62 1 21600"/>
              <a:gd name="f75" fmla="*/ f63 1 21600"/>
              <a:gd name="f76" fmla="*/ f64 1 21600"/>
              <a:gd name="f77" fmla="*/ f65 1 21600"/>
              <a:gd name="f78" fmla="*/ f66 1 21600"/>
              <a:gd name="f79" fmla="*/ f67 1 21600"/>
              <a:gd name="f80" fmla="*/ f68 1 21600"/>
              <a:gd name="f81" fmla="*/ f69 1 21600"/>
              <a:gd name="f82" fmla="*/ f5 1 f61"/>
              <a:gd name="f83" fmla="*/ f6 1 f61"/>
              <a:gd name="f84" fmla="+- f70 0 f1"/>
              <a:gd name="f85" fmla="+- f71 0 f1"/>
              <a:gd name="f86" fmla="+- f72 0 f1"/>
              <a:gd name="f87" fmla="+- f73 0 f1"/>
              <a:gd name="f88" fmla="*/ f77 1 f61"/>
              <a:gd name="f89" fmla="*/ f79 1 f61"/>
              <a:gd name="f90" fmla="*/ f75 1 f61"/>
              <a:gd name="f91" fmla="*/ f81 1 f61"/>
              <a:gd name="f92" fmla="*/ f74 1 f61"/>
              <a:gd name="f93" fmla="*/ f76 1 f61"/>
              <a:gd name="f94" fmla="*/ f78 1 f61"/>
              <a:gd name="f95" fmla="*/ f80 1 f61"/>
              <a:gd name="f96" fmla="*/ f82 f55 1"/>
              <a:gd name="f97" fmla="*/ f82 f54 1"/>
              <a:gd name="f98" fmla="*/ f83 f55 1"/>
              <a:gd name="f99" fmla="*/ f83 f54 1"/>
              <a:gd name="f100" fmla="*/ f92 f54 1"/>
              <a:gd name="f101" fmla="*/ f93 f54 1"/>
              <a:gd name="f102" fmla="*/ f95 f55 1"/>
              <a:gd name="f103" fmla="*/ f94 f55 1"/>
              <a:gd name="f104" fmla="*/ f88 f54 1"/>
              <a:gd name="f105" fmla="*/ f89 f55 1"/>
              <a:gd name="f106" fmla="*/ f90 f54 1"/>
              <a:gd name="f107" fmla="*/ f91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4">
                <a:pos x="f104" y="f96"/>
              </a:cxn>
              <a:cxn ang="f85">
                <a:pos x="f97" y="f105"/>
              </a:cxn>
              <a:cxn ang="f86">
                <a:pos x="f106" y="f98"/>
              </a:cxn>
              <a:cxn ang="f87">
                <a:pos x="f99" y="f107"/>
              </a:cxn>
            </a:cxnLst>
            <a:rect l="f100" t="f103" r="f101" b="f102"/>
            <a:pathLst>
              <a:path w="21600" h="21600">
                <a:moveTo>
                  <a:pt x="f7" y="f8"/>
                </a:moveTo>
                <a:lnTo>
                  <a:pt x="f9" y="f5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6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6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5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46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2247896" y="2003514"/>
            <a:ext cx="4152903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THI AI NHANH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372883" y="4762496"/>
            <a:ext cx="8257763" cy="1569659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 chơi: Chia làm 3 đội lên bốc thăm. Mỗi đội lên gắn đồ vật được tách làm 2 nhóm theo yêu cầu đã bốc thăm</a:t>
            </a:r>
            <a:endParaRPr kumimoji="0" lang="vi-VN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66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ình nền mầm non đẹp nhất và quyến r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Hình nền mầm non đẹp nhất và quyến rũ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24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97540" y="3084394"/>
            <a:ext cx="77109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BÉ CHĂM NGOAN HỌC GIỎI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5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59" name="Picture 2" descr="999+ hình nền mầm non đẹp dễ thương xinh xắn nhất cho bé - Học Ma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028121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050878" y="750625"/>
            <a:ext cx="103029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MỤC ĐÍCH – YÊU CẦU: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Kiến thức: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-Trẻ biết tách 1 nhóm có số lượng là 7 thành 2 nhóm bằng nhiều cách khác nhau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Trẻ nêu được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kế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quả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 từng lần tách.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*Kỹ năng: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Trẻ nhận biết, diễn đạt đ­ược kết quả tách nhóm đối tượng thành 2 phần.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Trẻ có kỹ năng tách 7 đối t­ượng thành 2 phần và đặt thẻ số tư­ơng ứng với 2 nhóm đư­ợc chia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*Thái độ: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-Trẻ hứng thú tham gia vào các hoạt động trong giờ học</a:t>
            </a:r>
          </a:p>
        </p:txBody>
      </p:sp>
    </p:spTree>
    <p:extLst>
      <p:ext uri="{BB962C8B-B14F-4D97-AF65-F5344CB8AC3E}">
        <p14:creationId xmlns:p14="http://schemas.microsoft.com/office/powerpoint/2010/main" val="31051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mpty torn landscape paper note frame with tape on soft beige pastel  9482437 Vector Art at Vecteez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40379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556153" y="1840714"/>
            <a:ext cx="1726405" cy="17264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2672955" y="1853424"/>
            <a:ext cx="1726405" cy="17264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4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3767135" y="1847069"/>
            <a:ext cx="1726405" cy="17264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4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845844" y="1840714"/>
            <a:ext cx="1726405" cy="17264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4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5962646" y="1842305"/>
            <a:ext cx="1726405" cy="17264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4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7079458" y="1822454"/>
            <a:ext cx="1726405" cy="17264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4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8196260" y="1840714"/>
            <a:ext cx="1726405" cy="172640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8829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mpty torn landscape paper note frame with tape on soft beige pastel  9482437 Vector Art at Vecteez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40379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984808" y="2469264"/>
            <a:ext cx="1457325" cy="14573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976182" y="2469264"/>
            <a:ext cx="1457325" cy="14573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7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2971351" y="2469264"/>
            <a:ext cx="1457325" cy="14573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8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3962726" y="2469264"/>
            <a:ext cx="1457325" cy="14573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9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954109" y="2469264"/>
            <a:ext cx="1457325" cy="14573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0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5949278" y="2469264"/>
            <a:ext cx="1471607" cy="14716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1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6933072" y="2469264"/>
            <a:ext cx="1457325" cy="14573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12"/>
          <p:cNvSpPr txBox="1"/>
          <p:nvPr/>
        </p:nvSpPr>
        <p:spPr>
          <a:xfrm>
            <a:off x="8758488" y="2028825"/>
            <a:ext cx="2169542" cy="22159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3800" b="1" i="0" u="none" strike="noStrike" kern="1200" cap="none" spc="0" normalizeH="0" baseline="0" noProof="0" smtClean="0">
                <a:ln>
                  <a:noFill/>
                </a:ln>
                <a:solidFill>
                  <a:srgbClr val="548235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vi-VN" sz="13800" b="1" i="0" u="none" strike="noStrike" kern="1200" cap="none" spc="0" normalizeH="0" baseline="0" noProof="0" smtClean="0">
              <a:ln>
                <a:noFill/>
              </a:ln>
              <a:solidFill>
                <a:srgbClr val="548235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27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mpty torn landscape paper note frame with tape on soft beige pastel  9482437 Vector Art at Vecteez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2985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: Rounded Corners 4"/>
          <p:cNvSpPr/>
          <p:nvPr/>
        </p:nvSpPr>
        <p:spPr>
          <a:xfrm>
            <a:off x="1966792" y="952823"/>
            <a:ext cx="4086225" cy="57150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E699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Tách theo ý thích</a:t>
            </a:r>
            <a:endParaRPr kumimoji="0" lang="vi-VN" sz="2800" b="1" i="0" u="none" strike="noStrike" kern="1200" cap="none" spc="0" normalizeH="0" baseline="0" noProof="0" smtClean="0">
              <a:ln>
                <a:noFill/>
              </a:ln>
              <a:solidFill>
                <a:srgbClr val="C55A11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Rectangle: Rounded Corners 6"/>
          <p:cNvSpPr/>
          <p:nvPr/>
        </p:nvSpPr>
        <p:spPr>
          <a:xfrm>
            <a:off x="2341449" y="2796829"/>
            <a:ext cx="1764700" cy="1321554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DAE3F3"/>
          </a:solidFill>
          <a:ln w="12701" cap="flat">
            <a:solidFill>
              <a:srgbClr val="C55A1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Rectangle: Rounded Corners 8"/>
          <p:cNvSpPr/>
          <p:nvPr/>
        </p:nvSpPr>
        <p:spPr>
          <a:xfrm>
            <a:off x="4114525" y="2784238"/>
            <a:ext cx="6237844" cy="134673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8CBAD"/>
          </a:solidFill>
          <a:ln w="12701" cap="flat">
            <a:solidFill>
              <a:srgbClr val="C55A1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8" name="Picture 14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7972068" y="2653186"/>
            <a:ext cx="1489694" cy="14896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6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2524905" y="2684129"/>
            <a:ext cx="1397706" cy="13977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7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7025271" y="2643557"/>
            <a:ext cx="1499323" cy="14993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9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984787" y="2707840"/>
            <a:ext cx="1479874" cy="14798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20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8927159" y="2689305"/>
            <a:ext cx="1479874" cy="14798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1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3975299" y="2704008"/>
            <a:ext cx="1449991" cy="14499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Rectangle 23"/>
          <p:cNvSpPr/>
          <p:nvPr/>
        </p:nvSpPr>
        <p:spPr>
          <a:xfrm>
            <a:off x="3228974" y="4329117"/>
            <a:ext cx="742950" cy="995168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5" name="Rectangle 24"/>
          <p:cNvSpPr/>
          <p:nvPr/>
        </p:nvSpPr>
        <p:spPr>
          <a:xfrm>
            <a:off x="6310310" y="4329117"/>
            <a:ext cx="742950" cy="995168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6" name="TextBox 25"/>
          <p:cNvSpPr txBox="1"/>
          <p:nvPr/>
        </p:nvSpPr>
        <p:spPr>
          <a:xfrm>
            <a:off x="3371575" y="4452743"/>
            <a:ext cx="742950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7" name="TextBox 26"/>
          <p:cNvSpPr txBox="1"/>
          <p:nvPr/>
        </p:nvSpPr>
        <p:spPr>
          <a:xfrm>
            <a:off x="6452911" y="4452743"/>
            <a:ext cx="638178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18" name="Picture 19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5980550" y="2637778"/>
            <a:ext cx="1479874" cy="147987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460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mpty torn landscape paper note frame with tape on soft beige pastel  9482437 Vector Art at Vecteez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2985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: Rounded Corners 4"/>
          <p:cNvSpPr/>
          <p:nvPr/>
        </p:nvSpPr>
        <p:spPr>
          <a:xfrm>
            <a:off x="1966792" y="952823"/>
            <a:ext cx="4086225" cy="57150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E699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Tách theo ý thích</a:t>
            </a:r>
            <a:endParaRPr kumimoji="0" lang="vi-VN" sz="2800" b="1" i="0" u="none" strike="noStrike" kern="1200" cap="none" spc="0" normalizeH="0" baseline="0" noProof="0" smtClean="0">
              <a:ln>
                <a:noFill/>
              </a:ln>
              <a:solidFill>
                <a:srgbClr val="C55A11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Rectangle: Rounded Corners 6"/>
          <p:cNvSpPr/>
          <p:nvPr/>
        </p:nvSpPr>
        <p:spPr>
          <a:xfrm>
            <a:off x="2391119" y="3088386"/>
            <a:ext cx="2573734" cy="107707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DAE3F3"/>
          </a:solidFill>
          <a:ln w="12701" cap="flat">
            <a:solidFill>
              <a:srgbClr val="C55A1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Rectangle: Rounded Corners 8"/>
          <p:cNvSpPr/>
          <p:nvPr/>
        </p:nvSpPr>
        <p:spPr>
          <a:xfrm>
            <a:off x="4964853" y="3085880"/>
            <a:ext cx="5336063" cy="107707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8CBAD"/>
          </a:solidFill>
          <a:ln w="12701" cap="flat">
            <a:solidFill>
              <a:srgbClr val="C55A1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8" name="Picture 14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8694197" y="2810051"/>
            <a:ext cx="1560862" cy="15608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6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2372611" y="2868390"/>
            <a:ext cx="1528108" cy="15281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7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6719907" y="2837209"/>
            <a:ext cx="1538615" cy="15386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8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7679853" y="2826840"/>
            <a:ext cx="1560862" cy="15593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9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5737713" y="2849809"/>
            <a:ext cx="1541120" cy="15411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0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745790" y="2849809"/>
            <a:ext cx="1538615" cy="15386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1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3504721" y="2893975"/>
            <a:ext cx="1476938" cy="14769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23"/>
          <p:cNvSpPr/>
          <p:nvPr/>
        </p:nvSpPr>
        <p:spPr>
          <a:xfrm>
            <a:off x="3228974" y="4329117"/>
            <a:ext cx="742950" cy="995168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6" name="Rectangle 24"/>
          <p:cNvSpPr/>
          <p:nvPr/>
        </p:nvSpPr>
        <p:spPr>
          <a:xfrm>
            <a:off x="6310310" y="4329117"/>
            <a:ext cx="742950" cy="995168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3371575" y="4452743"/>
            <a:ext cx="742950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8" name="TextBox 26"/>
          <p:cNvSpPr txBox="1"/>
          <p:nvPr/>
        </p:nvSpPr>
        <p:spPr>
          <a:xfrm>
            <a:off x="6452911" y="4452743"/>
            <a:ext cx="638178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9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mpty torn landscape paper note frame with tape on soft beige pastel  9482437 Vector Art at Vecteez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2985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: Rounded Corners 4"/>
          <p:cNvSpPr/>
          <p:nvPr/>
        </p:nvSpPr>
        <p:spPr>
          <a:xfrm>
            <a:off x="1966792" y="952823"/>
            <a:ext cx="4086225" cy="57150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E699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Tách theo ý thích</a:t>
            </a:r>
            <a:endParaRPr kumimoji="0" lang="vi-VN" sz="2800" b="1" i="0" u="none" strike="noStrike" kern="1200" cap="none" spc="0" normalizeH="0" baseline="0" noProof="0" smtClean="0">
              <a:ln>
                <a:noFill/>
              </a:ln>
              <a:solidFill>
                <a:srgbClr val="C55A11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Rectangle: Rounded Corners 6"/>
          <p:cNvSpPr/>
          <p:nvPr/>
        </p:nvSpPr>
        <p:spPr>
          <a:xfrm>
            <a:off x="2131896" y="2831521"/>
            <a:ext cx="3168770" cy="1200698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DAE3F3"/>
          </a:solidFill>
          <a:ln w="12701" cap="flat">
            <a:solidFill>
              <a:srgbClr val="C55A1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Rectangle: Rounded Corners 8"/>
          <p:cNvSpPr/>
          <p:nvPr/>
        </p:nvSpPr>
        <p:spPr>
          <a:xfrm>
            <a:off x="5300667" y="2831521"/>
            <a:ext cx="5172075" cy="1176851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8CBAD"/>
          </a:solidFill>
          <a:ln w="12701" cap="flat">
            <a:solidFill>
              <a:srgbClr val="C55A1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8" name="Picture 14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8586435" y="2609139"/>
            <a:ext cx="1616403" cy="16164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6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2893143" y="2612971"/>
            <a:ext cx="1507333" cy="15073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7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7497275" y="2620798"/>
            <a:ext cx="1616403" cy="16164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8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6354942" y="2639077"/>
            <a:ext cx="1724942" cy="155651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9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5229078" y="2542781"/>
            <a:ext cx="1733848" cy="17338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0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3813834" y="2639077"/>
            <a:ext cx="1507333" cy="15073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1" descr="Hình ảnh Phim Hoạt Hình Mùa Hè Quả Táo Png Tải Về PNG Miễn Phí Tải Về -  Lovepi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983425" y="2639077"/>
            <a:ext cx="1507333" cy="150733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23"/>
          <p:cNvSpPr/>
          <p:nvPr/>
        </p:nvSpPr>
        <p:spPr>
          <a:xfrm>
            <a:off x="3228974" y="4329117"/>
            <a:ext cx="742950" cy="995168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6" name="Rectangle 24"/>
          <p:cNvSpPr/>
          <p:nvPr/>
        </p:nvSpPr>
        <p:spPr>
          <a:xfrm>
            <a:off x="6310310" y="4329117"/>
            <a:ext cx="742950" cy="995168"/>
          </a:xfrm>
          <a:prstGeom prst="rect">
            <a:avLst/>
          </a:prstGeom>
          <a:solidFill>
            <a:srgbClr val="F4B18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3371575" y="4452743"/>
            <a:ext cx="742950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8" name="TextBox 26"/>
          <p:cNvSpPr txBox="1"/>
          <p:nvPr/>
        </p:nvSpPr>
        <p:spPr>
          <a:xfrm>
            <a:off x="6452911" y="4452743"/>
            <a:ext cx="638178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vi-VN" sz="40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9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mpty torn landscape paper note frame with tape on soft beige pastel  9482437 Vector Art at Vecteez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lowchart: Connector 9"/>
          <p:cNvSpPr/>
          <p:nvPr/>
        </p:nvSpPr>
        <p:spPr>
          <a:xfrm>
            <a:off x="1176329" y="2307433"/>
            <a:ext cx="1571625" cy="224313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9DBD9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6" name="Flowchart: Alternate Process 10"/>
          <p:cNvSpPr/>
          <p:nvPr/>
        </p:nvSpPr>
        <p:spPr>
          <a:xfrm>
            <a:off x="3952868" y="1345402"/>
            <a:ext cx="2314574" cy="10691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solidFill>
            <a:srgbClr val="E0B3FB"/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7" name="Flowchart: Alternate Process 11"/>
          <p:cNvSpPr/>
          <p:nvPr/>
        </p:nvSpPr>
        <p:spPr>
          <a:xfrm>
            <a:off x="7843832" y="2837657"/>
            <a:ext cx="2314574" cy="10691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solidFill>
            <a:srgbClr val="E0B3FB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8" name="Flowchart: Alternate Process 12"/>
          <p:cNvSpPr/>
          <p:nvPr/>
        </p:nvSpPr>
        <p:spPr>
          <a:xfrm>
            <a:off x="7843832" y="1345402"/>
            <a:ext cx="2314574" cy="10691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9" name="Flowchart: Alternate Process 13"/>
          <p:cNvSpPr/>
          <p:nvPr/>
        </p:nvSpPr>
        <p:spPr>
          <a:xfrm>
            <a:off x="3952868" y="4322377"/>
            <a:ext cx="2314574" cy="10691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solidFill>
            <a:srgbClr val="E0B3FB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0" name="Flowchart: Alternate Process 14"/>
          <p:cNvSpPr/>
          <p:nvPr/>
        </p:nvSpPr>
        <p:spPr>
          <a:xfrm>
            <a:off x="3952868" y="2837657"/>
            <a:ext cx="2314574" cy="10691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1" name="Flowchart: Alternate Process 15"/>
          <p:cNvSpPr/>
          <p:nvPr/>
        </p:nvSpPr>
        <p:spPr>
          <a:xfrm>
            <a:off x="7843832" y="4322377"/>
            <a:ext cx="2314574" cy="10691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abs f3"/>
              <a:gd name="f8" fmla="abs f4"/>
              <a:gd name="f9" fmla="abs f5"/>
              <a:gd name="f10" fmla="val f6"/>
              <a:gd name="f11" fmla="?: f7 f3 1"/>
              <a:gd name="f12" fmla="?: f8 f4 1"/>
              <a:gd name="f13" fmla="?: f9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10 f18 1"/>
              <a:gd name="f24" fmla="+- f22 0 f10"/>
              <a:gd name="f25" fmla="+- f21 0 f10"/>
              <a:gd name="f26" fmla="*/ f21 f18 1"/>
              <a:gd name="f27" fmla="*/ f22 f18 1"/>
              <a:gd name="f28" fmla="min f25 f24"/>
              <a:gd name="f29" fmla="*/ f28 1 6"/>
              <a:gd name="f30" fmla="+- f21 0 f29"/>
              <a:gd name="f31" fmla="+- f22 0 f29"/>
              <a:gd name="f32" fmla="*/ f29 29289 1"/>
              <a:gd name="f33" fmla="*/ f29 f18 1"/>
              <a:gd name="f34" fmla="*/ f32 1 100000"/>
              <a:gd name="f35" fmla="*/ f30 f18 1"/>
              <a:gd name="f36" fmla="*/ f31 f18 1"/>
              <a:gd name="f37" fmla="+- f21 0 f34"/>
              <a:gd name="f38" fmla="+- f22 0 f34"/>
              <a:gd name="f39" fmla="*/ f34 f18 1"/>
              <a:gd name="f40" fmla="*/ f37 f18 1"/>
              <a:gd name="f41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39" r="f40" b="f41"/>
            <a:pathLst>
              <a:path>
                <a:moveTo>
                  <a:pt x="f23" y="f33"/>
                </a:moveTo>
                <a:arcTo wR="f33" hR="f33" stAng="f0" swAng="f1"/>
                <a:lnTo>
                  <a:pt x="f35" y="f23"/>
                </a:lnTo>
                <a:arcTo wR="f33" hR="f33" stAng="f2" swAng="f1"/>
                <a:lnTo>
                  <a:pt x="f26" y="f36"/>
                </a:lnTo>
                <a:arcTo wR="f33" hR="f33" stAng="f6" swAng="f1"/>
                <a:lnTo>
                  <a:pt x="f33" y="f27"/>
                </a:lnTo>
                <a:arcTo wR="f33" hR="f33" stAng="f1" swAng="f1"/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cxnSp>
        <p:nvCxnSpPr>
          <p:cNvPr id="12" name="Straight Arrow Connector 17"/>
          <p:cNvCxnSpPr/>
          <p:nvPr/>
        </p:nvCxnSpPr>
        <p:spPr>
          <a:xfrm flipV="1">
            <a:off x="2757473" y="1879997"/>
            <a:ext cx="1195395" cy="1492255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3" name="Straight Arrow Connector 19"/>
          <p:cNvCxnSpPr/>
          <p:nvPr/>
        </p:nvCxnSpPr>
        <p:spPr>
          <a:xfrm flipV="1">
            <a:off x="2757473" y="3381167"/>
            <a:ext cx="1204914" cy="34144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4" name="Straight Arrow Connector 21"/>
          <p:cNvCxnSpPr>
            <a:stCxn id="5" idx="1"/>
          </p:cNvCxnSpPr>
          <p:nvPr/>
        </p:nvCxnSpPr>
        <p:spPr>
          <a:xfrm>
            <a:off x="2747954" y="3429000"/>
            <a:ext cx="1204914" cy="1427972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5" name="Straight Connector 24"/>
          <p:cNvCxnSpPr>
            <a:endCxn id="8" idx="3"/>
          </p:cNvCxnSpPr>
          <p:nvPr/>
        </p:nvCxnSpPr>
        <p:spPr>
          <a:xfrm>
            <a:off x="6267443" y="1879997"/>
            <a:ext cx="1576389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6" name="Straight Connector 27"/>
          <p:cNvCxnSpPr>
            <a:stCxn id="10" idx="1"/>
            <a:endCxn id="7" idx="3"/>
          </p:cNvCxnSpPr>
          <p:nvPr/>
        </p:nvCxnSpPr>
        <p:spPr>
          <a:xfrm>
            <a:off x="6267442" y="3372247"/>
            <a:ext cx="1576390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7" name="Straight Connector 29"/>
          <p:cNvCxnSpPr>
            <a:endCxn id="11" idx="3"/>
          </p:cNvCxnSpPr>
          <p:nvPr/>
        </p:nvCxnSpPr>
        <p:spPr>
          <a:xfrm flipV="1">
            <a:off x="6267443" y="4856972"/>
            <a:ext cx="1576389" cy="7526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18" name="TextBox 30"/>
          <p:cNvSpPr txBox="1"/>
          <p:nvPr/>
        </p:nvSpPr>
        <p:spPr>
          <a:xfrm>
            <a:off x="1523975" y="2662303"/>
            <a:ext cx="962012" cy="1446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8800" b="1" i="0" u="none" strike="noStrike" kern="1200" cap="none" spc="0" normalizeH="0" baseline="0" noProof="0" smtClean="0">
                <a:ln>
                  <a:noFill/>
                </a:ln>
                <a:solidFill>
                  <a:srgbClr val="2F5597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vi-VN" sz="8800" b="1" i="0" u="none" strike="noStrike" kern="1200" cap="none" spc="0" normalizeH="0" baseline="0" noProof="0" smtClean="0">
              <a:ln>
                <a:noFill/>
              </a:ln>
              <a:solidFill>
                <a:srgbClr val="2F5597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19" name="TextBox 31"/>
          <p:cNvSpPr txBox="1"/>
          <p:nvPr/>
        </p:nvSpPr>
        <p:spPr>
          <a:xfrm>
            <a:off x="4271957" y="1466441"/>
            <a:ext cx="4857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cxnSp>
        <p:nvCxnSpPr>
          <p:cNvPr id="20" name="Straight Connector 33"/>
          <p:cNvCxnSpPr>
            <a:stCxn id="6" idx="0"/>
            <a:endCxn id="6" idx="2"/>
          </p:cNvCxnSpPr>
          <p:nvPr/>
        </p:nvCxnSpPr>
        <p:spPr>
          <a:xfrm>
            <a:off x="5110155" y="1345402"/>
            <a:ext cx="0" cy="106918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21" name="Straight Connector 35"/>
          <p:cNvCxnSpPr>
            <a:stCxn id="10" idx="0"/>
            <a:endCxn id="10" idx="2"/>
          </p:cNvCxnSpPr>
          <p:nvPr/>
        </p:nvCxnSpPr>
        <p:spPr>
          <a:xfrm>
            <a:off x="5110155" y="2837657"/>
            <a:ext cx="0" cy="106918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22" name="Straight Connector 37"/>
          <p:cNvCxnSpPr>
            <a:stCxn id="9" idx="0"/>
            <a:endCxn id="9" idx="2"/>
          </p:cNvCxnSpPr>
          <p:nvPr/>
        </p:nvCxnSpPr>
        <p:spPr>
          <a:xfrm>
            <a:off x="5110155" y="4322377"/>
            <a:ext cx="0" cy="106918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23" name="Straight Connector 39"/>
          <p:cNvCxnSpPr>
            <a:stCxn id="8" idx="0"/>
            <a:endCxn id="8" idx="2"/>
          </p:cNvCxnSpPr>
          <p:nvPr/>
        </p:nvCxnSpPr>
        <p:spPr>
          <a:xfrm>
            <a:off x="9001119" y="1345402"/>
            <a:ext cx="0" cy="106918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24" name="Straight Connector 41"/>
          <p:cNvCxnSpPr>
            <a:stCxn id="7" idx="0"/>
            <a:endCxn id="7" idx="2"/>
          </p:cNvCxnSpPr>
          <p:nvPr/>
        </p:nvCxnSpPr>
        <p:spPr>
          <a:xfrm>
            <a:off x="9001119" y="2837657"/>
            <a:ext cx="0" cy="106918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25" name="Straight Connector 43"/>
          <p:cNvCxnSpPr>
            <a:stCxn id="11" idx="0"/>
            <a:endCxn id="11" idx="2"/>
          </p:cNvCxnSpPr>
          <p:nvPr/>
        </p:nvCxnSpPr>
        <p:spPr>
          <a:xfrm>
            <a:off x="9001119" y="4322377"/>
            <a:ext cx="0" cy="106918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26" name="TextBox 44"/>
          <p:cNvSpPr txBox="1"/>
          <p:nvPr/>
        </p:nvSpPr>
        <p:spPr>
          <a:xfrm>
            <a:off x="9353553" y="1466441"/>
            <a:ext cx="4857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27" name="TextBox 45"/>
          <p:cNvSpPr txBox="1"/>
          <p:nvPr/>
        </p:nvSpPr>
        <p:spPr>
          <a:xfrm>
            <a:off x="5462579" y="1440902"/>
            <a:ext cx="4857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28" name="TextBox 46"/>
          <p:cNvSpPr txBox="1"/>
          <p:nvPr/>
        </p:nvSpPr>
        <p:spPr>
          <a:xfrm>
            <a:off x="8196260" y="1466441"/>
            <a:ext cx="4857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29" name="TextBox 47"/>
          <p:cNvSpPr txBox="1"/>
          <p:nvPr/>
        </p:nvSpPr>
        <p:spPr>
          <a:xfrm>
            <a:off x="5467343" y="3010140"/>
            <a:ext cx="4857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30" name="TextBox 48"/>
          <p:cNvSpPr txBox="1"/>
          <p:nvPr/>
        </p:nvSpPr>
        <p:spPr>
          <a:xfrm>
            <a:off x="8196260" y="2987527"/>
            <a:ext cx="4857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31" name="TextBox 49"/>
          <p:cNvSpPr txBox="1"/>
          <p:nvPr/>
        </p:nvSpPr>
        <p:spPr>
          <a:xfrm>
            <a:off x="4276712" y="3010140"/>
            <a:ext cx="4857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32" name="TextBox 51"/>
          <p:cNvSpPr txBox="1"/>
          <p:nvPr/>
        </p:nvSpPr>
        <p:spPr>
          <a:xfrm>
            <a:off x="9324959" y="2960452"/>
            <a:ext cx="4857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33" name="TextBox 52"/>
          <p:cNvSpPr txBox="1"/>
          <p:nvPr/>
        </p:nvSpPr>
        <p:spPr>
          <a:xfrm>
            <a:off x="4271957" y="4472248"/>
            <a:ext cx="4857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34" name="TextBox 53"/>
          <p:cNvSpPr txBox="1"/>
          <p:nvPr/>
        </p:nvSpPr>
        <p:spPr>
          <a:xfrm>
            <a:off x="5467334" y="4429189"/>
            <a:ext cx="4857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35" name="TextBox 54"/>
          <p:cNvSpPr txBox="1"/>
          <p:nvPr/>
        </p:nvSpPr>
        <p:spPr>
          <a:xfrm>
            <a:off x="8201015" y="4479782"/>
            <a:ext cx="4857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sp>
        <p:nvSpPr>
          <p:cNvPr id="36" name="TextBox 55"/>
          <p:cNvSpPr txBox="1"/>
          <p:nvPr/>
        </p:nvSpPr>
        <p:spPr>
          <a:xfrm>
            <a:off x="9353553" y="4429189"/>
            <a:ext cx="4857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vi-VN" sz="44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59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9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mpty torn landscape paper note frame with tape on soft beige pastel  9482437 Vector Art at Vecteez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: Rounded Corners 4"/>
          <p:cNvSpPr/>
          <p:nvPr/>
        </p:nvSpPr>
        <p:spPr>
          <a:xfrm>
            <a:off x="1966792" y="952823"/>
            <a:ext cx="4086225" cy="57150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E699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55A11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Tách theo yêu cầu</a:t>
            </a:r>
            <a:endParaRPr kumimoji="0" lang="vi-VN" sz="2800" b="1" i="0" u="none" strike="noStrike" kern="1200" cap="none" spc="0" normalizeH="0" baseline="0" noProof="0" smtClean="0">
              <a:ln>
                <a:noFill/>
              </a:ln>
              <a:solidFill>
                <a:srgbClr val="C55A11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  <p:pic>
        <p:nvPicPr>
          <p:cNvPr id="6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7796" y="2036761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70010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5175" y="2036771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47222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09278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89613" y="2036761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4" descr="Quả Cam Hoa - Miễn Phí vector hình ảnh trên Pixabay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69948" y="2055818"/>
            <a:ext cx="913887" cy="12207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Box 13"/>
          <p:cNvSpPr txBox="1"/>
          <p:nvPr/>
        </p:nvSpPr>
        <p:spPr>
          <a:xfrm>
            <a:off x="9891201" y="1825627"/>
            <a:ext cx="1457325" cy="18620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1500" b="1" i="0" u="none" strike="noStrike" kern="1200" cap="none" spc="0" normalizeH="0" baseline="0" noProof="0" smtClean="0">
                <a:ln>
                  <a:noFill/>
                </a:ln>
                <a:solidFill>
                  <a:srgbClr val="548235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vi-VN" sz="11500" b="1" i="0" u="none" strike="noStrike" kern="1200" cap="none" spc="0" normalizeH="0" baseline="0" noProof="0" smtClean="0">
              <a:ln>
                <a:noFill/>
              </a:ln>
              <a:solidFill>
                <a:srgbClr val="548235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Arial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01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403</Words>
  <Application>Microsoft Office PowerPoint</Application>
  <PresentationFormat>Widescreen</PresentationFormat>
  <Paragraphs>101</Paragraphs>
  <Slides>18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5</cp:revision>
  <dcterms:created xsi:type="dcterms:W3CDTF">2024-11-07T09:49:06Z</dcterms:created>
  <dcterms:modified xsi:type="dcterms:W3CDTF">2024-11-08T05:51:24Z</dcterms:modified>
</cp:coreProperties>
</file>