
<file path=[Content_Types].xml><?xml version="1.0" encoding="utf-8"?>
<Types xmlns="http://schemas.openxmlformats.org/package/2006/content-types">
  <Default Extension="mp3" ContentType="audio/mpeg"/>
  <Default Extension="jfif" ContentType="image/j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7" r:id="rId2"/>
    <p:sldMasterId id="2147483689" r:id="rId3"/>
    <p:sldMasterId id="2147483701" r:id="rId4"/>
  </p:sldMasterIdLst>
  <p:sldIdLst>
    <p:sldId id="266" r:id="rId5"/>
    <p:sldId id="292" r:id="rId6"/>
    <p:sldId id="299" r:id="rId7"/>
    <p:sldId id="301" r:id="rId8"/>
    <p:sldId id="288" r:id="rId9"/>
    <p:sldId id="303" r:id="rId10"/>
    <p:sldId id="304" r:id="rId11"/>
    <p:sldId id="306" r:id="rId12"/>
    <p:sldId id="308" r:id="rId13"/>
    <p:sldId id="321" r:id="rId14"/>
    <p:sldId id="286" r:id="rId15"/>
    <p:sldId id="310" r:id="rId16"/>
    <p:sldId id="284" r:id="rId17"/>
    <p:sldId id="259" r:id="rId18"/>
    <p:sldId id="262" r:id="rId19"/>
    <p:sldId id="261" r:id="rId20"/>
    <p:sldId id="260" r:id="rId21"/>
    <p:sldId id="319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6" autoAdjust="0"/>
    <p:restoredTop sz="94660"/>
  </p:normalViewPr>
  <p:slideViewPr>
    <p:cSldViewPr snapToGrid="0">
      <p:cViewPr varScale="1">
        <p:scale>
          <a:sx n="91" d="100"/>
          <a:sy n="91" d="100"/>
        </p:scale>
        <p:origin x="294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6144EE-8B20-497D-BF57-B27954F87A58}" type="datetimeFigureOut">
              <a:rPr lang="en-US" smtClean="0"/>
              <a:t>11/15/2024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B69DC-84E0-4BC2-94EB-45DD21478D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8039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6144EE-8B20-497D-BF57-B27954F87A58}" type="datetimeFigureOut">
              <a:rPr lang="en-US" smtClean="0"/>
              <a:t>11/15/2024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B69DC-84E0-4BC2-94EB-45DD21478D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88490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6144EE-8B20-497D-BF57-B27954F87A58}" type="datetimeFigureOut">
              <a:rPr lang="en-US" smtClean="0"/>
              <a:t>11/15/2024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B69DC-84E0-4BC2-94EB-45DD21478D86}" type="slidenum">
              <a:rPr lang="en-US" smtClean="0"/>
              <a:t>‹#›</a:t>
            </a:fld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599095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6144EE-8B20-497D-BF57-B27954F87A58}" type="datetimeFigureOut">
              <a:rPr lang="en-US" smtClean="0"/>
              <a:t>11/15/2024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B69DC-84E0-4BC2-94EB-45DD21478D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95666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6144EE-8B20-497D-BF57-B27954F87A58}" type="datetimeFigureOut">
              <a:rPr lang="en-US" smtClean="0"/>
              <a:t>11/15/2024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B69DC-84E0-4BC2-94EB-45DD21478D86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40342594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6144EE-8B20-497D-BF57-B27954F87A58}" type="datetimeFigureOut">
              <a:rPr lang="en-US" smtClean="0"/>
              <a:t>11/15/2024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B69DC-84E0-4BC2-94EB-45DD21478D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189080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6144EE-8B20-497D-BF57-B27954F87A58}" type="datetimeFigureOut">
              <a:rPr lang="en-US" smtClean="0"/>
              <a:t>11/15/2024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B69DC-84E0-4BC2-94EB-45DD21478D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126856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6144EE-8B20-497D-BF57-B27954F87A58}" type="datetimeFigureOut">
              <a:rPr lang="en-US" smtClean="0"/>
              <a:t>11/15/2024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B69DC-84E0-4BC2-94EB-45DD21478D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001627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129CEE-72FB-492E-B9E7-14109504B93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8EB959F-7984-43F5-A676-D5955DCC9D2D}" type="slidenum">
              <a:rPr lang="en-US" altLang="en-US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552481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F5C7E6-9896-4060-AB5D-F54CDACED50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23C68ED-B434-4723-8026-5E74A6D5CE17}" type="slidenum">
              <a:rPr lang="en-US" altLang="en-US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449620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08738E-15B1-491A-9700-79A0E41D94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8ABBC8F-FABA-4CCC-B2D7-E65EF7ED971B}" type="slidenum">
              <a:rPr lang="en-US" altLang="en-US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38020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6144EE-8B20-497D-BF57-B27954F87A58}" type="datetimeFigureOut">
              <a:rPr lang="en-US" smtClean="0"/>
              <a:t>11/15/2024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B69DC-84E0-4BC2-94EB-45DD21478D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953616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5F0526-EE23-44B6-B7E3-7A1E7AFC824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8DC4D34-0F29-49CF-9332-5305800E4A53}" type="slidenum">
              <a:rPr lang="en-US" altLang="en-US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981386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AF51EF-93EE-447D-9C59-290468C1ADE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FA1A8C8-31D2-46CF-B2BC-8072161A016D}" type="slidenum">
              <a:rPr lang="en-US" altLang="en-US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920208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A63310-649E-45E6-989A-2C1E0E10A5F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FC132E5-122F-4E63-8AE5-A21683F2502D}" type="slidenum">
              <a:rPr lang="en-US" altLang="en-US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122575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1D96A3-E388-4124-B7A6-E44C1DFA511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8A1AD19-2912-4797-95D1-F15E7A82D8CF}" type="slidenum">
              <a:rPr lang="en-US" altLang="en-US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130829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E4CA7D-D79C-4D78-8E8C-2C7A0E06EF8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057093A-48FE-44C6-BD1F-0811969868DB}" type="slidenum">
              <a:rPr lang="en-US" altLang="en-US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268825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789F93-EB1E-43DA-8C15-0D72758D99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BEB0FD5-E328-4DB1-80AE-EF0EC16D5D19}" type="slidenum">
              <a:rPr lang="en-US" altLang="en-US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850605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D39926-5149-4B14-BECD-251A125CC6F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8A07AA1-26AD-4C0D-A235-EC2DD2B33212}" type="slidenum">
              <a:rPr lang="en-US" altLang="en-US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629117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A81B54-F631-41D0-B3E8-288895EA5E8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CD534A7-1EF4-4263-9326-DEFD06245C92}" type="slidenum">
              <a:rPr lang="en-US" altLang="en-US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364119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129CEE-72FB-492E-B9E7-14109504B93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8EB959F-7984-43F5-A676-D5955DCC9D2D}" type="slidenum">
              <a:rPr lang="en-US" altLang="en-US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73713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F5C7E6-9896-4060-AB5D-F54CDACED50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23C68ED-B434-4723-8026-5E74A6D5CE17}" type="slidenum">
              <a:rPr lang="en-US" altLang="en-US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88627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6144EE-8B20-497D-BF57-B27954F87A58}" type="datetimeFigureOut">
              <a:rPr lang="en-US" smtClean="0"/>
              <a:t>11/15/2024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B69DC-84E0-4BC2-94EB-45DD21478D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616201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08738E-15B1-491A-9700-79A0E41D94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8ABBC8F-FABA-4CCC-B2D7-E65EF7ED971B}" type="slidenum">
              <a:rPr lang="en-US" altLang="en-US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436308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5F0526-EE23-44B6-B7E3-7A1E7AFC824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8DC4D34-0F29-49CF-9332-5305800E4A53}" type="slidenum">
              <a:rPr lang="en-US" altLang="en-US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115807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AF51EF-93EE-447D-9C59-290468C1ADE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FA1A8C8-31D2-46CF-B2BC-8072161A016D}" type="slidenum">
              <a:rPr lang="en-US" altLang="en-US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832437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A63310-649E-45E6-989A-2C1E0E10A5F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FC132E5-122F-4E63-8AE5-A21683F2502D}" type="slidenum">
              <a:rPr lang="en-US" altLang="en-US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179452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1D96A3-E388-4124-B7A6-E44C1DFA511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8A1AD19-2912-4797-95D1-F15E7A82D8CF}" type="slidenum">
              <a:rPr lang="en-US" altLang="en-US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202812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E4CA7D-D79C-4D78-8E8C-2C7A0E06EF8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057093A-48FE-44C6-BD1F-0811969868DB}" type="slidenum">
              <a:rPr lang="en-US" altLang="en-US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196982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789F93-EB1E-43DA-8C15-0D72758D99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BEB0FD5-E328-4DB1-80AE-EF0EC16D5D19}" type="slidenum">
              <a:rPr lang="en-US" altLang="en-US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477326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D39926-5149-4B14-BECD-251A125CC6F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8A07AA1-26AD-4C0D-A235-EC2DD2B33212}" type="slidenum">
              <a:rPr lang="en-US" altLang="en-US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191314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A81B54-F631-41D0-B3E8-288895EA5E8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CD534A7-1EF4-4263-9326-DEFD06245C92}" type="slidenum">
              <a:rPr lang="en-US" altLang="en-US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268126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129CEE-72FB-492E-B9E7-14109504B93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8EB959F-7984-43F5-A676-D5955DCC9D2D}" type="slidenum">
              <a:rPr lang="en-US" altLang="en-US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18986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6144EE-8B20-497D-BF57-B27954F87A58}" type="datetimeFigureOut">
              <a:rPr lang="en-US" smtClean="0"/>
              <a:t>11/15/2024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B69DC-84E0-4BC2-94EB-45DD21478D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527708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F5C7E6-9896-4060-AB5D-F54CDACED50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23C68ED-B434-4723-8026-5E74A6D5CE17}" type="slidenum">
              <a:rPr lang="en-US" altLang="en-US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834234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08738E-15B1-491A-9700-79A0E41D94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8ABBC8F-FABA-4CCC-B2D7-E65EF7ED971B}" type="slidenum">
              <a:rPr lang="en-US" altLang="en-US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065099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5F0526-EE23-44B6-B7E3-7A1E7AFC824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8DC4D34-0F29-49CF-9332-5305800E4A53}" type="slidenum">
              <a:rPr lang="en-US" altLang="en-US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199924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AF51EF-93EE-447D-9C59-290468C1ADE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FA1A8C8-31D2-46CF-B2BC-8072161A016D}" type="slidenum">
              <a:rPr lang="en-US" altLang="en-US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071794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A63310-649E-45E6-989A-2C1E0E10A5F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FC132E5-122F-4E63-8AE5-A21683F2502D}" type="slidenum">
              <a:rPr lang="en-US" altLang="en-US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800342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1D96A3-E388-4124-B7A6-E44C1DFA511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8A1AD19-2912-4797-95D1-F15E7A82D8CF}" type="slidenum">
              <a:rPr lang="en-US" altLang="en-US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394393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E4CA7D-D79C-4D78-8E8C-2C7A0E06EF8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057093A-48FE-44C6-BD1F-0811969868DB}" type="slidenum">
              <a:rPr lang="en-US" altLang="en-US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846567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789F93-EB1E-43DA-8C15-0D72758D99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BEB0FD5-E328-4DB1-80AE-EF0EC16D5D19}" type="slidenum">
              <a:rPr lang="en-US" altLang="en-US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950095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D39926-5149-4B14-BECD-251A125CC6F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8A07AA1-26AD-4C0D-A235-EC2DD2B33212}" type="slidenum">
              <a:rPr lang="en-US" altLang="en-US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112256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A81B54-F631-41D0-B3E8-288895EA5E8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CD534A7-1EF4-4263-9326-DEFD06245C92}" type="slidenum">
              <a:rPr lang="en-US" altLang="en-US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4703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6144EE-8B20-497D-BF57-B27954F87A58}" type="datetimeFigureOut">
              <a:rPr lang="en-US" smtClean="0"/>
              <a:t>11/15/2024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B69DC-84E0-4BC2-94EB-45DD21478D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31954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6144EE-8B20-497D-BF57-B27954F87A58}" type="datetimeFigureOut">
              <a:rPr lang="en-US" smtClean="0"/>
              <a:t>11/15/2024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B69DC-84E0-4BC2-94EB-45DD21478D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2651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6144EE-8B20-497D-BF57-B27954F87A58}" type="datetimeFigureOut">
              <a:rPr lang="en-US" smtClean="0"/>
              <a:t>11/15/2024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B69DC-84E0-4BC2-94EB-45DD21478D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8013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6144EE-8B20-497D-BF57-B27954F87A58}" type="datetimeFigureOut">
              <a:rPr lang="en-US" smtClean="0"/>
              <a:t>11/15/2024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B69DC-84E0-4BC2-94EB-45DD21478D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35503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6144EE-8B20-497D-BF57-B27954F87A58}" type="datetimeFigureOut">
              <a:rPr lang="en-US" smtClean="0"/>
              <a:t>11/15/2024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B69DC-84E0-4BC2-94EB-45DD21478D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90132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6144EE-8B20-497D-BF57-B27954F87A58}" type="datetimeFigureOut">
              <a:rPr lang="en-US" smtClean="0"/>
              <a:t>11/15/2024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F03B69DC-84E0-4BC2-94EB-45DD21478D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61377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A15DFD3-B4BF-4F3A-A3E2-AFB08A91B5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solidFill>
                  <a:srgbClr val="898989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478B5D7-B77B-47CF-A093-C1DDEFDC4FB2}" type="slidenum">
              <a:rPr lang="en-US" altLang="en-US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6883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A15DFD3-B4BF-4F3A-A3E2-AFB08A91B5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solidFill>
                  <a:srgbClr val="898989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478B5D7-B77B-47CF-A093-C1DDEFDC4FB2}" type="slidenum">
              <a:rPr lang="en-US" altLang="en-US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02730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A15DFD3-B4BF-4F3A-A3E2-AFB08A91B5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solidFill>
                  <a:srgbClr val="898989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478B5D7-B77B-47CF-A093-C1DDEFDC4FB2}" type="slidenum">
              <a:rPr lang="en-US" altLang="en-US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01300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.png"/><Relationship Id="rId5" Type="http://schemas.openxmlformats.org/officeDocument/2006/relationships/image" Target="../media/image2.jfif"/><Relationship Id="rId4" Type="http://schemas.openxmlformats.org/officeDocument/2006/relationships/image" Target="../media/image1.jf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fif"/><Relationship Id="rId2" Type="http://schemas.openxmlformats.org/officeDocument/2006/relationships/image" Target="../media/image1.jfif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4.wav"/><Relationship Id="rId4" Type="http://schemas.openxmlformats.org/officeDocument/2006/relationships/audio" Target="../media/audio3.wav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g"/><Relationship Id="rId4" Type="http://schemas.openxmlformats.org/officeDocument/2006/relationships/image" Target="../media/image26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g"/><Relationship Id="rId5" Type="http://schemas.openxmlformats.org/officeDocument/2006/relationships/audio" Target="../media/audio4.wav"/><Relationship Id="rId4" Type="http://schemas.openxmlformats.org/officeDocument/2006/relationships/audio" Target="../media/audio3.wav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g"/><Relationship Id="rId3" Type="http://schemas.openxmlformats.org/officeDocument/2006/relationships/audio" Target="../media/audio2.wav"/><Relationship Id="rId7" Type="http://schemas.openxmlformats.org/officeDocument/2006/relationships/image" Target="../media/image30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g"/><Relationship Id="rId5" Type="http://schemas.openxmlformats.org/officeDocument/2006/relationships/audio" Target="../media/audio4.wav"/><Relationship Id="rId4" Type="http://schemas.openxmlformats.org/officeDocument/2006/relationships/audio" Target="../media/audio3.wav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.png"/><Relationship Id="rId5" Type="http://schemas.openxmlformats.org/officeDocument/2006/relationships/image" Target="../media/image2.jfif"/><Relationship Id="rId4" Type="http://schemas.openxmlformats.org/officeDocument/2006/relationships/image" Target="../media/image1.jf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5.png"/><Relationship Id="rId4" Type="http://schemas.openxmlformats.org/officeDocument/2006/relationships/image" Target="../media/image2.jfi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3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39" y="4244874"/>
            <a:ext cx="4781267" cy="261312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/>
          <p:cNvSpPr txBox="1"/>
          <p:nvPr/>
        </p:nvSpPr>
        <p:spPr>
          <a:xfrm>
            <a:off x="1519450" y="136477"/>
            <a:ext cx="856624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</a:t>
            </a:r>
            <a:r>
              <a:rPr lang="en-US" sz="22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 QUẬN LONG BIÊN </a:t>
            </a:r>
            <a:endParaRPr lang="en-US" sz="22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</a:t>
            </a:r>
            <a:r>
              <a:rPr lang="en-US" sz="20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NON CỰ KHỐI </a:t>
            </a:r>
            <a:endParaRPr lang="en-US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487604" y="2060811"/>
            <a:ext cx="8566245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KHÁM PHÁ</a:t>
            </a:r>
            <a:endParaRPr lang="en-US" sz="3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466367" y="3108275"/>
            <a:ext cx="467241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: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Nón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4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</a:t>
            </a:r>
          </a:p>
          <a:p>
            <a:r>
              <a:rPr lang="en-US" sz="24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: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(5-6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4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Nguyễn Nữ Hải Yến </a:t>
            </a:r>
          </a:p>
          <a:p>
            <a:endParaRPr lang="en-US" sz="24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b="1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b="1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Năm học : 2024-2025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2570" y="2129914"/>
            <a:ext cx="2143125" cy="2143125"/>
          </a:xfrm>
          <a:prstGeom prst="rect">
            <a:avLst/>
          </a:prstGeom>
        </p:spPr>
      </p:pic>
      <p:pic>
        <p:nvPicPr>
          <p:cNvPr id="10" name="Que-Toi-Thuy-Chi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0944" end="162856.437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330328" y="544666"/>
            <a:ext cx="1447042" cy="1447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1679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75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39" y="3708405"/>
            <a:ext cx="4781267" cy="314959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1487604" y="2060811"/>
            <a:ext cx="10210991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1" i="0" u="none" strike="noStrike" kern="1200" cap="none" spc="0" normalizeH="0" baseline="0" noProof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Trẻ</a:t>
            </a:r>
            <a:r>
              <a:rPr kumimoji="0" lang="en-US" sz="3800" b="1" i="0" u="none" strike="noStrike" kern="1200" cap="none" spc="0" normalizeH="0" noProof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hoạt động nhóm 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baseline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000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1,2: </a:t>
            </a:r>
            <a:r>
              <a:rPr lang="fr-FR" sz="2000" smtClean="0">
                <a:latin typeface="Times New Roman" panose="02020603050405020304" pitchFamily="18" charset="0"/>
                <a:ea typeface="Arial" panose="020B0604020202020204" pitchFamily="34" charset="0"/>
              </a:rPr>
              <a:t>Ghi chép,dán ra </a:t>
            </a:r>
            <a:r>
              <a:rPr lang="fr-FR" sz="2000">
                <a:latin typeface="Times New Roman" panose="02020603050405020304" pitchFamily="18" charset="0"/>
                <a:ea typeface="Arial" panose="020B0604020202020204" pitchFamily="34" charset="0"/>
              </a:rPr>
              <a:t>bản thiết kế về đặc điểm, nguyên vật liệu làm ra chiếc </a:t>
            </a:r>
            <a:r>
              <a:rPr lang="fr-FR" sz="2000" smtClean="0">
                <a:latin typeface="Times New Roman" panose="02020603050405020304" pitchFamily="18" charset="0"/>
                <a:ea typeface="Arial" panose="020B0604020202020204" pitchFamily="34" charset="0"/>
              </a:rPr>
              <a:t>nón</a:t>
            </a:r>
          </a:p>
          <a:p>
            <a:pPr>
              <a:lnSpc>
                <a:spcPts val="2000"/>
              </a:lnSpc>
              <a:spcAft>
                <a:spcPts val="1000"/>
              </a:spcAft>
            </a:pPr>
            <a:r>
              <a:rPr lang="fr-FR" sz="2000" smtClean="0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Nhóm 2,4</a:t>
            </a:r>
            <a:r>
              <a:rPr lang="fr-FR" sz="200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 </a:t>
            </a:r>
            <a:r>
              <a:rPr lang="fr-FR" sz="2000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: Vẽ </a:t>
            </a:r>
            <a:r>
              <a:rPr lang="fr-FR" sz="200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quy trình làm ra chiếc </a:t>
            </a:r>
            <a:r>
              <a:rPr lang="fr-FR" sz="2000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nón</a:t>
            </a:r>
          </a:p>
          <a:p>
            <a:pPr>
              <a:lnSpc>
                <a:spcPts val="2000"/>
              </a:lnSpc>
              <a:spcAft>
                <a:spcPts val="1000"/>
              </a:spcAft>
            </a:pPr>
            <a:r>
              <a:rPr lang="fr-FR" sz="2000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&gt; Thuyết trình </a:t>
            </a:r>
            <a:endParaRPr lang="en-US" sz="2000"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lvl="0"/>
            <a:endParaRPr kumimoji="0" lang="en-US" sz="3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5470" y="4581014"/>
            <a:ext cx="2143125" cy="214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5164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241857" y="1292962"/>
            <a:ext cx="2655190" cy="2997223"/>
            <a:chOff x="1412966" y="104486"/>
            <a:chExt cx="2655190" cy="2997223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12966" y="104486"/>
              <a:ext cx="2655190" cy="2655190"/>
            </a:xfrm>
            <a:prstGeom prst="round2DiagRect">
              <a:avLst>
                <a:gd name="adj1" fmla="val 16667"/>
                <a:gd name="adj2" fmla="val 0"/>
              </a:avLst>
            </a:prstGeom>
            <a:ln w="88900" cap="sq">
              <a:solidFill>
                <a:srgbClr val="FFFFFF"/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10" name="TextBox 9"/>
            <p:cNvSpPr txBox="1"/>
            <p:nvPr/>
          </p:nvSpPr>
          <p:spPr>
            <a:xfrm>
              <a:off x="1900674" y="2640044"/>
              <a:ext cx="1461952" cy="461665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 w="381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Nón sen</a:t>
              </a:r>
              <a:endPara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8866219" y="1332323"/>
            <a:ext cx="2718661" cy="2957862"/>
            <a:chOff x="5969728" y="224290"/>
            <a:chExt cx="2718661" cy="2957862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159" r="14116"/>
            <a:stretch/>
          </p:blipFill>
          <p:spPr>
            <a:xfrm>
              <a:off x="5969728" y="224290"/>
              <a:ext cx="2718661" cy="2522323"/>
            </a:xfrm>
            <a:prstGeom prst="round2DiagRect">
              <a:avLst>
                <a:gd name="adj1" fmla="val 16667"/>
                <a:gd name="adj2" fmla="val 0"/>
              </a:avLst>
            </a:prstGeom>
            <a:ln w="88900" cap="sq">
              <a:solidFill>
                <a:srgbClr val="FFFFFF"/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11" name="TextBox 10"/>
            <p:cNvSpPr txBox="1"/>
            <p:nvPr/>
          </p:nvSpPr>
          <p:spPr>
            <a:xfrm>
              <a:off x="6382670" y="2720487"/>
              <a:ext cx="1892775" cy="461665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 w="381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Nón bài thơ</a:t>
              </a:r>
              <a:endPara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2648329" y="3760634"/>
            <a:ext cx="2664006" cy="3097366"/>
            <a:chOff x="1404149" y="3647951"/>
            <a:chExt cx="2664006" cy="3097366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04149" y="3647951"/>
              <a:ext cx="2664006" cy="2664006"/>
            </a:xfrm>
            <a:prstGeom prst="round2DiagRect">
              <a:avLst>
                <a:gd name="adj1" fmla="val 16667"/>
                <a:gd name="adj2" fmla="val 0"/>
              </a:avLst>
            </a:prstGeom>
            <a:ln w="88900" cap="sq">
              <a:solidFill>
                <a:srgbClr val="FFFFFF"/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12" name="TextBox 11"/>
            <p:cNvSpPr txBox="1"/>
            <p:nvPr/>
          </p:nvSpPr>
          <p:spPr>
            <a:xfrm>
              <a:off x="1596956" y="6283652"/>
              <a:ext cx="2278391" cy="461665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 w="381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Nón quai thao</a:t>
              </a:r>
              <a:endPara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5777549" y="3820354"/>
            <a:ext cx="2623457" cy="3037646"/>
            <a:chOff x="6017330" y="3735976"/>
            <a:chExt cx="2623457" cy="3037646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17330" y="3735976"/>
              <a:ext cx="2623456" cy="2623456"/>
            </a:xfrm>
            <a:prstGeom prst="round2DiagRect">
              <a:avLst>
                <a:gd name="adj1" fmla="val 16667"/>
                <a:gd name="adj2" fmla="val 0"/>
              </a:avLst>
            </a:prstGeom>
            <a:ln w="88900" cap="sq">
              <a:solidFill>
                <a:srgbClr val="FFFFFF"/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13" name="TextBox 12"/>
            <p:cNvSpPr txBox="1"/>
            <p:nvPr/>
          </p:nvSpPr>
          <p:spPr>
            <a:xfrm>
              <a:off x="6017331" y="6311957"/>
              <a:ext cx="2623456" cy="461665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 w="381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Nón dân tộc Tày</a:t>
              </a:r>
              <a:endPara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3586348" y="546265"/>
            <a:ext cx="5094514" cy="52322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       Một 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 loại nón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4484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2191517" y="165100"/>
            <a:ext cx="8222483" cy="52322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       Quan</a:t>
            </a:r>
            <a:r>
              <a:rPr kumimoji="0" lang="en-US" sz="2800" b="1" i="0" u="none" strike="noStrike" kern="1200" cap="none" spc="0" normalizeH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sát hình ảnh sử dụng chiếc nón 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9698" name="Picture 2" descr="Nón lá, tôn vinh vẻ đẹp phụ nữ Việ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00" y="782084"/>
            <a:ext cx="5461000" cy="2728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00" name="Picture 4" descr="Vẻ đẹp người phụ nữ Việt Nam cùng chiếc nón lá - Báo Quảng ..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7300" y="782084"/>
            <a:ext cx="5727700" cy="2634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02" name="Picture 6" descr="Múa nón lá – Điệu múa dân gian hút mắt người xe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00" y="3601052"/>
            <a:ext cx="5461000" cy="3053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04" name="Picture 8" descr="Nón lá, tôn vinh vẻ đẹp phụ nữ Việ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7300" y="3601052"/>
            <a:ext cx="5626100" cy="2981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3767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-112541" y="958566"/>
            <a:ext cx="11146301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TRÒ CHƠI 1:</a:t>
            </a:r>
            <a:endParaRPr kumimoji="0" lang="en-US" sz="4800" b="1" i="0" u="none" strike="noStrike" kern="1200" cap="none" spc="0" normalizeH="0" baseline="0" noProof="0" dirty="0" smtClean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8800" b="1" i="0" u="none" strike="noStrike" kern="1200" cap="none" spc="0" normalizeH="0" baseline="0" noProof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“Ai nhanh nhất ”</a:t>
            </a: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8880" y="3335247"/>
            <a:ext cx="5283426" cy="3170056"/>
          </a:xfrm>
          <a:prstGeom prst="rect">
            <a:avLst/>
          </a:prstGeom>
        </p:spPr>
      </p:pic>
      <p:pic>
        <p:nvPicPr>
          <p:cNvPr id="6" name="ve que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58" end="234524.687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526663" y="4713992"/>
            <a:ext cx="837442" cy="837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6088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746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91376" y="613419"/>
            <a:ext cx="8697951" cy="584775"/>
          </a:xfrm>
          <a:prstGeom prst="rect">
            <a:avLst/>
          </a:prstGeom>
          <a:ln w="571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nón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37064" y="1868494"/>
            <a:ext cx="3434575" cy="67710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57150"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3800" b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38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3800" b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800" b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3800" b="1" dirty="0" err="1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endParaRPr lang="en-US" sz="3800" b="1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659567" y="3016406"/>
            <a:ext cx="3434575" cy="67710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57150"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3800" b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800" b="1" dirty="0" err="1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800" b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4 </a:t>
            </a:r>
            <a:r>
              <a:rPr lang="en-US" sz="3800" b="1" dirty="0" err="1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endParaRPr lang="en-US" sz="3800" b="1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053469" y="4276495"/>
            <a:ext cx="3434575" cy="67710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57150"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3800" b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3800" b="1" dirty="0" err="1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800" b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5 </a:t>
            </a:r>
            <a:r>
              <a:rPr lang="en-US" sz="3800" b="1" dirty="0" err="1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endParaRPr lang="en-US" sz="3800" b="1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514278" y="5537543"/>
            <a:ext cx="3434575" cy="67710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57150"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3800" b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sz="3800" b="1" dirty="0" err="1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800" b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6 </a:t>
            </a:r>
            <a:r>
              <a:rPr lang="en-US" sz="3800" b="1" dirty="0" err="1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endParaRPr lang="en-US" sz="3800" b="1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3647" y="5334000"/>
            <a:ext cx="2895600" cy="457200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solidFill>
              <a:srgbClr val="C0504D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Hết giờ</a:t>
            </a:r>
          </a:p>
        </p:txBody>
      </p:sp>
      <p:sp>
        <p:nvSpPr>
          <p:cNvPr id="24" name="Rectangle 23"/>
          <p:cNvSpPr/>
          <p:nvPr/>
        </p:nvSpPr>
        <p:spPr>
          <a:xfrm>
            <a:off x="13647" y="5867400"/>
            <a:ext cx="2895600" cy="990600"/>
          </a:xfrm>
          <a:prstGeom prst="rect">
            <a:avLst/>
          </a:prstGeom>
          <a:gradFill rotWithShape="1">
            <a:gsLst>
              <a:gs pos="0">
                <a:srgbClr val="F79646">
                  <a:shade val="51000"/>
                  <a:satMod val="130000"/>
                </a:srgbClr>
              </a:gs>
              <a:gs pos="80000">
                <a:srgbClr val="F79646">
                  <a:shade val="93000"/>
                  <a:satMod val="130000"/>
                </a:srgbClr>
              </a:gs>
              <a:gs pos="100000">
                <a:srgbClr val="F79646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TextBox 7"/>
          <p:cNvSpPr txBox="1">
            <a:spLocks noChangeArrowheads="1"/>
          </p:cNvSpPr>
          <p:nvPr/>
        </p:nvSpPr>
        <p:spPr bwMode="auto">
          <a:xfrm>
            <a:off x="1101085" y="5826125"/>
            <a:ext cx="3048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5400" smtClean="0">
                <a:solidFill>
                  <a:prstClr val="white"/>
                </a:solidFill>
                <a:latin typeface="Calibri" panose="020F0502020204030204" pitchFamily="34" charset="0"/>
              </a:rPr>
              <a:t>: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242247" y="5943600"/>
            <a:ext cx="914400" cy="838200"/>
          </a:xfrm>
          <a:prstGeom prst="roundRect">
            <a:avLst/>
          </a:prstGeom>
          <a:solidFill>
            <a:srgbClr val="4BACC6"/>
          </a:solidFill>
          <a:ln w="25400" cap="flat" cmpd="sng" algn="ctr">
            <a:solidFill>
              <a:srgbClr val="4BACC6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0</a:t>
            </a:r>
          </a:p>
        </p:txBody>
      </p:sp>
      <p:sp>
        <p:nvSpPr>
          <p:cNvPr id="27" name="Rectangle 26"/>
          <p:cNvSpPr/>
          <p:nvPr/>
        </p:nvSpPr>
        <p:spPr>
          <a:xfrm>
            <a:off x="13647" y="5334000"/>
            <a:ext cx="2895600" cy="457200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solidFill>
              <a:srgbClr val="C0504D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Thời gian còn lại ...</a:t>
            </a:r>
          </a:p>
        </p:txBody>
      </p:sp>
      <p:sp>
        <p:nvSpPr>
          <p:cNvPr id="28" name="Rectangle 27"/>
          <p:cNvSpPr/>
          <p:nvPr/>
        </p:nvSpPr>
        <p:spPr>
          <a:xfrm>
            <a:off x="13647" y="5334000"/>
            <a:ext cx="2895600" cy="457200"/>
          </a:xfrm>
          <a:prstGeom prst="rect">
            <a:avLst/>
          </a:prstGeom>
          <a:solidFill>
            <a:srgbClr val="F79646"/>
          </a:solidFill>
          <a:ln w="25400" cap="flat" cmpd="sng" algn="ctr">
            <a:solidFill>
              <a:srgbClr val="F79646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Bắt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đầu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tính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giờ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1464623" y="5912135"/>
            <a:ext cx="1219200" cy="838200"/>
          </a:xfrm>
          <a:prstGeom prst="roundRect">
            <a:avLst/>
          </a:prstGeom>
          <a:solidFill>
            <a:srgbClr val="4BACC6"/>
          </a:solidFill>
          <a:ln w="25400" cap="flat" cmpd="sng" algn="ctr">
            <a:solidFill>
              <a:srgbClr val="4BACC6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05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1464623" y="5912135"/>
            <a:ext cx="1219200" cy="838200"/>
          </a:xfrm>
          <a:prstGeom prst="roundRect">
            <a:avLst/>
          </a:prstGeom>
          <a:solidFill>
            <a:srgbClr val="4BACC6"/>
          </a:solidFill>
          <a:ln w="25400" cap="flat" cmpd="sng" algn="ctr">
            <a:solidFill>
              <a:srgbClr val="4BACC6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04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1490258" y="5897514"/>
            <a:ext cx="1219200" cy="838200"/>
          </a:xfrm>
          <a:prstGeom prst="roundRect">
            <a:avLst/>
          </a:prstGeom>
          <a:solidFill>
            <a:srgbClr val="4BACC6"/>
          </a:solidFill>
          <a:ln w="25400" cap="flat" cmpd="sng" algn="ctr">
            <a:solidFill>
              <a:srgbClr val="4BACC6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03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1477441" y="5894053"/>
            <a:ext cx="1219200" cy="838200"/>
          </a:xfrm>
          <a:prstGeom prst="roundRect">
            <a:avLst/>
          </a:prstGeom>
          <a:solidFill>
            <a:srgbClr val="4BACC6"/>
          </a:solidFill>
          <a:ln w="25400" cap="flat" cmpd="sng" algn="ctr">
            <a:solidFill>
              <a:srgbClr val="4BACC6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02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1490258" y="5900621"/>
            <a:ext cx="1219200" cy="838200"/>
          </a:xfrm>
          <a:prstGeom prst="roundRect">
            <a:avLst/>
          </a:prstGeom>
          <a:solidFill>
            <a:srgbClr val="4BACC6"/>
          </a:solidFill>
          <a:ln w="25400" cap="flat" cmpd="sng" algn="ctr">
            <a:solidFill>
              <a:srgbClr val="4BACC6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01</a:t>
            </a:r>
          </a:p>
        </p:txBody>
      </p:sp>
      <p:sp>
        <p:nvSpPr>
          <p:cNvPr id="34" name="Rounded Rectangle 33"/>
          <p:cNvSpPr/>
          <p:nvPr/>
        </p:nvSpPr>
        <p:spPr>
          <a:xfrm>
            <a:off x="1464623" y="5894053"/>
            <a:ext cx="1219200" cy="838200"/>
          </a:xfrm>
          <a:prstGeom prst="roundRect">
            <a:avLst/>
          </a:prstGeom>
          <a:solidFill>
            <a:srgbClr val="4BACC6"/>
          </a:solidFill>
          <a:ln w="25400" cap="flat" cmpd="sng" algn="ctr">
            <a:solidFill>
              <a:srgbClr val="4BACC6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00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242247" y="5943600"/>
            <a:ext cx="914400" cy="838200"/>
          </a:xfrm>
          <a:prstGeom prst="roundRect">
            <a:avLst/>
          </a:prstGeom>
          <a:solidFill>
            <a:srgbClr val="4BACC6"/>
          </a:solidFill>
          <a:ln w="25400" cap="flat" cmpd="sng" algn="ctr">
            <a:solidFill>
              <a:srgbClr val="4BACC6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0</a:t>
            </a:r>
          </a:p>
        </p:txBody>
      </p:sp>
      <p:sp>
        <p:nvSpPr>
          <p:cNvPr id="36" name="Rounded Rectangle 35"/>
          <p:cNvSpPr/>
          <p:nvPr/>
        </p:nvSpPr>
        <p:spPr>
          <a:xfrm>
            <a:off x="242247" y="5943600"/>
            <a:ext cx="914400" cy="838200"/>
          </a:xfrm>
          <a:prstGeom prst="roundRect">
            <a:avLst/>
          </a:prstGeom>
          <a:solidFill>
            <a:srgbClr val="4BACC6"/>
          </a:solidFill>
          <a:ln w="25400" cap="flat" cmpd="sng" algn="ctr">
            <a:solidFill>
              <a:srgbClr val="4BACC6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3763284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repeatCount="indefinite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7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7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7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7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2" dur="1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500"/>
                            </p:stCondLst>
                            <p:childTnLst>
                              <p:par>
                                <p:cTn id="42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500"/>
                            </p:stCondLst>
                            <p:childTnLst>
                              <p:par>
                                <p:cTn id="46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500"/>
                            </p:stCondLst>
                            <p:childTnLst>
                              <p:par>
                                <p:cTn id="50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4500"/>
                            </p:stCondLst>
                            <p:childTnLst>
                              <p:par>
                                <p:cTn id="54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6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500"/>
                            </p:stCondLst>
                            <p:childTnLst>
                              <p:par>
                                <p:cTn id="58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0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6500"/>
                            </p:stCondLst>
                            <p:childTnLst>
                              <p:par>
                                <p:cTn id="68" presetID="20" presetClass="emph" presetSubtype="0" repeatCount="500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69" dur="500" autoRev="1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0" dur="500" autoRev="1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1" dur="500" autoRev="1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326571" y="14695"/>
            <a:ext cx="4890204" cy="3360198"/>
            <a:chOff x="326571" y="80010"/>
            <a:chExt cx="4890204" cy="3360198"/>
          </a:xfrm>
        </p:grpSpPr>
        <p:grpSp>
          <p:nvGrpSpPr>
            <p:cNvPr id="12" name="Group 11"/>
            <p:cNvGrpSpPr/>
            <p:nvPr/>
          </p:nvGrpSpPr>
          <p:grpSpPr>
            <a:xfrm>
              <a:off x="326571" y="80010"/>
              <a:ext cx="4534679" cy="3360198"/>
              <a:chOff x="326571" y="80010"/>
              <a:chExt cx="4534679" cy="3360198"/>
            </a:xfrm>
          </p:grpSpPr>
          <p:pic>
            <p:nvPicPr>
              <p:cNvPr id="4" name="Picture 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82096" y="80010"/>
                <a:ext cx="4179154" cy="2920747"/>
              </a:xfrm>
              <a:prstGeom prst="roundRect">
                <a:avLst>
                  <a:gd name="adj" fmla="val 16667"/>
                </a:avLst>
              </a:prstGeom>
              <a:ln>
                <a:noFill/>
              </a:ln>
              <a:effectLst>
                <a:outerShdw blurRad="76200" dist="38100" dir="78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contrasting" dir="t">
                  <a:rot lat="0" lon="0" rev="4200000"/>
                </a:lightRig>
              </a:scene3d>
              <a:sp3d prstMaterial="plastic">
                <a:bevelT w="381000" h="114300" prst="relaxedInset"/>
                <a:contourClr>
                  <a:srgbClr val="969696"/>
                </a:contourClr>
              </a:sp3d>
            </p:spPr>
          </p:pic>
          <p:sp>
            <p:nvSpPr>
              <p:cNvPr id="8" name="Oval 7"/>
              <p:cNvSpPr/>
              <p:nvPr/>
            </p:nvSpPr>
            <p:spPr>
              <a:xfrm>
                <a:off x="326571" y="2839317"/>
                <a:ext cx="666206" cy="600891"/>
              </a:xfrm>
              <a:prstGeom prst="ellipse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800" b="1" dirty="0" smtClean="0">
                    <a:solidFill>
                      <a:schemeClr val="bg2">
                        <a:lumMod val="1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endParaRPr lang="vi-VN" sz="4800" b="1" dirty="0">
                  <a:solidFill>
                    <a:schemeClr val="bg2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6" name="Rounded Rectangle 15"/>
            <p:cNvSpPr/>
            <p:nvPr/>
          </p:nvSpPr>
          <p:spPr>
            <a:xfrm>
              <a:off x="974669" y="2921035"/>
              <a:ext cx="4242106" cy="501433"/>
            </a:xfrm>
            <a:prstGeom prst="roundRect">
              <a:avLst/>
            </a:prstGeom>
            <a:solidFill>
              <a:schemeClr val="accent3">
                <a:lumMod val="60000"/>
                <a:lumOff val="40000"/>
              </a:schemeClr>
            </a:solidFill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 smtClean="0">
                  <a:solidFill>
                    <a:schemeClr val="bg2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Chuẩn bị và sơ chế lá, dùng chân vò lá trên cát, sỏi, phơi lá và là lá cho phẳng</a:t>
              </a:r>
              <a:endParaRPr lang="vi-VN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6636715" y="3559600"/>
            <a:ext cx="4812879" cy="3243415"/>
            <a:chOff x="6636715" y="3559600"/>
            <a:chExt cx="4812879" cy="3243415"/>
          </a:xfrm>
        </p:grpSpPr>
        <p:grpSp>
          <p:nvGrpSpPr>
            <p:cNvPr id="14" name="Group 13"/>
            <p:cNvGrpSpPr/>
            <p:nvPr/>
          </p:nvGrpSpPr>
          <p:grpSpPr>
            <a:xfrm>
              <a:off x="6636715" y="3559600"/>
              <a:ext cx="4739887" cy="3243415"/>
              <a:chOff x="6138842" y="3683367"/>
              <a:chExt cx="5363968" cy="3341726"/>
            </a:xfrm>
          </p:grpSpPr>
          <p:pic>
            <p:nvPicPr>
              <p:cNvPr id="7" name="Picture 6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386010" y="3683367"/>
                <a:ext cx="5116800" cy="2903784"/>
              </a:xfrm>
              <a:prstGeom prst="rect">
                <a:avLst/>
              </a:prstGeom>
            </p:spPr>
          </p:pic>
          <p:sp>
            <p:nvSpPr>
              <p:cNvPr id="11" name="Oval 10"/>
              <p:cNvSpPr/>
              <p:nvPr/>
            </p:nvSpPr>
            <p:spPr>
              <a:xfrm>
                <a:off x="6138842" y="6381604"/>
                <a:ext cx="758154" cy="643489"/>
              </a:xfrm>
              <a:prstGeom prst="ellipse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800" b="1" dirty="0" smtClean="0">
                    <a:solidFill>
                      <a:schemeClr val="bg2">
                        <a:lumMod val="1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</a:t>
                </a:r>
                <a:endParaRPr lang="vi-VN" sz="4800" b="1" dirty="0">
                  <a:solidFill>
                    <a:schemeClr val="bg2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20" name="Rounded Rectangle 19"/>
            <p:cNvSpPr/>
            <p:nvPr/>
          </p:nvSpPr>
          <p:spPr>
            <a:xfrm>
              <a:off x="7279669" y="6192516"/>
              <a:ext cx="4169925" cy="600170"/>
            </a:xfrm>
            <a:prstGeom prst="roundRect">
              <a:avLst/>
            </a:prstGeom>
            <a:solidFill>
              <a:schemeClr val="accent3">
                <a:lumMod val="60000"/>
                <a:lumOff val="40000"/>
              </a:schemeClr>
            </a:solidFill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 smtClean="0">
                  <a:solidFill>
                    <a:schemeClr val="bg2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Dùng len kết đối xứng 2 bên tạo chỗ buộc quai nón</a:t>
              </a:r>
              <a:endParaRPr lang="vi-VN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5864873" y="149636"/>
            <a:ext cx="5814106" cy="3207517"/>
            <a:chOff x="6522022" y="138295"/>
            <a:chExt cx="5042264" cy="3207517"/>
          </a:xfrm>
        </p:grpSpPr>
        <p:sp>
          <p:nvSpPr>
            <p:cNvPr id="10" name="Oval 9"/>
            <p:cNvSpPr/>
            <p:nvPr/>
          </p:nvSpPr>
          <p:spPr>
            <a:xfrm>
              <a:off x="6522022" y="2744921"/>
              <a:ext cx="666206" cy="600891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 smtClean="0">
                  <a:solidFill>
                    <a:schemeClr val="bg2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  <a:endParaRPr lang="vi-VN" sz="48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43753" y="138295"/>
              <a:ext cx="2801314" cy="2804176"/>
            </a:xfrm>
            <a:prstGeom prst="roundRect">
              <a:avLst>
                <a:gd name="adj" fmla="val 4167"/>
              </a:avLst>
            </a:prstGeom>
            <a:solidFill>
              <a:srgbClr val="FFFFFF"/>
            </a:solidFill>
            <a:ln w="76200" cap="sq">
              <a:solidFill>
                <a:srgbClr val="292929"/>
              </a:solidFill>
              <a:miter lim="800000"/>
            </a:ln>
            <a:effectLst>
              <a:reflection blurRad="12700" stA="28000" endPos="28000" dist="5000" dir="5400000" sy="-100000" algn="bl" rotWithShape="0"/>
            </a:effectLst>
            <a:scene3d>
              <a:camera prst="orthographicFront"/>
              <a:lightRig rig="threePt" dir="t">
                <a:rot lat="0" lon="0" rev="2700000"/>
              </a:lightRig>
            </a:scene3d>
            <a:sp3d>
              <a:bevelT h="38100"/>
              <a:contourClr>
                <a:srgbClr val="C0C0C0"/>
              </a:contourClr>
            </a:sp3d>
          </p:spPr>
        </p:pic>
        <p:sp>
          <p:nvSpPr>
            <p:cNvPr id="21" name="Rounded Rectangle 20"/>
            <p:cNvSpPr/>
            <p:nvPr/>
          </p:nvSpPr>
          <p:spPr>
            <a:xfrm>
              <a:off x="7188228" y="2745642"/>
              <a:ext cx="4376058" cy="600170"/>
            </a:xfrm>
            <a:prstGeom prst="roundRect">
              <a:avLst/>
            </a:prstGeom>
            <a:solidFill>
              <a:schemeClr val="accent3">
                <a:lumMod val="60000"/>
                <a:lumOff val="40000"/>
              </a:schemeClr>
            </a:solidFill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 smtClean="0">
                  <a:solidFill>
                    <a:schemeClr val="bg2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Xếp lá và dùng chỉ cước để khâu cố định </a:t>
              </a:r>
              <a:endParaRPr lang="vi-VN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72509" y="3683367"/>
            <a:ext cx="5144265" cy="3119648"/>
            <a:chOff x="72509" y="3683367"/>
            <a:chExt cx="5144265" cy="3119648"/>
          </a:xfrm>
        </p:grpSpPr>
        <p:grpSp>
          <p:nvGrpSpPr>
            <p:cNvPr id="3" name="Group 2"/>
            <p:cNvGrpSpPr/>
            <p:nvPr/>
          </p:nvGrpSpPr>
          <p:grpSpPr>
            <a:xfrm>
              <a:off x="464956" y="3683367"/>
              <a:ext cx="4751818" cy="3119648"/>
              <a:chOff x="464956" y="3683367"/>
              <a:chExt cx="4751818" cy="3119648"/>
            </a:xfrm>
          </p:grpSpPr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4956" y="3683367"/>
                <a:ext cx="4179154" cy="2781037"/>
              </a:xfrm>
              <a:prstGeom prst="rect">
                <a:avLst/>
              </a:prstGeom>
            </p:spPr>
          </p:pic>
          <p:sp>
            <p:nvSpPr>
              <p:cNvPr id="19" name="Rounded Rectangle 18"/>
              <p:cNvSpPr/>
              <p:nvPr/>
            </p:nvSpPr>
            <p:spPr>
              <a:xfrm>
                <a:off x="682095" y="6202845"/>
                <a:ext cx="4534679" cy="600170"/>
              </a:xfrm>
              <a:prstGeom prst="roundRect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 w="285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b="1" dirty="0" smtClean="0">
                    <a:solidFill>
                      <a:schemeClr val="bg2">
                        <a:lumMod val="1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Vót tre, uốn tròn với kích thước to, nhỏ khác nhau, sau đó xếp vào khung hình chóp</a:t>
                </a:r>
                <a:endParaRPr lang="vi-VN" b="1" dirty="0">
                  <a:solidFill>
                    <a:schemeClr val="bg2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9" name="Oval 8"/>
            <p:cNvSpPr/>
            <p:nvPr/>
          </p:nvSpPr>
          <p:spPr>
            <a:xfrm>
              <a:off x="72509" y="6164015"/>
              <a:ext cx="666206" cy="602813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 smtClean="0">
                  <a:solidFill>
                    <a:schemeClr val="bg2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endParaRPr lang="vi-VN" sz="48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34418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4905" y="310471"/>
            <a:ext cx="2619375" cy="174307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4" name="TextBox 3"/>
          <p:cNvSpPr txBox="1"/>
          <p:nvPr/>
        </p:nvSpPr>
        <p:spPr>
          <a:xfrm>
            <a:off x="1627213" y="605045"/>
            <a:ext cx="7185526" cy="646331"/>
          </a:xfrm>
          <a:prstGeom prst="rect">
            <a:avLst/>
          </a:prstGeom>
          <a:ln w="571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hỏi 2: Nón lá có dạng hình gì?</a:t>
            </a:r>
            <a:endParaRPr lang="en-US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084217" y="1985554"/>
            <a:ext cx="3135086" cy="718457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Hình vuông</a:t>
            </a:r>
            <a:endParaRPr lang="vi-VN" sz="3600" b="1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2795451" y="3252651"/>
            <a:ext cx="2952206" cy="718457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Hình tròn</a:t>
            </a:r>
            <a:endParaRPr lang="vi-VN" sz="3600" b="1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5368834" y="4519748"/>
            <a:ext cx="3709852" cy="718457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Hình chóp</a:t>
            </a:r>
            <a:endParaRPr lang="vi-VN" sz="3600" b="1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5334000"/>
            <a:ext cx="2895600" cy="457200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solidFill>
              <a:srgbClr val="C0504D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Hết giờ</a:t>
            </a:r>
          </a:p>
        </p:txBody>
      </p:sp>
      <p:sp>
        <p:nvSpPr>
          <p:cNvPr id="11" name="Rectangle 10"/>
          <p:cNvSpPr/>
          <p:nvPr/>
        </p:nvSpPr>
        <p:spPr>
          <a:xfrm>
            <a:off x="0" y="5867400"/>
            <a:ext cx="2895600" cy="990600"/>
          </a:xfrm>
          <a:prstGeom prst="rect">
            <a:avLst/>
          </a:prstGeom>
          <a:gradFill rotWithShape="1">
            <a:gsLst>
              <a:gs pos="0">
                <a:srgbClr val="F79646">
                  <a:shade val="51000"/>
                  <a:satMod val="130000"/>
                </a:srgbClr>
              </a:gs>
              <a:gs pos="80000">
                <a:srgbClr val="F79646">
                  <a:shade val="93000"/>
                  <a:satMod val="130000"/>
                </a:srgbClr>
              </a:gs>
              <a:gs pos="100000">
                <a:srgbClr val="F79646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TextBox 7"/>
          <p:cNvSpPr txBox="1">
            <a:spLocks noChangeArrowheads="1"/>
          </p:cNvSpPr>
          <p:nvPr/>
        </p:nvSpPr>
        <p:spPr bwMode="auto">
          <a:xfrm>
            <a:off x="1087438" y="5826125"/>
            <a:ext cx="3048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5400" smtClean="0">
                <a:solidFill>
                  <a:prstClr val="white"/>
                </a:solidFill>
                <a:latin typeface="Calibri" panose="020F0502020204030204" pitchFamily="34" charset="0"/>
              </a:rPr>
              <a:t>: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228600" y="5943600"/>
            <a:ext cx="914400" cy="838200"/>
          </a:xfrm>
          <a:prstGeom prst="roundRect">
            <a:avLst/>
          </a:prstGeom>
          <a:solidFill>
            <a:srgbClr val="4BACC6"/>
          </a:solidFill>
          <a:ln w="25400" cap="flat" cmpd="sng" algn="ctr">
            <a:solidFill>
              <a:srgbClr val="4BACC6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0</a:t>
            </a:r>
          </a:p>
        </p:txBody>
      </p:sp>
      <p:sp>
        <p:nvSpPr>
          <p:cNvPr id="14" name="Rectangle 13"/>
          <p:cNvSpPr/>
          <p:nvPr/>
        </p:nvSpPr>
        <p:spPr>
          <a:xfrm>
            <a:off x="0" y="5334000"/>
            <a:ext cx="2895600" cy="457200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solidFill>
              <a:srgbClr val="C0504D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Thời gian còn lại ...</a:t>
            </a:r>
          </a:p>
        </p:txBody>
      </p:sp>
      <p:sp>
        <p:nvSpPr>
          <p:cNvPr id="15" name="Rectangle 14"/>
          <p:cNvSpPr/>
          <p:nvPr/>
        </p:nvSpPr>
        <p:spPr>
          <a:xfrm>
            <a:off x="0" y="5334000"/>
            <a:ext cx="2895600" cy="457200"/>
          </a:xfrm>
          <a:prstGeom prst="rect">
            <a:avLst/>
          </a:prstGeom>
          <a:solidFill>
            <a:srgbClr val="F79646"/>
          </a:solidFill>
          <a:ln w="25400" cap="flat" cmpd="sng" algn="ctr">
            <a:solidFill>
              <a:srgbClr val="F79646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Bắt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đầu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tính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giờ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1450976" y="5912135"/>
            <a:ext cx="1219200" cy="838200"/>
          </a:xfrm>
          <a:prstGeom prst="roundRect">
            <a:avLst/>
          </a:prstGeom>
          <a:solidFill>
            <a:srgbClr val="4BACC6"/>
          </a:solidFill>
          <a:ln w="25400" cap="flat" cmpd="sng" algn="ctr">
            <a:solidFill>
              <a:srgbClr val="4BACC6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05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1450976" y="5912135"/>
            <a:ext cx="1219200" cy="838200"/>
          </a:xfrm>
          <a:prstGeom prst="roundRect">
            <a:avLst/>
          </a:prstGeom>
          <a:solidFill>
            <a:srgbClr val="4BACC6"/>
          </a:solidFill>
          <a:ln w="25400" cap="flat" cmpd="sng" algn="ctr">
            <a:solidFill>
              <a:srgbClr val="4BACC6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04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1476611" y="5897514"/>
            <a:ext cx="1219200" cy="838200"/>
          </a:xfrm>
          <a:prstGeom prst="roundRect">
            <a:avLst/>
          </a:prstGeom>
          <a:solidFill>
            <a:srgbClr val="4BACC6"/>
          </a:solidFill>
          <a:ln w="25400" cap="flat" cmpd="sng" algn="ctr">
            <a:solidFill>
              <a:srgbClr val="4BACC6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03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1463794" y="5894053"/>
            <a:ext cx="1219200" cy="838200"/>
          </a:xfrm>
          <a:prstGeom prst="roundRect">
            <a:avLst/>
          </a:prstGeom>
          <a:solidFill>
            <a:srgbClr val="4BACC6"/>
          </a:solidFill>
          <a:ln w="25400" cap="flat" cmpd="sng" algn="ctr">
            <a:solidFill>
              <a:srgbClr val="4BACC6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02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1476611" y="5900621"/>
            <a:ext cx="1219200" cy="838200"/>
          </a:xfrm>
          <a:prstGeom prst="roundRect">
            <a:avLst/>
          </a:prstGeom>
          <a:solidFill>
            <a:srgbClr val="4BACC6"/>
          </a:solidFill>
          <a:ln w="25400" cap="flat" cmpd="sng" algn="ctr">
            <a:solidFill>
              <a:srgbClr val="4BACC6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01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1450976" y="5894053"/>
            <a:ext cx="1219200" cy="838200"/>
          </a:xfrm>
          <a:prstGeom prst="roundRect">
            <a:avLst/>
          </a:prstGeom>
          <a:solidFill>
            <a:srgbClr val="4BACC6"/>
          </a:solidFill>
          <a:ln w="25400" cap="flat" cmpd="sng" algn="ctr">
            <a:solidFill>
              <a:srgbClr val="4BACC6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00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228600" y="5943600"/>
            <a:ext cx="914400" cy="838200"/>
          </a:xfrm>
          <a:prstGeom prst="roundRect">
            <a:avLst/>
          </a:prstGeom>
          <a:solidFill>
            <a:srgbClr val="4BACC6"/>
          </a:solidFill>
          <a:ln w="25400" cap="flat" cmpd="sng" algn="ctr">
            <a:solidFill>
              <a:srgbClr val="4BACC6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0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228600" y="5943600"/>
            <a:ext cx="914400" cy="838200"/>
          </a:xfrm>
          <a:prstGeom prst="roundRect">
            <a:avLst/>
          </a:prstGeom>
          <a:solidFill>
            <a:srgbClr val="4BACC6"/>
          </a:solidFill>
          <a:ln w="25400" cap="flat" cmpd="sng" algn="ctr">
            <a:solidFill>
              <a:srgbClr val="4BACC6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1722212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7" presetClass="emph" presetSubtype="0" repeatCount="indefinite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9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0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6" dur="1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500"/>
                            </p:stCondLst>
                            <p:childTnLst>
                              <p:par>
                                <p:cTn id="36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"/>
                            </p:stCondLst>
                            <p:childTnLst>
                              <p:par>
                                <p:cTn id="40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500"/>
                            </p:stCondLst>
                            <p:childTnLst>
                              <p:par>
                                <p:cTn id="44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500"/>
                            </p:stCondLst>
                            <p:childTnLst>
                              <p:par>
                                <p:cTn id="48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500"/>
                            </p:stCondLst>
                            <p:childTnLst>
                              <p:par>
                                <p:cTn id="52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6500"/>
                            </p:stCondLst>
                            <p:childTnLst>
                              <p:par>
                                <p:cTn id="62" presetID="20" presetClass="emph" presetSubtype="0" repeatCount="500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63" dur="500" autoRev="1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64" dur="500" autoRev="1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65" dur="500" autoRev="1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983038" y="0"/>
            <a:ext cx="7000314" cy="1754326"/>
          </a:xfrm>
          <a:prstGeom prst="rect">
            <a:avLst/>
          </a:prstGeom>
          <a:ln w="571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hỏi 3: </a:t>
            </a:r>
          </a:p>
          <a:p>
            <a:pPr algn="ctr"/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 thợ thủ công, nghệ nhân</a:t>
            </a:r>
          </a:p>
          <a:p>
            <a:pPr algn="ctr"/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dùng gì để tạo vành nón?</a:t>
            </a:r>
            <a:endParaRPr lang="en-US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6524915" y="4633170"/>
            <a:ext cx="4924154" cy="1743075"/>
            <a:chOff x="7075712" y="4806512"/>
            <a:chExt cx="4924154" cy="1743075"/>
          </a:xfrm>
        </p:grpSpPr>
        <p:sp>
          <p:nvSpPr>
            <p:cNvPr id="8" name="Rounded Rectangle 7"/>
            <p:cNvSpPr/>
            <p:nvPr/>
          </p:nvSpPr>
          <p:spPr>
            <a:xfrm>
              <a:off x="7075712" y="5267685"/>
              <a:ext cx="2664823" cy="1018903"/>
            </a:xfrm>
            <a:prstGeom prst="roundRect">
              <a:avLst/>
            </a:prstGeom>
            <a:solidFill>
              <a:schemeClr val="accent3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 smtClean="0">
                  <a:solidFill>
                    <a:schemeClr val="bg2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3. Giấy</a:t>
              </a:r>
              <a:endParaRPr lang="vi-VN" sz="32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70966" y="4806512"/>
              <a:ext cx="2628900" cy="1743075"/>
            </a:xfrm>
            <a:prstGeom prst="ellipse">
              <a:avLst/>
            </a:prstGeom>
            <a:ln w="63500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</p:grpSp>
      <p:grpSp>
        <p:nvGrpSpPr>
          <p:cNvPr id="16" name="Group 15"/>
          <p:cNvGrpSpPr/>
          <p:nvPr/>
        </p:nvGrpSpPr>
        <p:grpSpPr>
          <a:xfrm>
            <a:off x="3921559" y="1851058"/>
            <a:ext cx="5065433" cy="2024184"/>
            <a:chOff x="3789453" y="1713142"/>
            <a:chExt cx="5065433" cy="2024184"/>
          </a:xfrm>
        </p:grpSpPr>
        <p:sp>
          <p:nvSpPr>
            <p:cNvPr id="5" name="Rounded Rectangle 4"/>
            <p:cNvSpPr/>
            <p:nvPr/>
          </p:nvSpPr>
          <p:spPr>
            <a:xfrm>
              <a:off x="3789453" y="2215783"/>
              <a:ext cx="2664823" cy="1018903"/>
            </a:xfrm>
            <a:prstGeom prst="roundRect">
              <a:avLst/>
            </a:prstGeom>
            <a:solidFill>
              <a:schemeClr val="accent3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 smtClean="0">
                  <a:solidFill>
                    <a:schemeClr val="bg2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1. Tre</a:t>
              </a:r>
              <a:endParaRPr lang="vi-VN" sz="32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63194" y="1713142"/>
              <a:ext cx="2891692" cy="2024184"/>
            </a:xfrm>
            <a:prstGeom prst="rect">
              <a:avLst/>
            </a:prstGeom>
            <a:ln w="127000" cap="rnd">
              <a:solidFill>
                <a:srgbClr val="FFFFFF"/>
              </a:solidFill>
            </a:ln>
            <a:effectLst>
              <a:outerShdw blurRad="76200" dist="95250" dir="10500000" sx="97000" sy="23000" kx="900000" algn="br" rotWithShape="0">
                <a:srgbClr val="000000">
                  <a:alpha val="20000"/>
                </a:srgbClr>
              </a:outerShdw>
            </a:effectLst>
            <a:scene3d>
              <a:camera prst="orthographicFront"/>
              <a:lightRig rig="twoPt" dir="t">
                <a:rot lat="0" lon="0" rev="7800000"/>
              </a:lightRig>
            </a:scene3d>
            <a:sp3d contourW="6350">
              <a:bevelT w="50800" h="16510"/>
              <a:contourClr>
                <a:srgbClr val="C0C0C0"/>
              </a:contourClr>
            </a:sp3d>
          </p:spPr>
        </p:pic>
      </p:grpSp>
      <p:grpSp>
        <p:nvGrpSpPr>
          <p:cNvPr id="17" name="Group 16"/>
          <p:cNvGrpSpPr/>
          <p:nvPr/>
        </p:nvGrpSpPr>
        <p:grpSpPr>
          <a:xfrm>
            <a:off x="0" y="4433146"/>
            <a:ext cx="4128680" cy="2143125"/>
            <a:chOff x="0" y="4433146"/>
            <a:chExt cx="4128680" cy="2143125"/>
          </a:xfrm>
        </p:grpSpPr>
        <p:sp>
          <p:nvSpPr>
            <p:cNvPr id="7" name="Rounded Rectangle 6"/>
            <p:cNvSpPr/>
            <p:nvPr/>
          </p:nvSpPr>
          <p:spPr>
            <a:xfrm>
              <a:off x="0" y="4995258"/>
              <a:ext cx="2664823" cy="1018903"/>
            </a:xfrm>
            <a:prstGeom prst="roundRect">
              <a:avLst/>
            </a:prstGeom>
            <a:solidFill>
              <a:schemeClr val="accent3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 smtClean="0">
                  <a:solidFill>
                    <a:schemeClr val="bg2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2. Sắt</a:t>
              </a:r>
              <a:endParaRPr lang="vi-VN" sz="32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85555" y="4433146"/>
              <a:ext cx="2143125" cy="2143125"/>
            </a:xfrm>
            <a:prstGeom prst="roundRect">
              <a:avLst>
                <a:gd name="adj" fmla="val 4167"/>
              </a:avLst>
            </a:prstGeom>
            <a:solidFill>
              <a:srgbClr val="FFFFFF"/>
            </a:solidFill>
            <a:ln w="76200" cap="sq">
              <a:solidFill>
                <a:srgbClr val="292929"/>
              </a:solidFill>
              <a:miter lim="800000"/>
            </a:ln>
            <a:effectLst>
              <a:reflection blurRad="12700" stA="28000" endPos="28000" dist="5000" dir="5400000" sy="-100000" algn="bl" rotWithShape="0"/>
            </a:effectLst>
            <a:scene3d>
              <a:camera prst="orthographicFront"/>
              <a:lightRig rig="threePt" dir="t">
                <a:rot lat="0" lon="0" rev="2700000"/>
              </a:lightRig>
            </a:scene3d>
            <a:sp3d>
              <a:bevelT h="38100"/>
              <a:contourClr>
                <a:srgbClr val="C0C0C0"/>
              </a:contourClr>
            </a:sp3d>
          </p:spPr>
        </p:pic>
      </p:grpSp>
      <p:sp>
        <p:nvSpPr>
          <p:cNvPr id="13" name="Rectangle 12"/>
          <p:cNvSpPr/>
          <p:nvPr/>
        </p:nvSpPr>
        <p:spPr>
          <a:xfrm>
            <a:off x="0" y="0"/>
            <a:ext cx="2895600" cy="457200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solidFill>
              <a:srgbClr val="C0504D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Hết giờ</a:t>
            </a:r>
          </a:p>
        </p:txBody>
      </p:sp>
      <p:sp>
        <p:nvSpPr>
          <p:cNvPr id="14" name="Rectangle 13"/>
          <p:cNvSpPr/>
          <p:nvPr/>
        </p:nvSpPr>
        <p:spPr>
          <a:xfrm>
            <a:off x="0" y="533400"/>
            <a:ext cx="2895600" cy="990600"/>
          </a:xfrm>
          <a:prstGeom prst="rect">
            <a:avLst/>
          </a:prstGeom>
          <a:gradFill rotWithShape="1">
            <a:gsLst>
              <a:gs pos="0">
                <a:srgbClr val="F79646">
                  <a:shade val="51000"/>
                  <a:satMod val="130000"/>
                </a:srgbClr>
              </a:gs>
              <a:gs pos="80000">
                <a:srgbClr val="F79646">
                  <a:shade val="93000"/>
                  <a:satMod val="130000"/>
                </a:srgbClr>
              </a:gs>
              <a:gs pos="100000">
                <a:srgbClr val="F79646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TextBox 7"/>
          <p:cNvSpPr txBox="1">
            <a:spLocks noChangeArrowheads="1"/>
          </p:cNvSpPr>
          <p:nvPr/>
        </p:nvSpPr>
        <p:spPr bwMode="auto">
          <a:xfrm>
            <a:off x="1087438" y="492125"/>
            <a:ext cx="3048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5400" smtClean="0">
                <a:solidFill>
                  <a:prstClr val="white"/>
                </a:solidFill>
                <a:latin typeface="Calibri" panose="020F0502020204030204" pitchFamily="34" charset="0"/>
              </a:rPr>
              <a:t>: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228600" y="609600"/>
            <a:ext cx="914400" cy="838200"/>
          </a:xfrm>
          <a:prstGeom prst="roundRect">
            <a:avLst/>
          </a:prstGeom>
          <a:solidFill>
            <a:srgbClr val="4BACC6"/>
          </a:solidFill>
          <a:ln w="25400" cap="flat" cmpd="sng" algn="ctr">
            <a:solidFill>
              <a:srgbClr val="4BACC6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0</a:t>
            </a:r>
          </a:p>
        </p:txBody>
      </p:sp>
      <p:sp>
        <p:nvSpPr>
          <p:cNvPr id="20" name="Rectangle 19"/>
          <p:cNvSpPr/>
          <p:nvPr/>
        </p:nvSpPr>
        <p:spPr>
          <a:xfrm>
            <a:off x="0" y="0"/>
            <a:ext cx="2895600" cy="457200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solidFill>
              <a:srgbClr val="C0504D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Thời gian còn lại ...</a:t>
            </a:r>
          </a:p>
        </p:txBody>
      </p:sp>
      <p:sp>
        <p:nvSpPr>
          <p:cNvPr id="21" name="Rectangle 20"/>
          <p:cNvSpPr/>
          <p:nvPr/>
        </p:nvSpPr>
        <p:spPr>
          <a:xfrm>
            <a:off x="0" y="0"/>
            <a:ext cx="2895600" cy="457200"/>
          </a:xfrm>
          <a:prstGeom prst="rect">
            <a:avLst/>
          </a:prstGeom>
          <a:solidFill>
            <a:srgbClr val="F79646"/>
          </a:solidFill>
          <a:ln w="25400" cap="flat" cmpd="sng" algn="ctr">
            <a:solidFill>
              <a:srgbClr val="F79646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Bắt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đầu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tính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giờ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1450976" y="578135"/>
            <a:ext cx="1219200" cy="838200"/>
          </a:xfrm>
          <a:prstGeom prst="roundRect">
            <a:avLst/>
          </a:prstGeom>
          <a:solidFill>
            <a:srgbClr val="4BACC6"/>
          </a:solidFill>
          <a:ln w="25400" cap="flat" cmpd="sng" algn="ctr">
            <a:solidFill>
              <a:srgbClr val="4BACC6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05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1450976" y="578135"/>
            <a:ext cx="1219200" cy="838200"/>
          </a:xfrm>
          <a:prstGeom prst="roundRect">
            <a:avLst/>
          </a:prstGeom>
          <a:solidFill>
            <a:srgbClr val="4BACC6"/>
          </a:solidFill>
          <a:ln w="25400" cap="flat" cmpd="sng" algn="ctr">
            <a:solidFill>
              <a:srgbClr val="4BACC6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04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1476611" y="563514"/>
            <a:ext cx="1219200" cy="838200"/>
          </a:xfrm>
          <a:prstGeom prst="roundRect">
            <a:avLst/>
          </a:prstGeom>
          <a:solidFill>
            <a:srgbClr val="4BACC6"/>
          </a:solidFill>
          <a:ln w="25400" cap="flat" cmpd="sng" algn="ctr">
            <a:solidFill>
              <a:srgbClr val="4BACC6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03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1463794" y="560053"/>
            <a:ext cx="1219200" cy="838200"/>
          </a:xfrm>
          <a:prstGeom prst="roundRect">
            <a:avLst/>
          </a:prstGeom>
          <a:solidFill>
            <a:srgbClr val="4BACC6"/>
          </a:solidFill>
          <a:ln w="25400" cap="flat" cmpd="sng" algn="ctr">
            <a:solidFill>
              <a:srgbClr val="4BACC6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02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1476611" y="566621"/>
            <a:ext cx="1219200" cy="838200"/>
          </a:xfrm>
          <a:prstGeom prst="roundRect">
            <a:avLst/>
          </a:prstGeom>
          <a:solidFill>
            <a:srgbClr val="4BACC6"/>
          </a:solidFill>
          <a:ln w="25400" cap="flat" cmpd="sng" algn="ctr">
            <a:solidFill>
              <a:srgbClr val="4BACC6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01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1450976" y="560053"/>
            <a:ext cx="1219200" cy="838200"/>
          </a:xfrm>
          <a:prstGeom prst="roundRect">
            <a:avLst/>
          </a:prstGeom>
          <a:solidFill>
            <a:srgbClr val="4BACC6"/>
          </a:solidFill>
          <a:ln w="25400" cap="flat" cmpd="sng" algn="ctr">
            <a:solidFill>
              <a:srgbClr val="4BACC6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00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228600" y="609600"/>
            <a:ext cx="914400" cy="838200"/>
          </a:xfrm>
          <a:prstGeom prst="roundRect">
            <a:avLst/>
          </a:prstGeom>
          <a:solidFill>
            <a:srgbClr val="4BACC6"/>
          </a:solidFill>
          <a:ln w="25400" cap="flat" cmpd="sng" algn="ctr">
            <a:solidFill>
              <a:srgbClr val="4BACC6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0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228600" y="609600"/>
            <a:ext cx="914400" cy="838200"/>
          </a:xfrm>
          <a:prstGeom prst="roundRect">
            <a:avLst/>
          </a:prstGeom>
          <a:solidFill>
            <a:srgbClr val="4BACC6"/>
          </a:solidFill>
          <a:ln w="25400" cap="flat" cmpd="sng" algn="ctr">
            <a:solidFill>
              <a:srgbClr val="4BACC6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1139738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4" dur="1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0"/>
                            </p:stCondLst>
                            <p:childTnLst>
                              <p:par>
                                <p:cTn id="38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500"/>
                            </p:stCondLst>
                            <p:childTnLst>
                              <p:par>
                                <p:cTn id="42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500"/>
                            </p:stCondLst>
                            <p:childTnLst>
                              <p:par>
                                <p:cTn id="46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500"/>
                            </p:stCondLst>
                            <p:childTnLst>
                              <p:par>
                                <p:cTn id="50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6500"/>
                            </p:stCondLst>
                            <p:childTnLst>
                              <p:par>
                                <p:cTn id="60" presetID="20" presetClass="emph" presetSubtype="0" repeatCount="500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61" dur="500" autoRev="1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62" dur="500" autoRev="1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63" dur="500" autoRev="1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00400" y="1828801"/>
            <a:ext cx="5943600" cy="2308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vi-VN" sz="7200" b="1" dirty="0">
                <a:solidFill>
                  <a:srgbClr val="0070C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Kết thúc giờ học</a:t>
            </a:r>
            <a:endParaRPr lang="en-US" sz="7200" b="1" dirty="0">
              <a:solidFill>
                <a:srgbClr val="0070C0"/>
              </a:solidFill>
              <a:latin typeface="Calibri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6360479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053662" y="128752"/>
            <a:ext cx="10655300" cy="63196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dirty="0" smtClean="0">
                <a:solidFill>
                  <a:srgbClr val="C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                                              </a:t>
            </a:r>
            <a:r>
              <a:rPr lang="vi-VN" sz="2400" dirty="0" smtClean="0">
                <a:solidFill>
                  <a:srgbClr val="C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I</a:t>
            </a:r>
            <a:r>
              <a:rPr lang="en-US" sz="2400" dirty="0" smtClean="0">
                <a:solidFill>
                  <a:srgbClr val="C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. MỤC ĐÍCH-YÊU CẦU </a:t>
            </a:r>
            <a:endParaRPr lang="vi-VN" sz="2400" dirty="0">
              <a:solidFill>
                <a:srgbClr val="C000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lnSpc>
                <a:spcPts val="2000"/>
              </a:lnSpc>
              <a:spcAft>
                <a:spcPts val="0"/>
              </a:spcAft>
            </a:pPr>
            <a:r>
              <a:rPr lang="en-US" sz="2400" b="1" dirty="0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           </a:t>
            </a:r>
            <a:r>
              <a:rPr lang="en-US" sz="1400" b="1" dirty="0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1. </a:t>
            </a:r>
            <a:r>
              <a:rPr lang="en-US" sz="14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Kiến</a:t>
            </a:r>
            <a:r>
              <a:rPr lang="en-US" sz="14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4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thức</a:t>
            </a:r>
            <a:endParaRPr lang="en-US" sz="1400" dirty="0"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ts val="2000"/>
              </a:lnSpc>
              <a:spcAft>
                <a:spcPts val="0"/>
              </a:spcAft>
            </a:pPr>
            <a:r>
              <a:rPr lang="en-US" sz="1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	- </a:t>
            </a:r>
            <a:r>
              <a:rPr lang="en-US" sz="1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Trẻ</a:t>
            </a:r>
            <a:r>
              <a:rPr lang="en-US" sz="1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nêu</a:t>
            </a:r>
            <a:r>
              <a:rPr lang="en-US" sz="1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được</a:t>
            </a:r>
            <a:r>
              <a:rPr lang="en-US" sz="1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đặc</a:t>
            </a:r>
            <a:r>
              <a:rPr lang="en-US" sz="1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điểm</a:t>
            </a:r>
            <a:r>
              <a:rPr lang="en-US" sz="1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1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cấu</a:t>
            </a:r>
            <a:r>
              <a:rPr lang="en-US" sz="1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tạo</a:t>
            </a:r>
            <a:r>
              <a:rPr lang="en-US" sz="1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của</a:t>
            </a:r>
            <a:r>
              <a:rPr lang="en-US" sz="1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nón</a:t>
            </a:r>
            <a:r>
              <a:rPr lang="en-US" sz="1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lá</a:t>
            </a:r>
            <a:r>
              <a:rPr lang="en-US" sz="1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 </a:t>
            </a:r>
          </a:p>
          <a:p>
            <a:pPr>
              <a:lnSpc>
                <a:spcPts val="2000"/>
              </a:lnSpc>
              <a:spcAft>
                <a:spcPts val="0"/>
              </a:spcAft>
            </a:pPr>
            <a:r>
              <a:rPr lang="en-US" sz="1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	- </a:t>
            </a:r>
            <a:r>
              <a:rPr lang="en-US" sz="1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Trẻ</a:t>
            </a:r>
            <a:r>
              <a:rPr lang="en-US" sz="1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kể</a:t>
            </a:r>
            <a:r>
              <a:rPr lang="en-US" sz="1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được</a:t>
            </a:r>
            <a:r>
              <a:rPr lang="en-US" sz="1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các</a:t>
            </a:r>
            <a:r>
              <a:rPr lang="en-US" sz="1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nguyên</a:t>
            </a:r>
            <a:r>
              <a:rPr lang="en-US" sz="1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liệu</a:t>
            </a:r>
            <a:r>
              <a:rPr lang="en-US" sz="1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để</a:t>
            </a:r>
            <a:r>
              <a:rPr lang="en-US" sz="1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làm</a:t>
            </a:r>
            <a:r>
              <a:rPr lang="en-US" sz="1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ra</a:t>
            </a:r>
            <a:r>
              <a:rPr lang="en-US" sz="1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nón</a:t>
            </a:r>
            <a:r>
              <a:rPr lang="en-US" sz="1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lá</a:t>
            </a:r>
            <a:r>
              <a:rPr lang="en-US" sz="1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ts val="2000"/>
              </a:lnSpc>
              <a:spcAft>
                <a:spcPts val="0"/>
              </a:spcAft>
            </a:pPr>
            <a:r>
              <a:rPr lang="en-US" sz="1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	- </a:t>
            </a:r>
            <a:r>
              <a:rPr lang="en-US" sz="1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Trẻ</a:t>
            </a:r>
            <a:r>
              <a:rPr lang="en-US" sz="1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nêu</a:t>
            </a:r>
            <a:r>
              <a:rPr lang="en-US" sz="1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được</a:t>
            </a:r>
            <a:r>
              <a:rPr lang="en-US" sz="1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quá</a:t>
            </a:r>
            <a:r>
              <a:rPr lang="en-US" sz="1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trình</a:t>
            </a:r>
            <a:r>
              <a:rPr lang="en-US" sz="1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1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các</a:t>
            </a:r>
            <a:r>
              <a:rPr lang="en-US" sz="1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bước</a:t>
            </a:r>
            <a:r>
              <a:rPr lang="en-US" sz="1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thực</a:t>
            </a:r>
            <a:r>
              <a:rPr lang="en-US" sz="1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hiện</a:t>
            </a:r>
            <a:r>
              <a:rPr lang="en-US" sz="1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để</a:t>
            </a:r>
            <a:r>
              <a:rPr lang="en-US" sz="1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làm</a:t>
            </a:r>
            <a:r>
              <a:rPr lang="en-US" sz="1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ra</a:t>
            </a:r>
            <a:r>
              <a:rPr lang="en-US" sz="1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nón</a:t>
            </a:r>
            <a:r>
              <a:rPr lang="en-US" sz="1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lá</a:t>
            </a:r>
            <a:r>
              <a:rPr lang="en-US" sz="1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ts val="2000"/>
              </a:lnSpc>
              <a:spcAft>
                <a:spcPts val="0"/>
              </a:spcAft>
            </a:pPr>
            <a:r>
              <a:rPr lang="en-US" sz="1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	- </a:t>
            </a:r>
            <a:r>
              <a:rPr lang="en-US" sz="1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Nhận</a:t>
            </a:r>
            <a:r>
              <a:rPr lang="en-US" sz="1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ra</a:t>
            </a:r>
            <a:r>
              <a:rPr lang="en-US" sz="1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vẻ</a:t>
            </a:r>
            <a:r>
              <a:rPr lang="en-US" sz="1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đẹp</a:t>
            </a:r>
            <a:r>
              <a:rPr lang="en-US" sz="1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1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sự</a:t>
            </a:r>
            <a:r>
              <a:rPr lang="en-US" sz="1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hài</a:t>
            </a:r>
            <a:r>
              <a:rPr lang="en-US" sz="1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hòa</a:t>
            </a:r>
            <a:r>
              <a:rPr lang="en-US" sz="1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cân</a:t>
            </a:r>
            <a:r>
              <a:rPr lang="en-US" sz="1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đối</a:t>
            </a:r>
            <a:r>
              <a:rPr lang="en-US" sz="1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của</a:t>
            </a:r>
            <a:r>
              <a:rPr lang="en-US" sz="1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chiếc</a:t>
            </a:r>
            <a:r>
              <a:rPr lang="en-US" sz="1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nón</a:t>
            </a:r>
            <a:r>
              <a:rPr lang="en-US" sz="1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lá</a:t>
            </a:r>
            <a:r>
              <a:rPr lang="en-US" sz="1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 </a:t>
            </a:r>
            <a:r>
              <a:rPr lang="en-US" sz="1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Hiểu</a:t>
            </a:r>
            <a:r>
              <a:rPr lang="en-US" sz="1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được</a:t>
            </a:r>
            <a:r>
              <a:rPr lang="en-US" sz="1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tầm</a:t>
            </a:r>
            <a:r>
              <a:rPr lang="en-US" sz="1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quan</a:t>
            </a:r>
            <a:r>
              <a:rPr lang="en-US" sz="1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trọng</a:t>
            </a:r>
            <a:r>
              <a:rPr lang="en-US" sz="1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của</a:t>
            </a:r>
            <a:r>
              <a:rPr lang="en-US" sz="1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nón</a:t>
            </a:r>
            <a:r>
              <a:rPr lang="en-US" sz="1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lá</a:t>
            </a:r>
            <a:r>
              <a:rPr lang="en-US" sz="1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đối</a:t>
            </a:r>
            <a:r>
              <a:rPr lang="en-US" sz="1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với</a:t>
            </a:r>
            <a:r>
              <a:rPr lang="en-US" sz="1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đời</a:t>
            </a:r>
            <a:r>
              <a:rPr lang="en-US" sz="1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sống</a:t>
            </a:r>
            <a:r>
              <a:rPr lang="en-US" sz="1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con </a:t>
            </a:r>
            <a:r>
              <a:rPr lang="en-US" sz="1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người</a:t>
            </a:r>
            <a:r>
              <a:rPr lang="en-US" sz="1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ts val="2000"/>
              </a:lnSpc>
              <a:spcAft>
                <a:spcPts val="0"/>
              </a:spcAft>
            </a:pPr>
            <a:r>
              <a:rPr lang="en-US" sz="1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	- </a:t>
            </a:r>
            <a:r>
              <a:rPr lang="en-US" sz="1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Trẻ</a:t>
            </a:r>
            <a:r>
              <a:rPr lang="en-US" sz="1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nêu</a:t>
            </a:r>
            <a:r>
              <a:rPr lang="en-US" sz="1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được</a:t>
            </a:r>
            <a:r>
              <a:rPr lang="en-US" sz="1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hình</a:t>
            </a:r>
            <a:r>
              <a:rPr lang="en-US" sz="1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dạng</a:t>
            </a:r>
            <a:r>
              <a:rPr lang="en-US" sz="1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của</a:t>
            </a:r>
            <a:r>
              <a:rPr lang="en-US" sz="1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nón</a:t>
            </a:r>
            <a:r>
              <a:rPr lang="en-US" sz="1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lá</a:t>
            </a:r>
            <a:r>
              <a:rPr lang="en-US" sz="1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là</a:t>
            </a:r>
            <a:r>
              <a:rPr lang="en-US" sz="1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hình</a:t>
            </a:r>
            <a:r>
              <a:rPr lang="en-US" sz="1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chóp</a:t>
            </a:r>
            <a:r>
              <a:rPr lang="en-US" sz="1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nhọn</a:t>
            </a:r>
            <a:r>
              <a:rPr lang="en-US" sz="1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1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vành</a:t>
            </a:r>
            <a:r>
              <a:rPr lang="en-US" sz="1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nón</a:t>
            </a:r>
            <a:r>
              <a:rPr lang="en-US" sz="1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hình</a:t>
            </a:r>
            <a:r>
              <a:rPr lang="en-US" sz="1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tròn</a:t>
            </a:r>
            <a:r>
              <a:rPr lang="en-US" sz="1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1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đếm</a:t>
            </a:r>
            <a:r>
              <a:rPr lang="en-US" sz="1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được</a:t>
            </a:r>
            <a:r>
              <a:rPr lang="en-US" sz="1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số</a:t>
            </a:r>
            <a:r>
              <a:rPr lang="en-US" sz="1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vành</a:t>
            </a:r>
            <a:r>
              <a:rPr lang="en-US" sz="1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nan </a:t>
            </a:r>
            <a:r>
              <a:rPr lang="en-US" sz="1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tre</a:t>
            </a:r>
            <a:r>
              <a:rPr lang="en-US" sz="1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ts val="2000"/>
              </a:lnSpc>
              <a:spcAft>
                <a:spcPts val="0"/>
              </a:spcAft>
            </a:pPr>
            <a:r>
              <a:rPr lang="en-US" sz="1400" b="1" dirty="0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          2. </a:t>
            </a:r>
            <a:r>
              <a:rPr lang="en-US" sz="14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Kỹ</a:t>
            </a:r>
            <a:r>
              <a:rPr lang="en-US" sz="14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4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năng</a:t>
            </a:r>
            <a:endParaRPr lang="en-US" sz="1400" dirty="0"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ts val="2000"/>
              </a:lnSpc>
              <a:spcAft>
                <a:spcPts val="0"/>
              </a:spcAft>
            </a:pPr>
            <a:r>
              <a:rPr lang="en-US" sz="1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	- </a:t>
            </a:r>
            <a:r>
              <a:rPr lang="en-US" sz="1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Kỹ</a:t>
            </a:r>
            <a:r>
              <a:rPr lang="en-US" sz="1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năng</a:t>
            </a:r>
            <a:r>
              <a:rPr lang="en-US" sz="1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làm</a:t>
            </a:r>
            <a:r>
              <a:rPr lang="en-US" sz="1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việc</a:t>
            </a:r>
            <a:r>
              <a:rPr lang="en-US" sz="1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nhóm</a:t>
            </a:r>
            <a:endParaRPr lang="en-US" sz="1400" dirty="0"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ts val="2000"/>
              </a:lnSpc>
              <a:spcAft>
                <a:spcPts val="0"/>
              </a:spcAft>
            </a:pPr>
            <a:r>
              <a:rPr lang="en-US" sz="1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	- </a:t>
            </a:r>
            <a:r>
              <a:rPr lang="en-US" sz="1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Rè</a:t>
            </a:r>
            <a:r>
              <a:rPr lang="en-US" sz="1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kỹ</a:t>
            </a:r>
            <a:r>
              <a:rPr lang="en-US" sz="1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năng</a:t>
            </a:r>
            <a:r>
              <a:rPr lang="en-US" sz="1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quan</a:t>
            </a:r>
            <a:r>
              <a:rPr lang="en-US" sz="1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sát</a:t>
            </a:r>
            <a:r>
              <a:rPr lang="en-US" sz="1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1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phán</a:t>
            </a:r>
            <a:r>
              <a:rPr lang="en-US" sz="1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đoán</a:t>
            </a:r>
            <a:r>
              <a:rPr lang="en-US" sz="1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1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suy</a:t>
            </a:r>
            <a:r>
              <a:rPr lang="en-US" sz="1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luận</a:t>
            </a:r>
            <a:r>
              <a:rPr lang="en-US" sz="1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ts val="2000"/>
              </a:lnSpc>
              <a:spcAft>
                <a:spcPts val="0"/>
              </a:spcAft>
            </a:pPr>
            <a:r>
              <a:rPr lang="en-US" sz="1400" b="1" dirty="0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           3. </a:t>
            </a:r>
            <a:r>
              <a:rPr lang="en-US" sz="14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Thái</a:t>
            </a:r>
            <a:r>
              <a:rPr lang="en-US" sz="14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4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độ</a:t>
            </a:r>
            <a:endParaRPr lang="en-US" sz="1400" dirty="0"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ts val="2000"/>
              </a:lnSpc>
              <a:spcAft>
                <a:spcPts val="0"/>
              </a:spcAft>
            </a:pPr>
            <a:r>
              <a:rPr lang="en-US" sz="1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	- </a:t>
            </a:r>
            <a:r>
              <a:rPr lang="en-US" sz="1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Trẻ</a:t>
            </a:r>
            <a:r>
              <a:rPr lang="en-US" sz="1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hứng</a:t>
            </a:r>
            <a:r>
              <a:rPr lang="en-US" sz="1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thú</a:t>
            </a:r>
            <a:r>
              <a:rPr lang="en-US" sz="1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1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tích</a:t>
            </a:r>
            <a:r>
              <a:rPr lang="en-US" sz="1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cực</a:t>
            </a:r>
            <a:r>
              <a:rPr lang="en-US" sz="1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tham</a:t>
            </a:r>
            <a:r>
              <a:rPr lang="en-US" sz="1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gia</a:t>
            </a:r>
            <a:r>
              <a:rPr lang="en-US" sz="1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vào</a:t>
            </a:r>
            <a:r>
              <a:rPr lang="en-US" sz="1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các</a:t>
            </a:r>
            <a:r>
              <a:rPr lang="en-US" sz="1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hoạt</a:t>
            </a:r>
            <a:r>
              <a:rPr lang="en-US" sz="1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động</a:t>
            </a:r>
            <a:r>
              <a:rPr lang="en-US" sz="1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ts val="2000"/>
              </a:lnSpc>
              <a:spcAft>
                <a:spcPts val="0"/>
              </a:spcAft>
            </a:pPr>
            <a:r>
              <a:rPr lang="en-US" sz="1400" spc="-8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	- </a:t>
            </a:r>
            <a:r>
              <a:rPr lang="en-US" sz="1400" spc="-8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Yêu</a:t>
            </a:r>
            <a:r>
              <a:rPr lang="en-US" sz="1400" spc="-8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400" spc="-8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mến</a:t>
            </a:r>
            <a:r>
              <a:rPr lang="en-US" sz="1400" spc="-8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400" spc="-8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và</a:t>
            </a:r>
            <a:r>
              <a:rPr lang="en-US" sz="1400" spc="-8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400" spc="-8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giữ</a:t>
            </a:r>
            <a:r>
              <a:rPr lang="en-US" sz="1400" spc="-8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400" spc="-8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gìn</a:t>
            </a:r>
            <a:r>
              <a:rPr lang="en-US" sz="1400" spc="-8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400" spc="-8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sản</a:t>
            </a:r>
            <a:r>
              <a:rPr lang="en-US" sz="1400" spc="-8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400" spc="-8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phẩm</a:t>
            </a:r>
            <a:r>
              <a:rPr lang="en-US" sz="1400" spc="-8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1400" spc="-8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nét</a:t>
            </a:r>
            <a:r>
              <a:rPr lang="en-US" sz="1400" spc="-8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400" spc="-8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đẹp</a:t>
            </a:r>
            <a:r>
              <a:rPr lang="en-US" sz="1400" spc="-8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400" spc="-8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của</a:t>
            </a:r>
            <a:r>
              <a:rPr lang="en-US" sz="1400" spc="-8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400" spc="-8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giá</a:t>
            </a:r>
            <a:r>
              <a:rPr lang="en-US" sz="1400" spc="-8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400" spc="-8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trị</a:t>
            </a:r>
            <a:r>
              <a:rPr lang="en-US" sz="1400" spc="-8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400" spc="-8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văn</a:t>
            </a:r>
            <a:r>
              <a:rPr lang="en-US" sz="1400" spc="-8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400" spc="-8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hóa</a:t>
            </a:r>
            <a:r>
              <a:rPr lang="en-US" sz="1400" spc="-8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400" spc="-8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dân</a:t>
            </a:r>
            <a:r>
              <a:rPr lang="en-US" sz="1400" spc="-8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400" spc="-8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tộc</a:t>
            </a:r>
            <a:r>
              <a:rPr lang="en-US" sz="1400" spc="-8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400" spc="-8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Việt</a:t>
            </a:r>
            <a:r>
              <a:rPr lang="en-US" sz="1400" spc="-8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Nam.</a:t>
            </a:r>
            <a:endParaRPr lang="en-US" sz="1400" dirty="0"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dirty="0">
                <a:solidFill>
                  <a:srgbClr val="00206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400" dirty="0">
                <a:solidFill>
                  <a:srgbClr val="C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II. CHUẨN BỊ </a:t>
            </a:r>
            <a:endParaRPr lang="vi-VN" sz="1400" dirty="0">
              <a:solidFill>
                <a:srgbClr val="C000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lnSpc>
                <a:spcPts val="2000"/>
              </a:lnSpc>
              <a:spcAft>
                <a:spcPts val="0"/>
              </a:spcAft>
            </a:pPr>
            <a:r>
              <a:rPr lang="en-US" sz="16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         1.Chuẩn </a:t>
            </a:r>
            <a:r>
              <a:rPr lang="en-US" sz="16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bị</a:t>
            </a:r>
            <a:r>
              <a:rPr lang="en-US" sz="16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của</a:t>
            </a:r>
            <a:r>
              <a:rPr lang="en-US" sz="16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cô</a:t>
            </a:r>
            <a:endParaRPr lang="en-US" sz="1600" dirty="0"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ts val="2000"/>
              </a:lnSpc>
              <a:spcAft>
                <a:spcPts val="0"/>
              </a:spcAft>
            </a:pPr>
            <a:r>
              <a:rPr lang="en-US" sz="16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	- </a:t>
            </a:r>
            <a:r>
              <a:rPr lang="en-US" sz="16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Hình</a:t>
            </a:r>
            <a:r>
              <a:rPr lang="en-US" sz="16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ảnh</a:t>
            </a:r>
            <a:r>
              <a:rPr lang="en-US" sz="16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video </a:t>
            </a:r>
            <a:r>
              <a:rPr lang="en-US" sz="16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làng</a:t>
            </a:r>
            <a:r>
              <a:rPr lang="en-US" sz="16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nghề</a:t>
            </a:r>
            <a:r>
              <a:rPr lang="en-US" sz="16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làm</a:t>
            </a:r>
            <a:r>
              <a:rPr lang="en-US" sz="16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nón</a:t>
            </a:r>
            <a:r>
              <a:rPr lang="en-US" sz="16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16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quy</a:t>
            </a:r>
            <a:r>
              <a:rPr lang="en-US" sz="16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trình</a:t>
            </a:r>
            <a:r>
              <a:rPr lang="en-US" sz="16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làm</a:t>
            </a:r>
            <a:r>
              <a:rPr lang="en-US" sz="16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nón</a:t>
            </a:r>
            <a:r>
              <a:rPr lang="en-US" sz="16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ts val="2000"/>
              </a:lnSpc>
              <a:spcAft>
                <a:spcPts val="0"/>
              </a:spcAft>
            </a:pPr>
            <a:r>
              <a:rPr lang="en-US" sz="16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	- </a:t>
            </a:r>
            <a:r>
              <a:rPr lang="en-US" sz="16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Nón</a:t>
            </a:r>
            <a:r>
              <a:rPr lang="en-US" sz="16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lá</a:t>
            </a:r>
            <a:r>
              <a:rPr lang="en-US" sz="16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: </a:t>
            </a:r>
            <a:r>
              <a:rPr lang="en-US" sz="16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nón</a:t>
            </a:r>
            <a:r>
              <a:rPr lang="en-US" sz="16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trắng</a:t>
            </a:r>
            <a:r>
              <a:rPr lang="en-US" sz="16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16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nón</a:t>
            </a:r>
            <a:r>
              <a:rPr lang="en-US" sz="16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Huế</a:t>
            </a:r>
            <a:r>
              <a:rPr lang="en-US" sz="16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16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nón</a:t>
            </a:r>
            <a:r>
              <a:rPr lang="en-US" sz="16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quai</a:t>
            </a:r>
            <a:r>
              <a:rPr lang="en-US" sz="16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thao</a:t>
            </a:r>
            <a:r>
              <a:rPr lang="en-US" sz="16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16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nón</a:t>
            </a:r>
            <a:r>
              <a:rPr lang="en-US" sz="16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dân</a:t>
            </a:r>
            <a:r>
              <a:rPr lang="en-US" sz="16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tọc</a:t>
            </a:r>
            <a:r>
              <a:rPr lang="en-US" sz="16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tày</a:t>
            </a:r>
            <a:r>
              <a:rPr lang="en-US" sz="16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16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nón</a:t>
            </a:r>
            <a:r>
              <a:rPr lang="en-US" sz="16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sen</a:t>
            </a:r>
            <a:r>
              <a:rPr lang="en-US" sz="16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.</a:t>
            </a:r>
          </a:p>
          <a:p>
            <a:pPr>
              <a:lnSpc>
                <a:spcPts val="2000"/>
              </a:lnSpc>
              <a:spcAft>
                <a:spcPts val="0"/>
              </a:spcAft>
            </a:pPr>
            <a:r>
              <a:rPr lang="en-US" sz="16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	- </a:t>
            </a:r>
            <a:r>
              <a:rPr lang="en-US" sz="16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Nhạc</a:t>
            </a:r>
            <a:r>
              <a:rPr lang="en-US" sz="16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“Xin </a:t>
            </a:r>
            <a:r>
              <a:rPr lang="en-US" sz="16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chào</a:t>
            </a:r>
            <a:r>
              <a:rPr lang="en-US" sz="16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Việt</a:t>
            </a:r>
            <a:r>
              <a:rPr lang="en-US" sz="16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Nam”; “</a:t>
            </a:r>
            <a:r>
              <a:rPr lang="en-US" sz="16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Giấc</a:t>
            </a:r>
            <a:r>
              <a:rPr lang="en-US" sz="16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mơ</a:t>
            </a:r>
            <a:r>
              <a:rPr lang="en-US" sz="16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trưa</a:t>
            </a:r>
            <a:r>
              <a:rPr lang="en-US" sz="16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”</a:t>
            </a:r>
          </a:p>
          <a:p>
            <a:pPr>
              <a:lnSpc>
                <a:spcPts val="2000"/>
              </a:lnSpc>
              <a:spcAft>
                <a:spcPts val="0"/>
              </a:spcAft>
            </a:pPr>
            <a:r>
              <a:rPr lang="en-US" sz="16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	2.Chuẩn </a:t>
            </a:r>
            <a:r>
              <a:rPr lang="en-US" sz="16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bị</a:t>
            </a:r>
            <a:r>
              <a:rPr lang="en-US" sz="16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của</a:t>
            </a:r>
            <a:r>
              <a:rPr lang="en-US" sz="16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trẻ</a:t>
            </a:r>
            <a:endParaRPr lang="en-US" sz="1600" dirty="0"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ts val="2000"/>
              </a:lnSpc>
              <a:spcAft>
                <a:spcPts val="0"/>
              </a:spcAft>
            </a:pPr>
            <a:r>
              <a:rPr lang="en-US" sz="16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	- </a:t>
            </a:r>
            <a:r>
              <a:rPr lang="en-US" sz="16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Phiếu</a:t>
            </a:r>
            <a:r>
              <a:rPr lang="en-US" sz="16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bài</a:t>
            </a:r>
            <a:r>
              <a:rPr lang="en-US" sz="16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tập</a:t>
            </a:r>
            <a:endParaRPr lang="en-US" sz="1600" dirty="0"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ts val="2000"/>
              </a:lnSpc>
              <a:spcAft>
                <a:spcPts val="0"/>
              </a:spcAft>
            </a:pPr>
            <a:r>
              <a:rPr lang="en-US" sz="16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	- </a:t>
            </a:r>
            <a:r>
              <a:rPr lang="en-US" sz="16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Nón</a:t>
            </a:r>
            <a:r>
              <a:rPr lang="en-US" sz="16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lá</a:t>
            </a:r>
            <a:r>
              <a:rPr lang="en-US" sz="16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ts val="2000"/>
              </a:lnSpc>
              <a:spcAft>
                <a:spcPts val="0"/>
              </a:spcAft>
            </a:pPr>
            <a:r>
              <a:rPr lang="en-US" sz="16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	- </a:t>
            </a:r>
            <a:r>
              <a:rPr lang="en-US" sz="16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Trang</a:t>
            </a:r>
            <a:r>
              <a:rPr lang="en-US" sz="16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phục</a:t>
            </a:r>
            <a:r>
              <a:rPr lang="en-US" sz="16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gọn</a:t>
            </a:r>
            <a:r>
              <a:rPr lang="en-US" sz="16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gàng</a:t>
            </a:r>
            <a:r>
              <a:rPr lang="en-US" sz="16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thoải</a:t>
            </a:r>
            <a:r>
              <a:rPr lang="en-US" sz="16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mái</a:t>
            </a:r>
            <a:r>
              <a:rPr lang="en-US" sz="16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ts val="2000"/>
              </a:lnSpc>
              <a:spcAft>
                <a:spcPts val="0"/>
              </a:spcAft>
            </a:pPr>
            <a:r>
              <a:rPr lang="en-US" sz="16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	3.Địa </a:t>
            </a:r>
            <a:r>
              <a:rPr lang="en-US" sz="16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điểm</a:t>
            </a:r>
            <a:r>
              <a:rPr lang="en-US" sz="16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tổ</a:t>
            </a:r>
            <a:r>
              <a:rPr lang="en-US" sz="16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chức</a:t>
            </a:r>
            <a:endParaRPr lang="en-US" sz="1600" dirty="0"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ts val="2000"/>
              </a:lnSpc>
              <a:spcAft>
                <a:spcPts val="0"/>
              </a:spcAft>
            </a:pPr>
            <a:r>
              <a:rPr lang="en-US" sz="16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	- </a:t>
            </a:r>
            <a:r>
              <a:rPr lang="en-US" sz="16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Trong</a:t>
            </a:r>
            <a:r>
              <a:rPr lang="en-US" sz="16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lớp</a:t>
            </a:r>
            <a:endParaRPr lang="en-US" sz="1600" dirty="0">
              <a:solidFill>
                <a:srgbClr val="002060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2450553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39" y="3708405"/>
            <a:ext cx="4781267" cy="314959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1487604" y="2060811"/>
            <a:ext cx="8566245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800" b="1" noProof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HĐ 1: Ổn định gây hứng thú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1" i="0" u="none" strike="noStrike" kern="1200" cap="none" spc="0" normalizeH="0" baseline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</a:t>
            </a:r>
            <a:r>
              <a:rPr kumimoji="0" lang="en-US" sz="3800" b="1" i="0" u="none" strike="noStrike" kern="1200" cap="none" spc="0" normalizeH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múa bóng cho trẻ xem bài : “ Giấc mơ xưa”</a:t>
            </a:r>
            <a:endParaRPr kumimoji="0" lang="en-US" sz="3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5470" y="4581014"/>
            <a:ext cx="2143125" cy="2143125"/>
          </a:xfrm>
          <a:prstGeom prst="rect">
            <a:avLst/>
          </a:prstGeom>
        </p:spPr>
      </p:pic>
      <p:pic>
        <p:nvPicPr>
          <p:cNvPr id="10" name="Que-Toi-Thuy-Chi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0944" end="162856.437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330328" y="544666"/>
            <a:ext cx="1447042" cy="1447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895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75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812800" y="304801"/>
            <a:ext cx="9956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2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VIDEO  </a:t>
            </a:r>
            <a:r>
              <a:rPr lang="en-US" sz="3200" b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LÀNG NGHỀ THỦ CÔNG LÀM NÓN LÁ </a:t>
            </a:r>
            <a:endParaRPr lang="vi-VN" sz="3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5470" y="4581014"/>
            <a:ext cx="2143125" cy="2143125"/>
          </a:xfrm>
          <a:prstGeom prst="rect">
            <a:avLst/>
          </a:prstGeom>
        </p:spPr>
      </p:pic>
      <p:pic>
        <p:nvPicPr>
          <p:cNvPr id="2" name="Lang nghề lam no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400" y="1358900"/>
            <a:ext cx="11976100" cy="5689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3328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01700" y="970441"/>
            <a:ext cx="97409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noProof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bước </a:t>
            </a:r>
            <a:r>
              <a:rPr kumimoji="0" lang="en-US" sz="4800" b="1" i="0" u="none" strike="noStrike" kern="1200" cap="none" spc="0" normalizeH="0" noProof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quy trình làm nón lá  </a:t>
            </a: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28" name="Picture 4" descr="Gìn giữ nghề thắt nón lá làng Chuô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0300" y="2408237"/>
            <a:ext cx="6959600" cy="3171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1515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55700" y="215900"/>
            <a:ext cx="95123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4800" b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 1: Chuẩn bị lá để làm nón   </a:t>
            </a:r>
            <a:endParaRPr lang="en-US" sz="88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600" y="1181101"/>
            <a:ext cx="5435600" cy="251459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78500" y="1046897"/>
            <a:ext cx="5994400" cy="2991703"/>
          </a:xfrm>
          <a:prstGeom prst="rect">
            <a:avLst/>
          </a:prstGeom>
        </p:spPr>
      </p:pic>
      <p:pic>
        <p:nvPicPr>
          <p:cNvPr id="5" name="Picture 2" descr="https://scontent.fhan15-1.fna.fbcdn.net/v/t1.6435-9/60112824_884090478628262_2751216605114400768_n.jpg?_nc_cat=101&amp;ccb=1-7&amp;_nc_sid=127cfc&amp;_nc_ohc=ozOTxYvxZDIQ7kNvgEPGMCT&amp;_nc_zt=23&amp;_nc_ht=scontent.fhan15-1.fna&amp;_nc_gid=AnH3KloNZFM65to8WEhJCZQ&amp;oh=00_AYBl1Y0BGvrZLBk_u7AG6LU6PSqeX133Yop7jFgVIM4ouA&amp;oe=673AE32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4017817"/>
            <a:ext cx="6096000" cy="2692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3252811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84200" y="0"/>
            <a:ext cx="107188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4800" b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 </a:t>
            </a:r>
            <a:r>
              <a:rPr lang="en-US" sz="4800" b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2: Vót thanh tre xếp lên khung</a:t>
            </a:r>
            <a:endParaRPr lang="en-US" sz="88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 descr="Vót đũa tre tại núi Cấm- Nghề truyền thống ở Bảy Núi - Báo An Giang Onlin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1" y="1320800"/>
            <a:ext cx="5226050" cy="4290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cha vo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6404" y="1320801"/>
            <a:ext cx="5956795" cy="4290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1018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30200" y="0"/>
            <a:ext cx="109728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Bước </a:t>
            </a:r>
            <a:r>
              <a:rPr kumimoji="0" lang="en-US" sz="4000" b="1" i="0" u="none" strike="noStrike" kern="1200" cap="none" spc="0" normalizeH="0" baseline="0" noProof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3: </a:t>
            </a:r>
            <a:r>
              <a:rPr lang="en-US" sz="4000" b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 lá và dùng chỉ cước để khâu cố định </a:t>
            </a:r>
            <a:endParaRPr lang="vi-VN" sz="40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 descr="non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882" y="1320802"/>
            <a:ext cx="5035139" cy="4305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non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2473" y="1435100"/>
            <a:ext cx="6044098" cy="419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9872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30200" y="0"/>
            <a:ext cx="109728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Bước </a:t>
            </a:r>
            <a:r>
              <a:rPr kumimoji="0" lang="en-US" sz="4000" b="1" i="0" u="none" strike="noStrike" kern="1200" cap="none" spc="0" normalizeH="0" baseline="0" noProof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4: Dùng</a:t>
            </a:r>
            <a:r>
              <a:rPr kumimoji="0" lang="en-US" sz="4000" b="1" i="0" u="none" strike="noStrike" kern="1200" cap="none" spc="0" normalizeH="0" noProof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dây len xếp đối xứng hai bên tạo chỗ buộc quai nón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435100"/>
            <a:ext cx="5478447" cy="4191000"/>
          </a:xfrm>
          <a:prstGeom prst="rect">
            <a:avLst/>
          </a:prstGeom>
        </p:spPr>
      </p:pic>
      <p:pic>
        <p:nvPicPr>
          <p:cNvPr id="12" name="Picture 2" descr="Vietnamese nón lá (conical palm-leaf hat) in Italy Fashion Show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0784" y="1435100"/>
            <a:ext cx="5771407" cy="419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5467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2466</TotalTime>
  <Words>422</Words>
  <Application>Microsoft Office PowerPoint</Application>
  <PresentationFormat>Widescreen</PresentationFormat>
  <Paragraphs>119</Paragraphs>
  <Slides>18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18</vt:i4>
      </vt:variant>
    </vt:vector>
  </HeadingPairs>
  <TitlesOfParts>
    <vt:vector size="28" baseType="lpstr">
      <vt:lpstr>Arial</vt:lpstr>
      <vt:lpstr>Calibri</vt:lpstr>
      <vt:lpstr>Tahoma</vt:lpstr>
      <vt:lpstr>Times New Roman</vt:lpstr>
      <vt:lpstr>Trebuchet MS</vt:lpstr>
      <vt:lpstr>Wingdings 3</vt:lpstr>
      <vt:lpstr>Facet</vt:lpstr>
      <vt:lpstr>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Techsi.vn</dc:creator>
  <cp:lastModifiedBy>Techsi.vn</cp:lastModifiedBy>
  <cp:revision>99</cp:revision>
  <dcterms:created xsi:type="dcterms:W3CDTF">2023-02-08T02:57:33Z</dcterms:created>
  <dcterms:modified xsi:type="dcterms:W3CDTF">2024-11-15T09:29:52Z</dcterms:modified>
</cp:coreProperties>
</file>