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92" r:id="rId6"/>
    <p:sldId id="266" r:id="rId7"/>
    <p:sldId id="264" r:id="rId8"/>
    <p:sldId id="268" r:id="rId9"/>
    <p:sldId id="269" r:id="rId10"/>
    <p:sldId id="271" r:id="rId11"/>
    <p:sldId id="272" r:id="rId12"/>
    <p:sldId id="293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8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6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1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1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7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7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8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1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82D5-F728-4C5B-AF30-985F3252D52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8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2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1FF193-8379-4229-A51E-4B74D7221F2A}"/>
              </a:ext>
            </a:extLst>
          </p:cNvPr>
          <p:cNvSpPr txBox="1"/>
          <p:nvPr/>
        </p:nvSpPr>
        <p:spPr>
          <a:xfrm>
            <a:off x="3556610" y="960740"/>
            <a:ext cx="54884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747AB-C82C-4E13-AC89-2D145CD900E1}"/>
              </a:ext>
            </a:extLst>
          </p:cNvPr>
          <p:cNvSpPr txBox="1"/>
          <p:nvPr/>
        </p:nvSpPr>
        <p:spPr>
          <a:xfrm>
            <a:off x="2021246" y="2371810"/>
            <a:ext cx="814951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ư</a:t>
            </a: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928B0B-43EA-4A77-B4A4-B8B480607CA6}"/>
              </a:ext>
            </a:extLst>
          </p:cNvPr>
          <p:cNvSpPr txBox="1"/>
          <p:nvPr/>
        </p:nvSpPr>
        <p:spPr>
          <a:xfrm>
            <a:off x="4560526" y="4693619"/>
            <a:ext cx="38111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1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4A288-8BD8-4E0B-8B7E-63F8816EBAEA}"/>
              </a:ext>
            </a:extLst>
          </p:cNvPr>
          <p:cNvSpPr txBox="1"/>
          <p:nvPr/>
        </p:nvSpPr>
        <p:spPr>
          <a:xfrm>
            <a:off x="4953000" y="5538101"/>
            <a:ext cx="266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</a:p>
        </p:txBody>
      </p:sp>
      <p:pic>
        <p:nvPicPr>
          <p:cNvPr id="4" name="Picture 3" descr="A logo with people and text&#10;&#10;Description automatically generated">
            <a:extLst>
              <a:ext uri="{FF2B5EF4-FFF2-40B4-BE49-F238E27FC236}">
                <a16:creationId xmlns:a16="http://schemas.microsoft.com/office/drawing/2014/main" id="{20A840F8-30FB-4AAA-9F27-CE6A8F1BA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82" y="960740"/>
            <a:ext cx="851142" cy="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476a73f2_f3hs3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121920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876800" y="533401"/>
            <a:ext cx="297180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500" b="1">
                <a:solidFill>
                  <a:srgbClr val="0000CC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5530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2438400" y="6324600"/>
            <a:ext cx="762000" cy="3810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55301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276600" y="6324601"/>
            <a:ext cx="1981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.VnAvant" panose="020B7200000000000000" pitchFamily="34" charset="0"/>
              </a:rPr>
              <a:t>Quay l¹i</a:t>
            </a:r>
          </a:p>
        </p:txBody>
      </p:sp>
      <p:sp>
        <p:nvSpPr>
          <p:cNvPr id="5530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9144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8915400" y="63246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latin typeface="Verdana" panose="020B0604030504040204" pitchFamily="34" charset="0"/>
              </a:rPr>
              <a:t>Chuyển slde kế tiếp </a:t>
            </a:r>
          </a:p>
        </p:txBody>
      </p:sp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4343400" y="5334001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0000"/>
                </a:solidFill>
                <a:latin typeface=".VnAvant" panose="020B7200000000000000" pitchFamily="34" charset="0"/>
              </a:rPr>
              <a:t>BÊm vµo ®©y ®Ó ch÷ </a:t>
            </a:r>
            <a:r>
              <a:rPr lang="en-US" altLang="en-US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altLang="en-US" sz="1400" b="1">
                <a:solidFill>
                  <a:srgbClr val="FF0000"/>
                </a:solidFill>
                <a:latin typeface=".VnAvant" panose="020B7200000000000000" pitchFamily="34" charset="0"/>
              </a:rPr>
              <a:t> xuÊt hiÖn</a:t>
            </a:r>
            <a:r>
              <a:rPr lang="en-US" altLang="en-US" sz="1400" b="1">
                <a:latin typeface=".VnAvant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6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45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4"/>
          <p:cNvSpPr>
            <a:spLocks noChangeArrowheads="1"/>
          </p:cNvSpPr>
          <p:nvPr/>
        </p:nvSpPr>
        <p:spPr bwMode="auto">
          <a:xfrm>
            <a:off x="2514600" y="533400"/>
            <a:ext cx="7315200" cy="54102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rgbClr val="FFFF00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2971800" y="2057400"/>
            <a:ext cx="655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200" b="1">
                <a:solidFill>
                  <a:srgbClr val="FF0000"/>
                </a:solidFill>
                <a:latin typeface=".VnAvant" panose="020B7200000000000000" pitchFamily="34" charset="0"/>
              </a:rPr>
              <a:t>Giíi thiÖu nÐt ch÷ u</a:t>
            </a:r>
          </a:p>
        </p:txBody>
      </p:sp>
    </p:spTree>
    <p:extLst>
      <p:ext uri="{BB962C8B-B14F-4D97-AF65-F5344CB8AC3E}">
        <p14:creationId xmlns:p14="http://schemas.microsoft.com/office/powerpoint/2010/main" val="422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2514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/>
          <a:stretch>
            <a:fillRect/>
          </a:stretch>
        </p:blipFill>
        <p:spPr bwMode="auto">
          <a:xfrm>
            <a:off x="6477000" y="1371600"/>
            <a:ext cx="99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759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3276600" y="838200"/>
            <a:ext cx="6248400" cy="4191000"/>
          </a:xfrm>
          <a:prstGeom prst="cloudCallout">
            <a:avLst>
              <a:gd name="adj1" fmla="val -49389"/>
              <a:gd name="adj2" fmla="val 56366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657600" y="1600200"/>
            <a:ext cx="5410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006699"/>
                </a:solidFill>
                <a:latin typeface=".VnAvant" panose="020B7200000000000000" pitchFamily="34" charset="0"/>
              </a:rPr>
              <a:t>Giíi</a:t>
            </a:r>
            <a:r>
              <a:rPr lang="en-US" altLang="en-US" sz="6600" b="1" dirty="0">
                <a:solidFill>
                  <a:srgbClr val="006699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600" b="1" dirty="0" err="1">
                <a:solidFill>
                  <a:srgbClr val="006699"/>
                </a:solidFill>
                <a:latin typeface=".VnAvant" panose="020B7200000000000000" pitchFamily="34" charset="0"/>
              </a:rPr>
              <a:t>thiÖu</a:t>
            </a:r>
            <a:r>
              <a:rPr lang="en-US" altLang="en-US" sz="6600" b="1" dirty="0">
                <a:solidFill>
                  <a:srgbClr val="006699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600" b="1" dirty="0" err="1">
                <a:solidFill>
                  <a:srgbClr val="006699"/>
                </a:solidFill>
                <a:latin typeface=".VnAvant" panose="020B7200000000000000" pitchFamily="34" charset="0"/>
              </a:rPr>
              <a:t>c¸c</a:t>
            </a:r>
            <a:r>
              <a:rPr lang="en-US" altLang="en-US" sz="6600" b="1" dirty="0">
                <a:solidFill>
                  <a:srgbClr val="006699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600" b="1" dirty="0" err="1">
                <a:solidFill>
                  <a:srgbClr val="006699"/>
                </a:solidFill>
                <a:latin typeface=".VnAvant" panose="020B7200000000000000" pitchFamily="34" charset="0"/>
              </a:rPr>
              <a:t>kiÓu</a:t>
            </a:r>
            <a:r>
              <a:rPr lang="en-US" altLang="en-US" sz="6600" b="1" dirty="0">
                <a:solidFill>
                  <a:srgbClr val="006699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600" b="1" dirty="0" err="1">
                <a:solidFill>
                  <a:srgbClr val="006699"/>
                </a:solidFill>
                <a:latin typeface=".VnAvant" panose="020B7200000000000000" pitchFamily="34" charset="0"/>
              </a:rPr>
              <a:t>ch</a:t>
            </a:r>
            <a:r>
              <a:rPr lang="en-US" altLang="en-US" sz="6600" b="1" dirty="0">
                <a:solidFill>
                  <a:srgbClr val="006699"/>
                </a:solidFill>
                <a:latin typeface=".VnAvant" panose="020B7200000000000000" pitchFamily="34" charset="0"/>
              </a:rPr>
              <a:t>÷ </a:t>
            </a:r>
            <a:endParaRPr lang="en-US" altLang="en-US" sz="5400" b="1" dirty="0">
              <a:solidFill>
                <a:srgbClr val="006699"/>
              </a:solidFill>
              <a:latin typeface=".VnAvant" panose="020B7200000000000000" pitchFamily="34" charset="0"/>
            </a:endParaRPr>
          </a:p>
        </p:txBody>
      </p:sp>
      <p:sp>
        <p:nvSpPr>
          <p:cNvPr id="57348" name="AutoShape 4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209800" y="5562600"/>
            <a:ext cx="1752600" cy="381000"/>
          </a:xfrm>
          <a:prstGeom prst="wedgeEllipseCallout">
            <a:avLst>
              <a:gd name="adj1" fmla="val -36505"/>
              <a:gd name="adj2" fmla="val 107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6699"/>
                </a:solidFill>
                <a:latin typeface=".VnAvant" panose="020B7200000000000000" pitchFamily="34" charset="0"/>
              </a:rPr>
              <a:t>Quay l¹i</a:t>
            </a:r>
          </a:p>
        </p:txBody>
      </p:sp>
      <p:sp>
        <p:nvSpPr>
          <p:cNvPr id="57349" name="AutoShape 5">
            <a:hlinkClick r:id="rId2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 flipH="1">
            <a:off x="1828800" y="6248400"/>
            <a:ext cx="685800" cy="3048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735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51575"/>
            <a:ext cx="838200" cy="30480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229725" y="6099175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99"/>
                </a:solidFill>
                <a:latin typeface="Verdana" panose="020B0604030504040204" pitchFamily="34" charset="0"/>
              </a:rPr>
              <a:t>Chuyển slde kế tiếp </a:t>
            </a:r>
          </a:p>
        </p:txBody>
      </p:sp>
      <p:sp>
        <p:nvSpPr>
          <p:cNvPr id="57352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29200" y="60960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7353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96000" y="55626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6699"/>
                </a:solidFill>
                <a:latin typeface=".VnAvant" panose="020B7200000000000000" pitchFamily="34" charset="0"/>
              </a:rPr>
              <a:t>Trë vÒ</a:t>
            </a:r>
          </a:p>
        </p:txBody>
      </p:sp>
    </p:spTree>
    <p:extLst>
      <p:ext uri="{BB962C8B-B14F-4D97-AF65-F5344CB8AC3E}">
        <p14:creationId xmlns:p14="http://schemas.microsoft.com/office/powerpoint/2010/main" val="33454550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5181600" y="2286001"/>
            <a:ext cx="23622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71800"/>
            <a:ext cx="2438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1"/>
            <a:ext cx="25146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144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cDuaThu"/>
          <p:cNvPicPr>
            <a:picLocks noChangeAspect="1" noChangeArrowheads="1"/>
          </p:cNvPicPr>
          <p:nvPr/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05" y="139406"/>
            <a:ext cx="8898255" cy="5625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295400" y="5181600"/>
            <a:ext cx="883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B¸c</a:t>
            </a:r>
            <a:r>
              <a:rPr lang="en-US" altLang="en-US" sz="8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®</a:t>
            </a:r>
            <a:r>
              <a:rPr lang="en-US" altLang="en-US" sz="8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ưa</a:t>
            </a:r>
            <a:r>
              <a:rPr lang="en-US" altLang="en-US" sz="8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thư</a:t>
            </a:r>
            <a:endParaRPr lang="en-US" altLang="en-US" sz="8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057400" y="2362200"/>
            <a:ext cx="838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itchFamily="34" charset="0"/>
              </a:rPr>
              <a:t>B¸c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ư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itchFamily="34" charset="0"/>
              </a:rPr>
              <a:t>a</a:t>
            </a:r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charset="0"/>
              </a:rPr>
              <a:t> thư­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Avant"/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6934200" y="2743200"/>
            <a:ext cx="83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5943600" y="2819400"/>
            <a:ext cx="99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­ư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9552864" y="2781300"/>
            <a:ext cx="1000836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/>
              </a:rPr>
              <a:t>­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/>
              </a:rPr>
              <a:t>ư</a:t>
            </a:r>
            <a:endParaRPr lang="en-US" sz="5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Avant"/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2887237" y="2743200"/>
            <a:ext cx="83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anose="020B7200000000000000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474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476a73f2_f3hs3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121920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4876800" y="803276"/>
            <a:ext cx="297180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500" b="1">
                <a:solidFill>
                  <a:srgbClr val="0000CC"/>
                </a:solidFill>
                <a:latin typeface=".VnAvant" panose="020B7200000000000000" pitchFamily="34" charset="0"/>
              </a:rPr>
              <a:t>­</a:t>
            </a:r>
          </a:p>
        </p:txBody>
      </p:sp>
      <p:sp>
        <p:nvSpPr>
          <p:cNvPr id="59396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57400" y="60198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Quay l¹i</a:t>
            </a:r>
          </a:p>
        </p:txBody>
      </p:sp>
      <p:sp>
        <p:nvSpPr>
          <p:cNvPr id="5939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1295400" y="6172200"/>
            <a:ext cx="685800" cy="3048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5939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553200"/>
            <a:ext cx="838200" cy="304800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8915400" y="64008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latin typeface="Verdana" panose="020B0604030504040204" pitchFamily="34" charset="0"/>
              </a:rPr>
              <a:t>Chuyển slde kế tiếp </a:t>
            </a:r>
          </a:p>
        </p:txBody>
      </p:sp>
      <p:sp>
        <p:nvSpPr>
          <p:cNvPr id="59400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2484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940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38800" y="63246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Trë vÒ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4724400" y="55006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latin typeface=".VnAvant" panose="020B7200000000000000" pitchFamily="34" charset="0"/>
              </a:rPr>
              <a:t>BÊm</a:t>
            </a:r>
            <a:r>
              <a:rPr lang="en-US" altLang="en-US" b="1" dirty="0"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latin typeface=".VnAvant" panose="020B7200000000000000" pitchFamily="34" charset="0"/>
              </a:rPr>
              <a:t>vµo</a:t>
            </a:r>
            <a:r>
              <a:rPr lang="en-US" altLang="en-US" b="1" dirty="0"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latin typeface=".VnAvant" panose="020B7200000000000000" pitchFamily="34" charset="0"/>
              </a:rPr>
              <a:t>xuÊt</a:t>
            </a:r>
            <a:r>
              <a:rPr lang="en-US" altLang="en-US" b="1" dirty="0"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latin typeface=".VnAvant" panose="020B7200000000000000" pitchFamily="34" charset="0"/>
              </a:rPr>
              <a:t>hiÖn</a:t>
            </a:r>
            <a:r>
              <a:rPr lang="en-US" altLang="en-US" b="1" dirty="0"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latin typeface=".VnAvant" panose="020B7200000000000000" pitchFamily="34" charset="0"/>
              </a:rPr>
              <a:t>hiÖu</a:t>
            </a:r>
            <a:r>
              <a:rPr lang="en-US" altLang="en-US" b="1" dirty="0"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latin typeface=".VnAvant" panose="020B7200000000000000" pitchFamily="34" charset="0"/>
              </a:rPr>
              <a:t>øng</a:t>
            </a:r>
            <a:r>
              <a:rPr lang="en-US" altLang="en-US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5024" y="61418"/>
            <a:ext cx="2590800" cy="570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8853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2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09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3276600" y="838200"/>
            <a:ext cx="6248400" cy="4191000"/>
          </a:xfrm>
          <a:prstGeom prst="cloudCallout">
            <a:avLst>
              <a:gd name="adj1" fmla="val -49389"/>
              <a:gd name="adj2" fmla="val 56366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657600" y="1981201"/>
            <a:ext cx="5410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>
                <a:latin typeface=".VnAvant" panose="020B7200000000000000" pitchFamily="34" charset="0"/>
              </a:rPr>
              <a:t>Ph©n tÝch nÐt ch÷ </a:t>
            </a:r>
            <a:endParaRPr lang="en-US" altLang="en-US" sz="5400" b="1">
              <a:latin typeface=".VnAvant" panose="020B7200000000000000" pitchFamily="34" charset="0"/>
            </a:endParaRPr>
          </a:p>
        </p:txBody>
      </p:sp>
      <p:sp>
        <p:nvSpPr>
          <p:cNvPr id="64516" name="AutoShape 4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438400" y="57912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Quay l¹i</a:t>
            </a:r>
          </a:p>
        </p:txBody>
      </p:sp>
      <p:sp>
        <p:nvSpPr>
          <p:cNvPr id="64517" name="AutoShape 5">
            <a:hlinkClick r:id="rId2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 flipH="1">
            <a:off x="1981200" y="6324600"/>
            <a:ext cx="685800" cy="3048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6451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324600"/>
            <a:ext cx="838200" cy="30480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9144000" y="61722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latin typeface="Verdana" panose="020B0604030504040204" pitchFamily="34" charset="0"/>
              </a:rPr>
              <a:t>Chuyển slde kế tiếp </a:t>
            </a:r>
          </a:p>
        </p:txBody>
      </p:sp>
      <p:sp>
        <p:nvSpPr>
          <p:cNvPr id="6452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76800" y="61722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4521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96000" y="57150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Trë vÒ</a:t>
            </a:r>
          </a:p>
        </p:txBody>
      </p:sp>
    </p:spTree>
    <p:extLst>
      <p:ext uri="{BB962C8B-B14F-4D97-AF65-F5344CB8AC3E}">
        <p14:creationId xmlns:p14="http://schemas.microsoft.com/office/powerpoint/2010/main" val="36794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untitle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54001" r="67500" b="16000"/>
          <a:stretch>
            <a:fillRect/>
          </a:stretch>
        </p:blipFill>
        <p:spPr bwMode="auto">
          <a:xfrm>
            <a:off x="4191000" y="1600200"/>
            <a:ext cx="23320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u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42599" r="67018" b="46001"/>
          <a:stretch>
            <a:fillRect/>
          </a:stretch>
        </p:blipFill>
        <p:spPr bwMode="auto">
          <a:xfrm>
            <a:off x="6934200" y="12954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net thang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t="57962" r="68036" b="13924"/>
          <a:stretch>
            <a:fillRect/>
          </a:stretch>
        </p:blipFill>
        <p:spPr bwMode="auto">
          <a:xfrm>
            <a:off x="6324601" y="1676400"/>
            <a:ext cx="830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7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6460" y="1112520"/>
            <a:ext cx="84048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400" b="1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400" b="1" dirty="0">
                <a:solidFill>
                  <a:srgbClr val="333333"/>
                </a:solidFill>
                <a:latin typeface="Time New Roman"/>
              </a:rPr>
              <a:t>1. Kiến thức:</a:t>
            </a:r>
            <a:endParaRPr lang="vi-VN" sz="2400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400" dirty="0">
                <a:solidFill>
                  <a:srgbClr val="333333"/>
                </a:solidFill>
                <a:latin typeface="Time New Roman"/>
              </a:rPr>
              <a:t>- Trẻ nhận biết và phát âm đúng chữ u, ư.</a:t>
            </a:r>
          </a:p>
          <a:p>
            <a:r>
              <a:rPr lang="vi-VN" sz="2400" dirty="0">
                <a:solidFill>
                  <a:srgbClr val="333333"/>
                </a:solidFill>
                <a:latin typeface="Time New Roman"/>
              </a:rPr>
              <a:t>- Biết điểm giống và khác nhau giữa các chữ.</a:t>
            </a:r>
          </a:p>
          <a:p>
            <a:r>
              <a:rPr lang="vi-VN" sz="2400" dirty="0">
                <a:solidFill>
                  <a:srgbClr val="333333"/>
                </a:solidFill>
                <a:latin typeface="Time New Roman"/>
              </a:rPr>
              <a:t>- Nhận biết các kiểu chữ u, ư in thường, viết thường, in hoa.</a:t>
            </a:r>
          </a:p>
          <a:p>
            <a:r>
              <a:rPr lang="vi-VN" sz="2400" b="1" dirty="0">
                <a:solidFill>
                  <a:srgbClr val="333333"/>
                </a:solidFill>
                <a:latin typeface="Time New Roman"/>
              </a:rPr>
              <a:t>2. Kỹ năng:</a:t>
            </a:r>
            <a:endParaRPr lang="vi-VN" sz="2400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400" b="1" dirty="0">
                <a:solidFill>
                  <a:srgbClr val="333333"/>
                </a:solidFill>
                <a:latin typeface="Time New Roman"/>
              </a:rPr>
              <a:t>- </a:t>
            </a:r>
            <a:r>
              <a:rPr lang="vi-VN" sz="2400" dirty="0">
                <a:solidFill>
                  <a:srgbClr val="333333"/>
                </a:solidFill>
                <a:latin typeface="Time New Roman"/>
              </a:rPr>
              <a:t>Phát triển ngôn ngữ, vốn từ cho trẻ.</a:t>
            </a:r>
          </a:p>
          <a:p>
            <a:r>
              <a:rPr lang="vi-VN" sz="2400" dirty="0">
                <a:solidFill>
                  <a:srgbClr val="333333"/>
                </a:solidFill>
                <a:latin typeface="Time New Roman"/>
              </a:rPr>
              <a:t>- Rèn luyện kỹ năng ghi nhớ có chủ định, phát âm rõ ràng.</a:t>
            </a:r>
          </a:p>
          <a:p>
            <a:r>
              <a:rPr lang="vi-VN" sz="2400" b="1" dirty="0">
                <a:solidFill>
                  <a:srgbClr val="333333"/>
                </a:solidFill>
                <a:latin typeface="Time New Roman"/>
              </a:rPr>
              <a:t>3. Thái độ:</a:t>
            </a:r>
            <a:endParaRPr lang="vi-VN" sz="2400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400" b="1" dirty="0">
                <a:solidFill>
                  <a:srgbClr val="333333"/>
                </a:solidFill>
                <a:latin typeface="Time New Roman"/>
              </a:rPr>
              <a:t>- </a:t>
            </a:r>
            <a:r>
              <a:rPr lang="vi-VN" sz="2400" dirty="0">
                <a:solidFill>
                  <a:srgbClr val="333333"/>
                </a:solidFill>
                <a:latin typeface="Time New Roman"/>
              </a:rPr>
              <a:t>Trẻ hứng thú tham gia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2938891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5181600" y="2286001"/>
            <a:ext cx="23622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Arial" panose="020B0604020202020204" pitchFamily="34" charset="0"/>
              </a:rPr>
              <a:t>ư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1"/>
            <a:ext cx="25146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Ư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VNI-Avo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696200" y="2438400"/>
            <a:ext cx="2520950" cy="2717800"/>
            <a:chOff x="3552" y="2032"/>
            <a:chExt cx="1588" cy="1712"/>
          </a:xfrm>
        </p:grpSpPr>
        <p:pic>
          <p:nvPicPr>
            <p:cNvPr id="174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454"/>
              <a:ext cx="1499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032"/>
              <a:ext cx="340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31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3352800" y="914400"/>
            <a:ext cx="6248400" cy="4191000"/>
          </a:xfrm>
          <a:prstGeom prst="cloudCallout">
            <a:avLst>
              <a:gd name="adj1" fmla="val -49389"/>
              <a:gd name="adj2" fmla="val 56366"/>
            </a:avLst>
          </a:prstGeom>
          <a:solidFill>
            <a:srgbClr val="E9ED33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657600" y="1981201"/>
            <a:ext cx="5410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 dirty="0">
                <a:solidFill>
                  <a:srgbClr val="6600CC"/>
                </a:solidFill>
                <a:latin typeface=".VnAvant" panose="020B7200000000000000" pitchFamily="34" charset="0"/>
              </a:rPr>
              <a:t>So </a:t>
            </a:r>
            <a:r>
              <a:rPr lang="en-US" altLang="en-US" sz="6600" b="1" dirty="0" err="1">
                <a:solidFill>
                  <a:srgbClr val="6600CC"/>
                </a:solidFill>
                <a:latin typeface=".VnAvant" panose="020B7200000000000000" pitchFamily="34" charset="0"/>
              </a:rPr>
              <a:t>s¸nh</a:t>
            </a:r>
            <a:r>
              <a:rPr lang="en-US" altLang="en-US" sz="6600" b="1" dirty="0">
                <a:solidFill>
                  <a:srgbClr val="6600CC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600" b="1" dirty="0" err="1">
                <a:solidFill>
                  <a:srgbClr val="6600CC"/>
                </a:solidFill>
                <a:latin typeface=".VnAvant" panose="020B7200000000000000" pitchFamily="34" charset="0"/>
              </a:rPr>
              <a:t>ch</a:t>
            </a:r>
            <a:r>
              <a:rPr lang="en-US" altLang="en-US" sz="6600" b="1" dirty="0">
                <a:solidFill>
                  <a:srgbClr val="6600CC"/>
                </a:solidFill>
                <a:latin typeface=".VnAvant" panose="020B7200000000000000" pitchFamily="34" charset="0"/>
              </a:rPr>
              <a:t>÷ u </a:t>
            </a:r>
            <a:r>
              <a:rPr lang="en-US" altLang="en-US" sz="6600" b="1" dirty="0" smtClean="0">
                <a:solidFill>
                  <a:srgbClr val="6600CC"/>
                </a:solidFill>
                <a:latin typeface=".VnAvant" panose="020B7200000000000000" pitchFamily="34" charset="0"/>
              </a:rPr>
              <a:t>- ư </a:t>
            </a:r>
            <a:r>
              <a:rPr lang="en-US" altLang="en-US" sz="6600" b="1" dirty="0">
                <a:solidFill>
                  <a:srgbClr val="6600CC"/>
                </a:solidFill>
                <a:latin typeface=".VnAvant" panose="020B7200000000000000" pitchFamily="34" charset="0"/>
              </a:rPr>
              <a:t>­ </a:t>
            </a:r>
            <a:endParaRPr lang="en-US" altLang="en-US" sz="5400" b="1" dirty="0">
              <a:solidFill>
                <a:srgbClr val="6600CC"/>
              </a:solidFill>
              <a:latin typeface=".VnAvant" panose="020B7200000000000000" pitchFamily="34" charset="0"/>
            </a:endParaRPr>
          </a:p>
        </p:txBody>
      </p:sp>
      <p:sp>
        <p:nvSpPr>
          <p:cNvPr id="65540" name="AutoShape 4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819400" y="56388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Quay l¹i</a:t>
            </a:r>
          </a:p>
        </p:txBody>
      </p:sp>
      <p:sp>
        <p:nvSpPr>
          <p:cNvPr id="65541" name="AutoShape 5">
            <a:hlinkClick r:id="rId2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 flipH="1">
            <a:off x="2057400" y="6248400"/>
            <a:ext cx="685800" cy="3048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6554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838200" cy="30480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9144000" y="60198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latin typeface="Verdana" panose="020B0604030504040204" pitchFamily="34" charset="0"/>
              </a:rPr>
              <a:t>Chuyển slde kế tiếp </a:t>
            </a:r>
          </a:p>
        </p:txBody>
      </p:sp>
      <p:sp>
        <p:nvSpPr>
          <p:cNvPr id="65544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76800" y="61722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5545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867400" y="62484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Trë vÒ</a:t>
            </a:r>
          </a:p>
        </p:txBody>
      </p:sp>
    </p:spTree>
    <p:extLst>
      <p:ext uri="{BB962C8B-B14F-4D97-AF65-F5344CB8AC3E}">
        <p14:creationId xmlns:p14="http://schemas.microsoft.com/office/powerpoint/2010/main" val="456378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6629400" y="2489201"/>
            <a:ext cx="2590800" cy="2646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03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Arial" panose="020B0604020202020204" pitchFamily="34" charset="0"/>
              </a:rPr>
              <a:t>­ư</a:t>
            </a:r>
            <a:endParaRPr lang="en-US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13335000" y="1447800"/>
            <a:ext cx="2520950" cy="2717800"/>
            <a:chOff x="3552" y="2032"/>
            <a:chExt cx="1588" cy="1712"/>
          </a:xfrm>
        </p:grpSpPr>
        <p:pic>
          <p:nvPicPr>
            <p:cNvPr id="1946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454"/>
              <a:ext cx="1499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032"/>
              <a:ext cx="340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1981200" y="2057401"/>
            <a:ext cx="2286000" cy="323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491329"/>
            <a:ext cx="2590800" cy="570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25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478d7771_rampt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0"/>
            <a:ext cx="1017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4953000" y="4038601"/>
            <a:ext cx="2819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500" b="1" dirty="0">
                <a:latin typeface=".VnAvant" panose="020B7200000000000000" pitchFamily="34" charset="0"/>
              </a:rPr>
              <a:t>BÐ </a:t>
            </a:r>
            <a:r>
              <a:rPr lang="en-US" altLang="en-US" sz="2500" b="1" dirty="0" err="1">
                <a:latin typeface=".VnAvant" panose="020B7200000000000000" pitchFamily="34" charset="0"/>
              </a:rPr>
              <a:t>h·y</a:t>
            </a:r>
            <a:r>
              <a:rPr lang="en-US" altLang="en-US" sz="2500" b="1" dirty="0">
                <a:latin typeface=".VnAvant" panose="020B7200000000000000" pitchFamily="34" charset="0"/>
              </a:rPr>
              <a:t> so </a:t>
            </a:r>
            <a:r>
              <a:rPr lang="en-US" altLang="en-US" sz="2500" b="1" dirty="0" err="1">
                <a:latin typeface=".VnAvant" panose="020B7200000000000000" pitchFamily="34" charset="0"/>
              </a:rPr>
              <a:t>s¸nh</a:t>
            </a:r>
            <a:r>
              <a:rPr lang="en-US" altLang="en-US" sz="2500" b="1" dirty="0">
                <a:latin typeface=".VnAvant" panose="020B7200000000000000" pitchFamily="34" charset="0"/>
              </a:rPr>
              <a:t> ®</a:t>
            </a:r>
            <a:r>
              <a:rPr lang="en-US" altLang="en-US" sz="2500" b="1" dirty="0" err="1">
                <a:latin typeface=".VnAvant" panose="020B7200000000000000" pitchFamily="34" charset="0"/>
              </a:rPr>
              <a:t>iÓm</a:t>
            </a:r>
            <a:r>
              <a:rPr lang="en-US" altLang="en-US" sz="2500" b="1" dirty="0">
                <a:latin typeface=".VnAvant" panose="020B7200000000000000" pitchFamily="34" charset="0"/>
              </a:rPr>
              <a:t> </a:t>
            </a:r>
            <a:r>
              <a:rPr lang="en-US" altLang="en-US" sz="2500" b="1" dirty="0" err="1">
                <a:latin typeface=".VnAvant" panose="020B7200000000000000" pitchFamily="34" charset="0"/>
              </a:rPr>
              <a:t>gièng</a:t>
            </a:r>
            <a:r>
              <a:rPr lang="en-US" altLang="en-US" sz="2500" b="1" dirty="0">
                <a:latin typeface=".VnAvant" panose="020B7200000000000000" pitchFamily="34" charset="0"/>
              </a:rPr>
              <a:t> vµ </a:t>
            </a:r>
            <a:r>
              <a:rPr lang="en-US" altLang="en-US" sz="2500" b="1" dirty="0" err="1">
                <a:latin typeface=".VnAvant" panose="020B7200000000000000" pitchFamily="34" charset="0"/>
              </a:rPr>
              <a:t>kh¸c</a:t>
            </a:r>
            <a:r>
              <a:rPr lang="en-US" altLang="en-US" sz="2500" b="1" dirty="0">
                <a:latin typeface=".VnAvant" panose="020B7200000000000000" pitchFamily="34" charset="0"/>
              </a:rPr>
              <a:t> </a:t>
            </a:r>
            <a:r>
              <a:rPr lang="en-US" altLang="en-US" sz="2500" b="1" dirty="0" err="1">
                <a:latin typeface=".VnAvant" panose="020B7200000000000000" pitchFamily="34" charset="0"/>
              </a:rPr>
              <a:t>nhau</a:t>
            </a:r>
            <a:r>
              <a:rPr lang="en-US" altLang="en-US" sz="2500" b="1" dirty="0">
                <a:latin typeface=".VnAvant" panose="020B7200000000000000" pitchFamily="34" charset="0"/>
              </a:rPr>
              <a:t> </a:t>
            </a:r>
            <a:r>
              <a:rPr lang="en-US" altLang="en-US" sz="2500" b="1" dirty="0" err="1">
                <a:latin typeface=".VnAvant" panose="020B7200000000000000" pitchFamily="34" charset="0"/>
              </a:rPr>
              <a:t>cña</a:t>
            </a:r>
            <a:r>
              <a:rPr lang="en-US" altLang="en-US" sz="2500" b="1" dirty="0">
                <a:latin typeface=".VnAvant" panose="020B7200000000000000" pitchFamily="34" charset="0"/>
              </a:rPr>
              <a:t> </a:t>
            </a:r>
            <a:r>
              <a:rPr lang="en-US" altLang="en-US" sz="2500" b="1" dirty="0" err="1">
                <a:latin typeface=".VnAvant" panose="020B7200000000000000" pitchFamily="34" charset="0"/>
              </a:rPr>
              <a:t>hai</a:t>
            </a:r>
            <a:r>
              <a:rPr lang="en-US" altLang="en-US" sz="2500" b="1" dirty="0">
                <a:latin typeface=".VnAvant" panose="020B7200000000000000" pitchFamily="34" charset="0"/>
              </a:rPr>
              <a:t> </a:t>
            </a:r>
            <a:r>
              <a:rPr lang="en-US" altLang="en-US" sz="2500" b="1" dirty="0" err="1">
                <a:latin typeface=".VnAvant" panose="020B7200000000000000" pitchFamily="34" charset="0"/>
              </a:rPr>
              <a:t>ch</a:t>
            </a:r>
            <a:r>
              <a:rPr lang="en-US" altLang="en-US" sz="2500" b="1" dirty="0">
                <a:latin typeface=".VnAvant" panose="020B7200000000000000" pitchFamily="34" charset="0"/>
              </a:rPr>
              <a:t>÷ u </a:t>
            </a:r>
            <a:r>
              <a:rPr lang="en-US" altLang="en-US" sz="2500" b="1" dirty="0" smtClean="0">
                <a:latin typeface=".VnAvant" panose="020B7200000000000000" pitchFamily="34" charset="0"/>
              </a:rPr>
              <a:t>- ư </a:t>
            </a:r>
            <a:r>
              <a:rPr lang="en-US" altLang="en-US" sz="2500" b="1" dirty="0">
                <a:latin typeface=".VnAvant" panose="020B7200000000000000" pitchFamily="34" charset="0"/>
              </a:rPr>
              <a:t>­</a:t>
            </a:r>
          </a:p>
        </p:txBody>
      </p:sp>
      <p:sp>
        <p:nvSpPr>
          <p:cNvPr id="91140" name="AutoShape 6">
            <a:hlinkClick r:id="rId3" action="ppaction://hlinksldjump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2438400" y="57912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Quay l¹i</a:t>
            </a:r>
          </a:p>
        </p:txBody>
      </p:sp>
      <p:sp>
        <p:nvSpPr>
          <p:cNvPr id="91141" name="AutoShape 7">
            <a:hlinkClick r:id="rId3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flipH="1">
            <a:off x="1828800" y="6477000"/>
            <a:ext cx="685800" cy="3048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9114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372225"/>
            <a:ext cx="838200" cy="30480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91143" name="Text Box 9"/>
          <p:cNvSpPr txBox="1">
            <a:spLocks noChangeArrowheads="1"/>
          </p:cNvSpPr>
          <p:nvPr/>
        </p:nvSpPr>
        <p:spPr bwMode="auto">
          <a:xfrm>
            <a:off x="9223375" y="61722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latin typeface="Verdana" panose="020B0604030504040204" pitchFamily="34" charset="0"/>
              </a:rPr>
              <a:t>Chuyển slde kế tiếp </a:t>
            </a:r>
          </a:p>
        </p:txBody>
      </p:sp>
      <p:sp>
        <p:nvSpPr>
          <p:cNvPr id="9114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61722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9114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67400" y="62484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Trë vÒ</a:t>
            </a:r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371600"/>
            <a:ext cx="1579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371600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1219200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1219200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0" name="Rectangle 18"/>
          <p:cNvSpPr>
            <a:spLocks noChangeArrowheads="1"/>
          </p:cNvSpPr>
          <p:nvPr/>
        </p:nvSpPr>
        <p:spPr bwMode="auto">
          <a:xfrm>
            <a:off x="9353550" y="1066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9296400" y="1066800"/>
            <a:ext cx="5334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91152" name="Rectangle 20"/>
          <p:cNvSpPr>
            <a:spLocks noChangeArrowheads="1"/>
          </p:cNvSpPr>
          <p:nvPr/>
        </p:nvSpPr>
        <p:spPr bwMode="auto">
          <a:xfrm>
            <a:off x="44958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04800"/>
            <a:ext cx="8229600" cy="1295400"/>
          </a:xfrm>
        </p:spPr>
        <p:txBody>
          <a:bodyPr anchorCtr="1"/>
          <a:lstStyle/>
          <a:p>
            <a:pPr eaLnBrk="1" hangingPunct="1"/>
            <a:r>
              <a:rPr lang="en-US" altLang="en-US" sz="6000">
                <a:latin typeface=".VnAvant" panose="020B7200000000000000" pitchFamily="34" charset="0"/>
              </a:rPr>
              <a:t>Giống nhau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3733801" y="1828800"/>
            <a:ext cx="1833563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1752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114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4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2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505201" y="3200400"/>
            <a:ext cx="1833563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1"/>
            <a:ext cx="2590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9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Khác nhau</a:t>
            </a: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2344240">
            <a:off x="8405813" y="2065338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2304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8000">
              <a:latin typeface=".VnAvant" panose="020B7200000000000000" pitchFamily="34" charset="0"/>
            </a:endParaRPr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6670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4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83237E-6 L -0.31667 2.83237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/>
      <p:bldP spid="164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0"/>
          <p:cNvSpPr>
            <a:spLocks noChangeArrowheads="1" noChangeShapeType="1" noTextEdit="1"/>
          </p:cNvSpPr>
          <p:nvPr/>
        </p:nvSpPr>
        <p:spPr bwMode="auto">
          <a:xfrm>
            <a:off x="2297430" y="544830"/>
            <a:ext cx="72390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6000" b="1" i="1" kern="10" dirty="0" err="1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6000" b="1" i="1" kern="10" dirty="0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kern="10" dirty="0" err="1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000" b="1" i="1" kern="10" dirty="0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kern="10" dirty="0" err="1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i="1" kern="10" dirty="0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kern="10" dirty="0" err="1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000" b="1" i="1" kern="10" dirty="0">
              <a:ln w="22225">
                <a:solidFill>
                  <a:schemeClr val="tx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7420" y="3834676"/>
            <a:ext cx="7840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 smtClean="0">
                <a:solidFill>
                  <a:srgbClr val="333333"/>
                </a:solidFill>
                <a:effectLst/>
                <a:latin typeface="Time New Roman"/>
              </a:rPr>
              <a:t>+ Cách chơi: Khi cô yêu cầu trẻ lấy chữ cái nào hoặc cấu tạo chữ thì trẻ tìm nhanh thẻ chữ giơ lên và đọc to thẻ chữ đó.</a:t>
            </a:r>
          </a:p>
          <a:p>
            <a:r>
              <a:rPr lang="vi-VN" sz="2800" b="0" i="0" dirty="0" smtClean="0">
                <a:solidFill>
                  <a:srgbClr val="333333"/>
                </a:solidFill>
                <a:effectLst/>
                <a:latin typeface="Time New Roman"/>
              </a:rPr>
              <a:t>+ Luật chơi: Trẻ nào tìm sai sẽ phải nhảy lò cò</a:t>
            </a:r>
            <a:endParaRPr lang="vi-VN" sz="2800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5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908810" y="1245870"/>
            <a:ext cx="8332470" cy="363093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074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5130" y="48768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i="0" dirty="0" smtClean="0">
                <a:solidFill>
                  <a:srgbClr val="333333"/>
                </a:solidFill>
                <a:effectLst/>
                <a:latin typeface="Time New Roman"/>
              </a:rPr>
              <a:t>+ 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Time New Roman"/>
              </a:rPr>
              <a:t>Cách chơi: Cô chia lớp thành 2 đội, phía trước  mỗi đội có một bài thơ chưa rất nhiều chữ u, ư. Nhiệm vụ của mỗi đội lần lượt từng bạn lên gắn Thảm dính vào chữ u, ư trong từ.</a:t>
            </a:r>
          </a:p>
          <a:p>
            <a:r>
              <a:rPr lang="vi-VN" b="0" i="0" dirty="0" smtClean="0">
                <a:solidFill>
                  <a:srgbClr val="333333"/>
                </a:solidFill>
                <a:effectLst/>
                <a:latin typeface="Time New Roman"/>
              </a:rPr>
              <a:t>+ Luật chơi: Tiếp sức, thời gian 1 bản nhạc.</a:t>
            </a:r>
            <a:endParaRPr lang="vi-VN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33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3208020" y="1443990"/>
            <a:ext cx="58674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 </a:t>
            </a:r>
            <a:endParaRPr lang="en-US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400300" y="3402330"/>
            <a:ext cx="80772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quay   </a:t>
            </a:r>
            <a:r>
              <a:rPr lang="en-US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957775">
            <a:off x="2654300" y="47625"/>
            <a:ext cx="6781800" cy="6400800"/>
            <a:chOff x="942" y="184"/>
            <a:chExt cx="4272" cy="4032"/>
          </a:xfrm>
        </p:grpSpPr>
        <p:pic>
          <p:nvPicPr>
            <p:cNvPr id="96259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6260" name="Group 4"/>
            <p:cNvGrpSpPr>
              <a:grpSpLocks/>
            </p:cNvGrpSpPr>
            <p:nvPr/>
          </p:nvGrpSpPr>
          <p:grpSpPr bwMode="auto">
            <a:xfrm>
              <a:off x="1069" y="540"/>
              <a:ext cx="3415" cy="3331"/>
              <a:chOff x="1069" y="540"/>
              <a:chExt cx="3415" cy="3331"/>
            </a:xfrm>
          </p:grpSpPr>
          <p:sp>
            <p:nvSpPr>
              <p:cNvPr id="96261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51" y="584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a</a:t>
                </a:r>
              </a:p>
            </p:txBody>
          </p:sp>
          <p:sp>
            <p:nvSpPr>
              <p:cNvPr id="17424" name="Text Box 6"/>
              <p:cNvSpPr txBox="1">
                <a:spLocks noChangeArrowheads="1"/>
              </p:cNvSpPr>
              <p:nvPr/>
            </p:nvSpPr>
            <p:spPr bwMode="auto">
              <a:xfrm rot="17736068">
                <a:off x="1382" y="1232"/>
                <a:ext cx="65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600" dirty="0">
                    <a:solidFill>
                      <a:srgbClr val="6600CC"/>
                    </a:solidFill>
                    <a:latin typeface="+mj-lt"/>
                  </a:rPr>
                  <a:t>ư</a:t>
                </a:r>
              </a:p>
            </p:txBody>
          </p:sp>
          <p:sp>
            <p:nvSpPr>
              <p:cNvPr id="96263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039" y="2281"/>
                <a:ext cx="29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solidFill>
                    <a:srgbClr val="6600CC"/>
                  </a:solidFill>
                  <a:latin typeface=".VnTime" pitchFamily="34" charset="0"/>
                </a:endParaRPr>
              </a:p>
            </p:txBody>
          </p:sp>
          <p:sp>
            <p:nvSpPr>
              <p:cNvPr id="17426" name="Text Box 8"/>
              <p:cNvSpPr txBox="1">
                <a:spLocks noChangeArrowheads="1"/>
              </p:cNvSpPr>
              <p:nvPr/>
            </p:nvSpPr>
            <p:spPr bwMode="auto">
              <a:xfrm rot="11038265">
                <a:off x="1846" y="2728"/>
                <a:ext cx="884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600" dirty="0">
                    <a:solidFill>
                      <a:srgbClr val="00CC00"/>
                    </a:solidFill>
                    <a:latin typeface="+mj-lt"/>
                  </a:rPr>
                  <a:t>ê</a:t>
                </a:r>
              </a:p>
            </p:txBody>
          </p:sp>
          <p:sp>
            <p:nvSpPr>
              <p:cNvPr id="17427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674" y="1149"/>
                <a:ext cx="717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800" dirty="0">
                    <a:solidFill>
                      <a:srgbClr val="0066FF"/>
                    </a:solidFill>
                    <a:latin typeface="+mj-lt"/>
                  </a:rPr>
                  <a:t>Ê</a:t>
                </a:r>
              </a:p>
            </p:txBody>
          </p:sp>
          <p:sp>
            <p:nvSpPr>
              <p:cNvPr id="96266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487" y="2299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96267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2933" y="540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u</a:t>
                </a:r>
              </a:p>
            </p:txBody>
          </p:sp>
          <p:sp>
            <p:nvSpPr>
              <p:cNvPr id="96268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e</a:t>
                </a:r>
              </a:p>
            </p:txBody>
          </p:sp>
          <p:sp>
            <p:nvSpPr>
              <p:cNvPr id="17431" name="Text Box 6"/>
              <p:cNvSpPr txBox="1">
                <a:spLocks noChangeArrowheads="1"/>
              </p:cNvSpPr>
              <p:nvPr/>
            </p:nvSpPr>
            <p:spPr bwMode="auto">
              <a:xfrm rot="15150326">
                <a:off x="1395" y="2103"/>
                <a:ext cx="651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600" dirty="0">
                    <a:solidFill>
                      <a:srgbClr val="FF0000"/>
                    </a:solidFill>
                    <a:latin typeface="+mj-lt"/>
                  </a:rPr>
                  <a:t>ơ</a:t>
                </a:r>
              </a:p>
            </p:txBody>
          </p:sp>
        </p:grpSp>
      </p:grpSp>
      <p:sp>
        <p:nvSpPr>
          <p:cNvPr id="96270" name="AutoShape 13"/>
          <p:cNvSpPr>
            <a:spLocks noChangeArrowheads="1"/>
          </p:cNvSpPr>
          <p:nvPr/>
        </p:nvSpPr>
        <p:spPr bwMode="auto">
          <a:xfrm rot="16200000">
            <a:off x="5734050" y="-171450"/>
            <a:ext cx="8382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00366" name="WordArt 14"/>
          <p:cNvSpPr>
            <a:spLocks noChangeArrowheads="1" noChangeShapeType="1" noTextEdit="1"/>
          </p:cNvSpPr>
          <p:nvPr/>
        </p:nvSpPr>
        <p:spPr bwMode="auto">
          <a:xfrm>
            <a:off x="2057400" y="70104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6272" name="WordArt 15"/>
          <p:cNvSpPr>
            <a:spLocks noChangeArrowheads="1" noChangeShapeType="1" noTextEdit="1"/>
          </p:cNvSpPr>
          <p:nvPr/>
        </p:nvSpPr>
        <p:spPr bwMode="auto">
          <a:xfrm>
            <a:off x="2819400" y="69723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6273" name="WordArt 16"/>
          <p:cNvSpPr>
            <a:spLocks noChangeArrowheads="1" noChangeShapeType="1" noTextEdit="1"/>
          </p:cNvSpPr>
          <p:nvPr/>
        </p:nvSpPr>
        <p:spPr bwMode="auto">
          <a:xfrm>
            <a:off x="96774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6274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75" name="WordArt 18"/>
          <p:cNvSpPr>
            <a:spLocks noChangeArrowheads="1" noChangeShapeType="1" noTextEdit="1"/>
          </p:cNvSpPr>
          <p:nvPr/>
        </p:nvSpPr>
        <p:spPr bwMode="auto">
          <a:xfrm>
            <a:off x="367665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78486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6277" name="WordArt 20"/>
          <p:cNvSpPr>
            <a:spLocks noChangeArrowheads="1" noChangeShapeType="1" noTextEdit="1"/>
          </p:cNvSpPr>
          <p:nvPr/>
        </p:nvSpPr>
        <p:spPr bwMode="auto">
          <a:xfrm>
            <a:off x="88392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6278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79" name="Rectangle 22"/>
          <p:cNvSpPr>
            <a:spLocks noChangeArrowheads="1"/>
          </p:cNvSpPr>
          <p:nvPr/>
        </p:nvSpPr>
        <p:spPr bwMode="auto">
          <a:xfrm>
            <a:off x="-1981200" y="6838951"/>
            <a:ext cx="35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805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2580" y="1470660"/>
            <a:ext cx="86715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sz="4000" b="1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800" b="1" dirty="0">
                <a:solidFill>
                  <a:srgbClr val="333333"/>
                </a:solidFill>
                <a:latin typeface="Time New Roman"/>
              </a:rPr>
              <a:t>1. Đồ dùng của cô:</a:t>
            </a:r>
            <a:endParaRPr lang="vi-VN" sz="2800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800" dirty="0">
                <a:solidFill>
                  <a:srgbClr val="333333"/>
                </a:solidFill>
                <a:latin typeface="Time New Roman"/>
              </a:rPr>
              <a:t>- BGĐT</a:t>
            </a:r>
          </a:p>
          <a:p>
            <a:r>
              <a:rPr lang="vi-VN" sz="2800" dirty="0">
                <a:solidFill>
                  <a:srgbClr val="333333"/>
                </a:solidFill>
                <a:latin typeface="Time New Roman"/>
              </a:rPr>
              <a:t>- Nhạc</a:t>
            </a:r>
          </a:p>
          <a:p>
            <a:r>
              <a:rPr lang="vi-VN" sz="2800" b="1" dirty="0">
                <a:solidFill>
                  <a:srgbClr val="333333"/>
                </a:solidFill>
                <a:latin typeface="Time New Roman"/>
              </a:rPr>
              <a:t>2. Đồ dùng của trẻ:</a:t>
            </a:r>
            <a:endParaRPr lang="vi-VN" sz="2800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800" dirty="0">
                <a:solidFill>
                  <a:srgbClr val="333333"/>
                </a:solidFill>
                <a:latin typeface="Time New Roman"/>
              </a:rPr>
              <a:t>- Mỗi trẻ 1 rổ đồ dùng gồm các thẻ chữ e, ê, u, ư, hột hạt.</a:t>
            </a:r>
          </a:p>
          <a:p>
            <a:r>
              <a:rPr lang="vi-VN" sz="2800" dirty="0">
                <a:solidFill>
                  <a:srgbClr val="333333"/>
                </a:solidFill>
                <a:latin typeface="Time New Roman"/>
              </a:rPr>
              <a:t>- Bài thơ chơi trò chơi.</a:t>
            </a:r>
          </a:p>
        </p:txBody>
      </p:sp>
    </p:spTree>
    <p:extLst>
      <p:ext uri="{BB962C8B-B14F-4D97-AF65-F5344CB8AC3E}">
        <p14:creationId xmlns:p14="http://schemas.microsoft.com/office/powerpoint/2010/main" val="1807802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957775">
            <a:off x="2654300" y="47625"/>
            <a:ext cx="6781800" cy="6400800"/>
            <a:chOff x="942" y="184"/>
            <a:chExt cx="4272" cy="4032"/>
          </a:xfrm>
        </p:grpSpPr>
        <p:pic>
          <p:nvPicPr>
            <p:cNvPr id="9728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7284" name="Group 4"/>
            <p:cNvGrpSpPr>
              <a:grpSpLocks/>
            </p:cNvGrpSpPr>
            <p:nvPr/>
          </p:nvGrpSpPr>
          <p:grpSpPr bwMode="auto">
            <a:xfrm>
              <a:off x="1069" y="540"/>
              <a:ext cx="3418" cy="3331"/>
              <a:chOff x="1069" y="540"/>
              <a:chExt cx="3418" cy="3331"/>
            </a:xfrm>
          </p:grpSpPr>
          <p:sp>
            <p:nvSpPr>
              <p:cNvPr id="97285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51" y="584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a</a:t>
                </a:r>
              </a:p>
            </p:txBody>
          </p:sp>
          <p:sp>
            <p:nvSpPr>
              <p:cNvPr id="97286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84" y="1241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6600CC"/>
                    </a:solidFill>
                  </a:rPr>
                  <a:t>ư</a:t>
                </a:r>
              </a:p>
            </p:txBody>
          </p:sp>
          <p:sp>
            <p:nvSpPr>
              <p:cNvPr id="97287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039" y="2281"/>
                <a:ext cx="29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solidFill>
                    <a:srgbClr val="6600CC"/>
                  </a:solidFill>
                  <a:latin typeface=".VnTime" pitchFamily="34" charset="0"/>
                </a:endParaRPr>
              </a:p>
            </p:txBody>
          </p:sp>
          <p:sp>
            <p:nvSpPr>
              <p:cNvPr id="97288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50" y="2736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00CC00"/>
                    </a:solidFill>
                  </a:rPr>
                  <a:t>ê</a:t>
                </a:r>
              </a:p>
            </p:txBody>
          </p:sp>
          <p:sp>
            <p:nvSpPr>
              <p:cNvPr id="97289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677" y="1156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8800">
                    <a:solidFill>
                      <a:srgbClr val="0066FF"/>
                    </a:solidFill>
                  </a:rPr>
                  <a:t>Ê</a:t>
                </a:r>
              </a:p>
            </p:txBody>
          </p:sp>
          <p:sp>
            <p:nvSpPr>
              <p:cNvPr id="97290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487" y="2299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97291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2933" y="540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u</a:t>
                </a:r>
              </a:p>
            </p:txBody>
          </p:sp>
          <p:sp>
            <p:nvSpPr>
              <p:cNvPr id="97292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e</a:t>
                </a:r>
              </a:p>
            </p:txBody>
          </p:sp>
          <p:sp>
            <p:nvSpPr>
              <p:cNvPr id="97293" name="Text Box 6"/>
              <p:cNvSpPr txBox="1">
                <a:spLocks noChangeArrowheads="1"/>
              </p:cNvSpPr>
              <p:nvPr/>
            </p:nvSpPr>
            <p:spPr bwMode="auto">
              <a:xfrm rot="-6449674">
                <a:off x="1399" y="2111"/>
                <a:ext cx="651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FF0000"/>
                    </a:solidFill>
                  </a:rPr>
                  <a:t>ơ</a:t>
                </a:r>
              </a:p>
            </p:txBody>
          </p:sp>
        </p:grpSp>
      </p:grpSp>
      <p:sp>
        <p:nvSpPr>
          <p:cNvPr id="97294" name="AutoShape 13"/>
          <p:cNvSpPr>
            <a:spLocks noChangeArrowheads="1"/>
          </p:cNvSpPr>
          <p:nvPr/>
        </p:nvSpPr>
        <p:spPr bwMode="auto">
          <a:xfrm rot="16200000">
            <a:off x="5734050" y="-171450"/>
            <a:ext cx="8382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00366" name="WordArt 14"/>
          <p:cNvSpPr>
            <a:spLocks noChangeArrowheads="1" noChangeShapeType="1" noTextEdit="1"/>
          </p:cNvSpPr>
          <p:nvPr/>
        </p:nvSpPr>
        <p:spPr bwMode="auto">
          <a:xfrm>
            <a:off x="2057400" y="70104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7296" name="WordArt 15"/>
          <p:cNvSpPr>
            <a:spLocks noChangeArrowheads="1" noChangeShapeType="1" noTextEdit="1"/>
          </p:cNvSpPr>
          <p:nvPr/>
        </p:nvSpPr>
        <p:spPr bwMode="auto">
          <a:xfrm>
            <a:off x="2819400" y="69723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7297" name="WordArt 16"/>
          <p:cNvSpPr>
            <a:spLocks noChangeArrowheads="1" noChangeShapeType="1" noTextEdit="1"/>
          </p:cNvSpPr>
          <p:nvPr/>
        </p:nvSpPr>
        <p:spPr bwMode="auto">
          <a:xfrm>
            <a:off x="96774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7298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7299" name="WordArt 18"/>
          <p:cNvSpPr>
            <a:spLocks noChangeArrowheads="1" noChangeShapeType="1" noTextEdit="1"/>
          </p:cNvSpPr>
          <p:nvPr/>
        </p:nvSpPr>
        <p:spPr bwMode="auto">
          <a:xfrm>
            <a:off x="367665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78486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7301" name="WordArt 20"/>
          <p:cNvSpPr>
            <a:spLocks noChangeArrowheads="1" noChangeShapeType="1" noTextEdit="1"/>
          </p:cNvSpPr>
          <p:nvPr/>
        </p:nvSpPr>
        <p:spPr bwMode="auto">
          <a:xfrm>
            <a:off x="88392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7302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7303" name="Rectangle 22"/>
          <p:cNvSpPr>
            <a:spLocks noChangeArrowheads="1"/>
          </p:cNvSpPr>
          <p:nvPr/>
        </p:nvSpPr>
        <p:spPr bwMode="auto">
          <a:xfrm>
            <a:off x="-1981200" y="6838951"/>
            <a:ext cx="35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16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8893" y="2817844"/>
            <a:ext cx="88328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9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9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9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8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543050" y="1131570"/>
            <a:ext cx="9536430" cy="427482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Ổn</a:t>
            </a:r>
            <a:r>
              <a:rPr lang="en-US" sz="36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định</a:t>
            </a:r>
            <a:r>
              <a:rPr lang="en-US" sz="36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tổ</a:t>
            </a:r>
            <a:r>
              <a:rPr lang="en-US" sz="36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chức</a:t>
            </a:r>
            <a:endParaRPr lang="en-US" sz="3600" b="1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ú Bộ Đội  Cao Lê Hà Trang  Nhạc thiếu nhi 2020  Nhạc Thiếu Nhi Hay, Ý Nghĩa Nhất Cho Bé Yê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5835" y="537210"/>
            <a:ext cx="10167938" cy="5715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341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880110" y="1783080"/>
            <a:ext cx="10618470" cy="296799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074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trình: Bé vui học chữ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2" name="WordArt 8"/>
          <p:cNvSpPr>
            <a:spLocks noChangeArrowheads="1" noChangeShapeType="1" noTextEdit="1"/>
          </p:cNvSpPr>
          <p:nvPr/>
        </p:nvSpPr>
        <p:spPr bwMode="auto">
          <a:xfrm>
            <a:off x="895350" y="1188720"/>
            <a:ext cx="9585960" cy="441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GIAO LƯU ĐỒNG ĐỘI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75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0" y="5181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Chó</a:t>
            </a:r>
            <a:r>
              <a:rPr lang="en-US" alt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b</a:t>
            </a:r>
            <a:r>
              <a:rPr lang="en-US" altLang="en-US" sz="1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ộ</a:t>
            </a:r>
            <a:r>
              <a:rPr lang="en-US" alt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đội</a:t>
            </a:r>
            <a:endParaRPr lang="en-US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6160" name="Picture 16" descr="Quand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881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893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057400" y="4419600"/>
            <a:ext cx="838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2801600" y="236220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2496800" y="4648200"/>
            <a:ext cx="83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4343400" y="4800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anose="020B7200000000000000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640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02961615,C:\Documents and Settings\TAID\Desktop\Oanh lam di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409</Words>
  <Application>Microsoft Office PowerPoint</Application>
  <PresentationFormat>Widescreen</PresentationFormat>
  <Paragraphs>115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.VnAvant</vt:lpstr>
      <vt:lpstr>.VnTime</vt:lpstr>
      <vt:lpstr>Arial</vt:lpstr>
      <vt:lpstr>Arial Black</vt:lpstr>
      <vt:lpstr>Calibri</vt:lpstr>
      <vt:lpstr>Calibri Light</vt:lpstr>
      <vt:lpstr>Courier New</vt:lpstr>
      <vt:lpstr>Time New Roman</vt:lpstr>
      <vt:lpstr>Times New Roman</vt:lpstr>
      <vt:lpstr>Verdana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Giống nhau</vt:lpstr>
      <vt:lpstr> Khác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9</cp:revision>
  <dcterms:created xsi:type="dcterms:W3CDTF">2024-11-11T02:26:52Z</dcterms:created>
  <dcterms:modified xsi:type="dcterms:W3CDTF">2024-11-11T02:51:16Z</dcterms:modified>
</cp:coreProperties>
</file>