
<file path=[Content_Types].xml><?xml version="1.0" encoding="utf-8"?>
<Types xmlns="http://schemas.openxmlformats.org/package/2006/content-types">
  <Default Extension="mp3" ContentType="audio/mpeg"/>
  <Default Extension="png" ContentType="image/png"/>
  <Default Extension="aac" ContentType="audio/aac"/>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08" r:id="rId3"/>
    <p:sldId id="307" r:id="rId4"/>
    <p:sldId id="306" r:id="rId5"/>
    <p:sldId id="281" r:id="rId6"/>
    <p:sldId id="259" r:id="rId7"/>
    <p:sldId id="310" r:id="rId8"/>
    <p:sldId id="260" r:id="rId9"/>
    <p:sldId id="261" r:id="rId10"/>
    <p:sldId id="262" r:id="rId11"/>
    <p:sldId id="263" r:id="rId12"/>
    <p:sldId id="302" r:id="rId13"/>
    <p:sldId id="311" r:id="rId14"/>
    <p:sldId id="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91" d="100"/>
          <a:sy n="91" d="100"/>
        </p:scale>
        <p:origin x="4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AB022-393B-417D-8C25-BF8A25CF33FC}"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C2277-A390-46D9-B82B-AA12A8DB35E1}" type="slidenum">
              <a:rPr lang="en-US" smtClean="0"/>
              <a:t>‹#›</a:t>
            </a:fld>
            <a:endParaRPr lang="en-US"/>
          </a:p>
        </p:txBody>
      </p:sp>
    </p:spTree>
    <p:extLst>
      <p:ext uri="{BB962C8B-B14F-4D97-AF65-F5344CB8AC3E}">
        <p14:creationId xmlns:p14="http://schemas.microsoft.com/office/powerpoint/2010/main" val="160004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ed0d3874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ed0d3874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ded0d38746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ded0d38746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295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2711A192-307F-44E7-B2E4-4008AE76EF79}" type="datetime1">
              <a:rPr lang="en-US" smtClean="0"/>
              <a:pPr/>
              <a:t>12/7/2024</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ĐẶNG THỊ DUYÊN</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17F1407-5D6D-4C28-A550-66BA2C5D57BA}" type="slidenum">
              <a:rPr lang="en-US" smtClean="0"/>
              <a:pPr/>
              <a:t>‹#›</a:t>
            </a:fld>
            <a:endParaRPr lang="en-US" dirty="0"/>
          </a:p>
        </p:txBody>
      </p:sp>
    </p:spTree>
    <p:extLst>
      <p:ext uri="{BB962C8B-B14F-4D97-AF65-F5344CB8AC3E}">
        <p14:creationId xmlns:p14="http://schemas.microsoft.com/office/powerpoint/2010/main" val="377088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A7C9CE-5D9D-4113-A18C-E93586DA95DA}" type="datetime1">
              <a:rPr lang="en-US" smtClean="0"/>
              <a:t>12/7/2024</a:t>
            </a:fld>
            <a:endParaRPr lang="en-US"/>
          </a:p>
        </p:txBody>
      </p:sp>
      <p:sp>
        <p:nvSpPr>
          <p:cNvPr id="5" name="Footer Placeholder 4"/>
          <p:cNvSpPr>
            <a:spLocks noGrp="1"/>
          </p:cNvSpPr>
          <p:nvPr>
            <p:ph type="ftr" sz="quarter" idx="11"/>
          </p:nvPr>
        </p:nvSpPr>
        <p:spPr/>
        <p:txBody>
          <a:bodyPr/>
          <a:lstStyle/>
          <a:p>
            <a:r>
              <a:rPr lang="en-US"/>
              <a:t>ĐẶNG THỊ DUYÊN</a:t>
            </a:r>
          </a:p>
        </p:txBody>
      </p:sp>
      <p:sp>
        <p:nvSpPr>
          <p:cNvPr id="6" name="Slide Number Placeholder 5"/>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59742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717E8-77E0-43D5-AD39-7F746572FF34}" type="datetime1">
              <a:rPr lang="en-US" smtClean="0"/>
              <a:t>12/7/2024</a:t>
            </a:fld>
            <a:endParaRPr lang="en-US"/>
          </a:p>
        </p:txBody>
      </p:sp>
      <p:sp>
        <p:nvSpPr>
          <p:cNvPr id="5" name="Footer Placeholder 4"/>
          <p:cNvSpPr>
            <a:spLocks noGrp="1"/>
          </p:cNvSpPr>
          <p:nvPr>
            <p:ph type="ftr" sz="quarter" idx="11"/>
          </p:nvPr>
        </p:nvSpPr>
        <p:spPr/>
        <p:txBody>
          <a:bodyPr/>
          <a:lstStyle/>
          <a:p>
            <a:r>
              <a:rPr lang="en-US"/>
              <a:t>ĐẶNG THỊ DUYÊN</a:t>
            </a:r>
          </a:p>
        </p:txBody>
      </p:sp>
      <p:sp>
        <p:nvSpPr>
          <p:cNvPr id="6" name="Slide Number Placeholder 5"/>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134637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1"/>
            <a:ext cx="12191939" cy="6857852"/>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14404" y="3736104"/>
            <a:ext cx="2540817" cy="1674048"/>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0" y="5514789"/>
            <a:ext cx="1447979" cy="1343092"/>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51B148"/>
              </a:solidFill>
            </a:endParaRPr>
          </a:p>
        </p:txBody>
      </p:sp>
      <p:sp>
        <p:nvSpPr>
          <p:cNvPr id="19" name="Google Shape;19;p3"/>
          <p:cNvSpPr/>
          <p:nvPr/>
        </p:nvSpPr>
        <p:spPr>
          <a:xfrm>
            <a:off x="0" y="1"/>
            <a:ext cx="2581427" cy="3333740"/>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51B148"/>
              </a:solidFill>
            </a:endParaRPr>
          </a:p>
        </p:txBody>
      </p:sp>
      <p:sp>
        <p:nvSpPr>
          <p:cNvPr id="20" name="Google Shape;20;p3"/>
          <p:cNvSpPr/>
          <p:nvPr/>
        </p:nvSpPr>
        <p:spPr>
          <a:xfrm>
            <a:off x="2962319" y="1"/>
            <a:ext cx="1295499" cy="112400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51B148"/>
              </a:solidFill>
            </a:endParaRPr>
          </a:p>
        </p:txBody>
      </p:sp>
      <p:sp>
        <p:nvSpPr>
          <p:cNvPr id="21" name="Google Shape;21;p3"/>
          <p:cNvSpPr/>
          <p:nvPr/>
        </p:nvSpPr>
        <p:spPr>
          <a:xfrm>
            <a:off x="2240784" y="5219527"/>
            <a:ext cx="1988449" cy="1638352"/>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3"/>
          <p:cNvSpPr txBox="1">
            <a:spLocks noGrp="1"/>
          </p:cNvSpPr>
          <p:nvPr>
            <p:ph type="ctrTitle"/>
          </p:nvPr>
        </p:nvSpPr>
        <p:spPr>
          <a:xfrm>
            <a:off x="7132233" y="2619133"/>
            <a:ext cx="41452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000"/>
              <a:buNone/>
              <a:defRPr sz="5333">
                <a:solidFill>
                  <a:schemeClr val="lt1"/>
                </a:solidFill>
              </a:defRPr>
            </a:lvl1pPr>
            <a:lvl2pPr lvl="1" rtl="0">
              <a:spcBef>
                <a:spcPts val="0"/>
              </a:spcBef>
              <a:spcAft>
                <a:spcPts val="0"/>
              </a:spcAft>
              <a:buClr>
                <a:schemeClr val="lt1"/>
              </a:buClr>
              <a:buSzPts val="4000"/>
              <a:buNone/>
              <a:defRPr sz="5333">
                <a:solidFill>
                  <a:schemeClr val="lt1"/>
                </a:solidFill>
              </a:defRPr>
            </a:lvl2pPr>
            <a:lvl3pPr lvl="2" rtl="0">
              <a:spcBef>
                <a:spcPts val="0"/>
              </a:spcBef>
              <a:spcAft>
                <a:spcPts val="0"/>
              </a:spcAft>
              <a:buClr>
                <a:schemeClr val="lt1"/>
              </a:buClr>
              <a:buSzPts val="4000"/>
              <a:buNone/>
              <a:defRPr sz="5333">
                <a:solidFill>
                  <a:schemeClr val="lt1"/>
                </a:solidFill>
              </a:defRPr>
            </a:lvl3pPr>
            <a:lvl4pPr lvl="3" rtl="0">
              <a:spcBef>
                <a:spcPts val="0"/>
              </a:spcBef>
              <a:spcAft>
                <a:spcPts val="0"/>
              </a:spcAft>
              <a:buClr>
                <a:schemeClr val="lt1"/>
              </a:buClr>
              <a:buSzPts val="4000"/>
              <a:buNone/>
              <a:defRPr sz="5333">
                <a:solidFill>
                  <a:schemeClr val="lt1"/>
                </a:solidFill>
              </a:defRPr>
            </a:lvl4pPr>
            <a:lvl5pPr lvl="4" rtl="0">
              <a:spcBef>
                <a:spcPts val="0"/>
              </a:spcBef>
              <a:spcAft>
                <a:spcPts val="0"/>
              </a:spcAft>
              <a:buClr>
                <a:schemeClr val="lt1"/>
              </a:buClr>
              <a:buSzPts val="4000"/>
              <a:buNone/>
              <a:defRPr sz="5333">
                <a:solidFill>
                  <a:schemeClr val="lt1"/>
                </a:solidFill>
              </a:defRPr>
            </a:lvl5pPr>
            <a:lvl6pPr lvl="5" rtl="0">
              <a:spcBef>
                <a:spcPts val="0"/>
              </a:spcBef>
              <a:spcAft>
                <a:spcPts val="0"/>
              </a:spcAft>
              <a:buClr>
                <a:schemeClr val="lt1"/>
              </a:buClr>
              <a:buSzPts val="4000"/>
              <a:buNone/>
              <a:defRPr sz="5333">
                <a:solidFill>
                  <a:schemeClr val="lt1"/>
                </a:solidFill>
              </a:defRPr>
            </a:lvl6pPr>
            <a:lvl7pPr lvl="6" rtl="0">
              <a:spcBef>
                <a:spcPts val="0"/>
              </a:spcBef>
              <a:spcAft>
                <a:spcPts val="0"/>
              </a:spcAft>
              <a:buClr>
                <a:schemeClr val="lt1"/>
              </a:buClr>
              <a:buSzPts val="4000"/>
              <a:buNone/>
              <a:defRPr sz="5333">
                <a:solidFill>
                  <a:schemeClr val="lt1"/>
                </a:solidFill>
              </a:defRPr>
            </a:lvl7pPr>
            <a:lvl8pPr lvl="7" rtl="0">
              <a:spcBef>
                <a:spcPts val="0"/>
              </a:spcBef>
              <a:spcAft>
                <a:spcPts val="0"/>
              </a:spcAft>
              <a:buClr>
                <a:schemeClr val="lt1"/>
              </a:buClr>
              <a:buSzPts val="4000"/>
              <a:buNone/>
              <a:defRPr sz="5333">
                <a:solidFill>
                  <a:schemeClr val="lt1"/>
                </a:solidFill>
              </a:defRPr>
            </a:lvl8pPr>
            <a:lvl9pPr lvl="8" rtl="0">
              <a:spcBef>
                <a:spcPts val="0"/>
              </a:spcBef>
              <a:spcAft>
                <a:spcPts val="0"/>
              </a:spcAft>
              <a:buClr>
                <a:schemeClr val="lt1"/>
              </a:buClr>
              <a:buSzPts val="4000"/>
              <a:buNone/>
              <a:defRPr sz="5333">
                <a:solidFill>
                  <a:schemeClr val="lt1"/>
                </a:solidFill>
              </a:defRPr>
            </a:lvl9pPr>
          </a:lstStyle>
          <a:p>
            <a:endParaRPr/>
          </a:p>
        </p:txBody>
      </p:sp>
      <p:sp>
        <p:nvSpPr>
          <p:cNvPr id="23" name="Google Shape;23;p3"/>
          <p:cNvSpPr txBox="1">
            <a:spLocks noGrp="1"/>
          </p:cNvSpPr>
          <p:nvPr>
            <p:ph type="subTitle" idx="1"/>
          </p:nvPr>
        </p:nvSpPr>
        <p:spPr>
          <a:xfrm>
            <a:off x="7132233" y="4294739"/>
            <a:ext cx="414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sz="2400">
                <a:solidFill>
                  <a:schemeClr val="lt1"/>
                </a:solidFill>
              </a:defRPr>
            </a:lvl1pPr>
            <a:lvl2pPr lvl="1" rtl="0">
              <a:spcBef>
                <a:spcPts val="0"/>
              </a:spcBef>
              <a:spcAft>
                <a:spcPts val="0"/>
              </a:spcAft>
              <a:buClr>
                <a:schemeClr val="lt1"/>
              </a:buClr>
              <a:buSzPts val="1800"/>
              <a:buNone/>
              <a:defRPr sz="2400">
                <a:solidFill>
                  <a:schemeClr val="lt1"/>
                </a:solidFill>
              </a:defRPr>
            </a:lvl2pPr>
            <a:lvl3pPr lvl="2" rtl="0">
              <a:spcBef>
                <a:spcPts val="0"/>
              </a:spcBef>
              <a:spcAft>
                <a:spcPts val="0"/>
              </a:spcAft>
              <a:buClr>
                <a:schemeClr val="lt1"/>
              </a:buClr>
              <a:buSzPts val="1800"/>
              <a:buNone/>
              <a:defRPr sz="2400">
                <a:solidFill>
                  <a:schemeClr val="lt1"/>
                </a:solidFill>
              </a:defRPr>
            </a:lvl3pPr>
            <a:lvl4pPr lvl="3" rtl="0">
              <a:spcBef>
                <a:spcPts val="0"/>
              </a:spcBef>
              <a:spcAft>
                <a:spcPts val="0"/>
              </a:spcAft>
              <a:buClr>
                <a:schemeClr val="lt1"/>
              </a:buClr>
              <a:buSzPts val="1800"/>
              <a:buNone/>
              <a:defRPr sz="2400">
                <a:solidFill>
                  <a:schemeClr val="lt1"/>
                </a:solidFill>
              </a:defRPr>
            </a:lvl4pPr>
            <a:lvl5pPr lvl="4" rtl="0">
              <a:spcBef>
                <a:spcPts val="0"/>
              </a:spcBef>
              <a:spcAft>
                <a:spcPts val="0"/>
              </a:spcAft>
              <a:buClr>
                <a:schemeClr val="lt1"/>
              </a:buClr>
              <a:buSzPts val="1800"/>
              <a:buNone/>
              <a:defRPr sz="2400">
                <a:solidFill>
                  <a:schemeClr val="lt1"/>
                </a:solidFill>
              </a:defRPr>
            </a:lvl5pPr>
            <a:lvl6pPr lvl="5" rtl="0">
              <a:spcBef>
                <a:spcPts val="0"/>
              </a:spcBef>
              <a:spcAft>
                <a:spcPts val="0"/>
              </a:spcAft>
              <a:buClr>
                <a:schemeClr val="lt1"/>
              </a:buClr>
              <a:buSzPts val="1800"/>
              <a:buNone/>
              <a:defRPr sz="2400">
                <a:solidFill>
                  <a:schemeClr val="lt1"/>
                </a:solidFill>
              </a:defRPr>
            </a:lvl6pPr>
            <a:lvl7pPr lvl="6" rtl="0">
              <a:spcBef>
                <a:spcPts val="0"/>
              </a:spcBef>
              <a:spcAft>
                <a:spcPts val="0"/>
              </a:spcAft>
              <a:buClr>
                <a:schemeClr val="lt1"/>
              </a:buClr>
              <a:buSzPts val="1800"/>
              <a:buNone/>
              <a:defRPr sz="2400">
                <a:solidFill>
                  <a:schemeClr val="lt1"/>
                </a:solidFill>
              </a:defRPr>
            </a:lvl7pPr>
            <a:lvl8pPr lvl="7" rtl="0">
              <a:spcBef>
                <a:spcPts val="0"/>
              </a:spcBef>
              <a:spcAft>
                <a:spcPts val="0"/>
              </a:spcAft>
              <a:buClr>
                <a:schemeClr val="lt1"/>
              </a:buClr>
              <a:buSzPts val="1800"/>
              <a:buNone/>
              <a:defRPr sz="2400">
                <a:solidFill>
                  <a:schemeClr val="lt1"/>
                </a:solidFill>
              </a:defRPr>
            </a:lvl8pPr>
            <a:lvl9pPr lvl="8" rtl="0">
              <a:spcBef>
                <a:spcPts val="0"/>
              </a:spcBef>
              <a:spcAft>
                <a:spcPts val="0"/>
              </a:spcAft>
              <a:buClr>
                <a:schemeClr val="lt1"/>
              </a:buClr>
              <a:buSzPts val="1800"/>
              <a:buNone/>
              <a:defRPr sz="2400">
                <a:solidFill>
                  <a:schemeClr val="lt1"/>
                </a:solidFill>
              </a:defRPr>
            </a:lvl9pPr>
          </a:lstStyle>
          <a:p>
            <a:endParaRPr/>
          </a:p>
        </p:txBody>
      </p:sp>
    </p:spTree>
    <p:extLst>
      <p:ext uri="{BB962C8B-B14F-4D97-AF65-F5344CB8AC3E}">
        <p14:creationId xmlns:p14="http://schemas.microsoft.com/office/powerpoint/2010/main" val="260007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Click to edit tMaster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latin typeface="Times New Roman" panose="02020603050405020304" pitchFamily="18" charset="0"/>
                <a:cs typeface="Times New Roman" panose="02020603050405020304" pitchFamily="18"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492645FB-BD30-459D-835B-8E8C29FC691C}" type="datetime1">
              <a:rPr lang="en-US" smtClean="0"/>
              <a:pPr/>
              <a:t>12/7/2024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ĐẶNG THỊ DUYÊN</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17F1407-5D6D-4C28-A550-66BA2C5D57BA}" type="slidenum">
              <a:rPr lang="en-US" smtClean="0"/>
              <a:pPr/>
              <a:t>‹#›</a:t>
            </a:fld>
            <a:endParaRPr lang="en-US"/>
          </a:p>
        </p:txBody>
      </p:sp>
    </p:spTree>
    <p:extLst>
      <p:ext uri="{BB962C8B-B14F-4D97-AF65-F5344CB8AC3E}">
        <p14:creationId xmlns:p14="http://schemas.microsoft.com/office/powerpoint/2010/main" val="384549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E17FB0-557B-4D94-95A2-9A241C68C685}" type="datetime1">
              <a:rPr lang="en-US" smtClean="0"/>
              <a:t>12/7/2024</a:t>
            </a:fld>
            <a:endParaRPr lang="en-US"/>
          </a:p>
        </p:txBody>
      </p:sp>
      <p:sp>
        <p:nvSpPr>
          <p:cNvPr id="5" name="Footer Placeholder 4"/>
          <p:cNvSpPr>
            <a:spLocks noGrp="1"/>
          </p:cNvSpPr>
          <p:nvPr>
            <p:ph type="ftr" sz="quarter" idx="11"/>
          </p:nvPr>
        </p:nvSpPr>
        <p:spPr/>
        <p:txBody>
          <a:bodyPr/>
          <a:lstStyle/>
          <a:p>
            <a:r>
              <a:rPr lang="en-US"/>
              <a:t>ĐẶNG THỊ DUYÊN</a:t>
            </a:r>
          </a:p>
        </p:txBody>
      </p:sp>
      <p:sp>
        <p:nvSpPr>
          <p:cNvPr id="6" name="Slide Number Placeholder 5"/>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54842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DB2ED4-B1E7-49A8-A09A-F119D9C7EF1B}" type="datetime1">
              <a:rPr lang="en-US" smtClean="0"/>
              <a:t>12/7/2024</a:t>
            </a:fld>
            <a:endParaRPr lang="en-US"/>
          </a:p>
        </p:txBody>
      </p:sp>
      <p:sp>
        <p:nvSpPr>
          <p:cNvPr id="6" name="Footer Placeholder 5"/>
          <p:cNvSpPr>
            <a:spLocks noGrp="1"/>
          </p:cNvSpPr>
          <p:nvPr>
            <p:ph type="ftr" sz="quarter" idx="11"/>
          </p:nvPr>
        </p:nvSpPr>
        <p:spPr/>
        <p:txBody>
          <a:bodyPr/>
          <a:lstStyle/>
          <a:p>
            <a:r>
              <a:rPr lang="en-US"/>
              <a:t>ĐẶNG THỊ DUYÊN</a:t>
            </a:r>
          </a:p>
        </p:txBody>
      </p:sp>
      <p:sp>
        <p:nvSpPr>
          <p:cNvPr id="7" name="Slide Number Placeholder 6"/>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04804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B2AE84-425E-46DC-82C6-7498104BBDBF}" type="datetime1">
              <a:rPr lang="en-US" smtClean="0"/>
              <a:t>12/7/2024</a:t>
            </a:fld>
            <a:endParaRPr lang="en-US"/>
          </a:p>
        </p:txBody>
      </p:sp>
      <p:sp>
        <p:nvSpPr>
          <p:cNvPr id="8" name="Footer Placeholder 7"/>
          <p:cNvSpPr>
            <a:spLocks noGrp="1"/>
          </p:cNvSpPr>
          <p:nvPr>
            <p:ph type="ftr" sz="quarter" idx="11"/>
          </p:nvPr>
        </p:nvSpPr>
        <p:spPr/>
        <p:txBody>
          <a:bodyPr/>
          <a:lstStyle/>
          <a:p>
            <a:r>
              <a:rPr lang="en-US"/>
              <a:t>ĐẶNG THỊ DUYÊN</a:t>
            </a:r>
          </a:p>
        </p:txBody>
      </p:sp>
      <p:sp>
        <p:nvSpPr>
          <p:cNvPr id="9" name="Slide Number Placeholder 8"/>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281324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225B98-AF32-43D8-BC0A-E7E288CBEE20}" type="datetime1">
              <a:rPr lang="en-US" smtClean="0"/>
              <a:t>12/7/2024</a:t>
            </a:fld>
            <a:endParaRPr lang="en-US"/>
          </a:p>
        </p:txBody>
      </p:sp>
      <p:sp>
        <p:nvSpPr>
          <p:cNvPr id="4" name="Footer Placeholder 3"/>
          <p:cNvSpPr>
            <a:spLocks noGrp="1"/>
          </p:cNvSpPr>
          <p:nvPr>
            <p:ph type="ftr" sz="quarter" idx="11"/>
          </p:nvPr>
        </p:nvSpPr>
        <p:spPr/>
        <p:txBody>
          <a:bodyPr/>
          <a:lstStyle/>
          <a:p>
            <a:r>
              <a:rPr lang="en-US"/>
              <a:t>ĐẶNG THỊ DUYÊN</a:t>
            </a:r>
          </a:p>
        </p:txBody>
      </p:sp>
      <p:sp>
        <p:nvSpPr>
          <p:cNvPr id="5" name="Slide Number Placeholder 4"/>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409677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FC75D-D6B8-4ECE-B164-538535630273}" type="datetime1">
              <a:rPr lang="en-US" smtClean="0"/>
              <a:t>12/7/2024</a:t>
            </a:fld>
            <a:endParaRPr lang="en-US"/>
          </a:p>
        </p:txBody>
      </p:sp>
      <p:sp>
        <p:nvSpPr>
          <p:cNvPr id="3" name="Footer Placeholder 2"/>
          <p:cNvSpPr>
            <a:spLocks noGrp="1"/>
          </p:cNvSpPr>
          <p:nvPr>
            <p:ph type="ftr" sz="quarter" idx="11"/>
          </p:nvPr>
        </p:nvSpPr>
        <p:spPr/>
        <p:txBody>
          <a:bodyPr/>
          <a:lstStyle/>
          <a:p>
            <a:r>
              <a:rPr lang="en-US"/>
              <a:t>ĐẶNG THỊ DUYÊN</a:t>
            </a:r>
          </a:p>
        </p:txBody>
      </p:sp>
      <p:sp>
        <p:nvSpPr>
          <p:cNvPr id="4" name="Slide Number Placeholder 3"/>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8149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BAE48D3-3D5C-4D44-83B6-535ED4DA1B0B}" type="datetime1">
              <a:rPr lang="en-US" smtClean="0"/>
              <a:t>12/7/2024</a:t>
            </a:fld>
            <a:endParaRPr lang="en-US"/>
          </a:p>
        </p:txBody>
      </p:sp>
      <p:sp>
        <p:nvSpPr>
          <p:cNvPr id="6" name="Footer Placeholder 5"/>
          <p:cNvSpPr>
            <a:spLocks noGrp="1"/>
          </p:cNvSpPr>
          <p:nvPr>
            <p:ph type="ftr" sz="quarter" idx="11"/>
          </p:nvPr>
        </p:nvSpPr>
        <p:spPr/>
        <p:txBody>
          <a:bodyPr/>
          <a:lstStyle/>
          <a:p>
            <a:r>
              <a:rPr lang="en-US"/>
              <a:t>ĐẶNG THỊ DUYÊN</a:t>
            </a:r>
          </a:p>
        </p:txBody>
      </p:sp>
      <p:sp>
        <p:nvSpPr>
          <p:cNvPr id="7" name="Slide Number Placeholder 6"/>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14191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EB8119-E468-443E-AB92-D7F5C26D22B8}" type="datetime1">
              <a:rPr lang="en-US" smtClean="0"/>
              <a:t>12/7/2024</a:t>
            </a:fld>
            <a:endParaRPr lang="en-US"/>
          </a:p>
        </p:txBody>
      </p:sp>
      <p:sp>
        <p:nvSpPr>
          <p:cNvPr id="6" name="Footer Placeholder 5"/>
          <p:cNvSpPr>
            <a:spLocks noGrp="1"/>
          </p:cNvSpPr>
          <p:nvPr>
            <p:ph type="ftr" sz="quarter" idx="11"/>
          </p:nvPr>
        </p:nvSpPr>
        <p:spPr/>
        <p:txBody>
          <a:bodyPr/>
          <a:lstStyle/>
          <a:p>
            <a:r>
              <a:rPr lang="en-US"/>
              <a:t>ĐẶNG THỊ DUYÊN</a:t>
            </a:r>
          </a:p>
        </p:txBody>
      </p:sp>
      <p:sp>
        <p:nvSpPr>
          <p:cNvPr id="7" name="Slide Number Placeholder 6"/>
          <p:cNvSpPr>
            <a:spLocks noGrp="1"/>
          </p:cNvSpPr>
          <p:nvPr>
            <p:ph type="sldNum" sz="quarter" idx="12"/>
          </p:nvPr>
        </p:nvSpPr>
        <p:spPr/>
        <p:txBody>
          <a:bodyPr/>
          <a:lstStyle/>
          <a:p>
            <a:fld id="{817F1407-5D6D-4C28-A550-66BA2C5D57BA}" type="slidenum">
              <a:rPr lang="en-US" smtClean="0"/>
              <a:t>‹#›</a:t>
            </a:fld>
            <a:endParaRPr lang="en-US"/>
          </a:p>
        </p:txBody>
      </p:sp>
    </p:spTree>
    <p:extLst>
      <p:ext uri="{BB962C8B-B14F-4D97-AF65-F5344CB8AC3E}">
        <p14:creationId xmlns:p14="http://schemas.microsoft.com/office/powerpoint/2010/main" val="397247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3F6D3-345D-4867-A6A2-A59970236EB7}" type="datetime1">
              <a:rPr lang="en-US" smtClean="0"/>
              <a:t>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ĐẶNG THỊ DUYÊN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F1407-5D6D-4C28-A550-66BA2C5D57BA}" type="slidenum">
              <a:rPr lang="en-US" smtClean="0"/>
              <a:t>‹#›</a:t>
            </a:fld>
            <a:endParaRPr lang="en-US"/>
          </a:p>
        </p:txBody>
      </p:sp>
    </p:spTree>
    <p:extLst>
      <p:ext uri="{BB962C8B-B14F-4D97-AF65-F5344CB8AC3E}">
        <p14:creationId xmlns:p14="http://schemas.microsoft.com/office/powerpoint/2010/main" val="353327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audio" Target="../media/media3.aac"/><Relationship Id="rId1" Type="http://schemas.microsoft.com/office/2007/relationships/media" Target="../media/media3.aac"/><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aac"/><Relationship Id="rId1" Type="http://schemas.microsoft.com/office/2007/relationships/media" Target="../media/media3.aac"/><Relationship Id="rId5" Type="http://schemas.openxmlformats.org/officeDocument/2006/relationships/image" Target="../media/image3.png"/><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ình nền Powerpoint đẹp">
            <a:extLst>
              <a:ext uri="{FF2B5EF4-FFF2-40B4-BE49-F238E27FC236}">
                <a16:creationId xmlns:a16="http://schemas.microsoft.com/office/drawing/2014/main" id="{8FC5F9D4-9679-D922-FF40-AE68E50B3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370"/>
          <a:stretch/>
        </p:blipFill>
        <p:spPr bwMode="auto">
          <a:xfrm>
            <a:off x="20" y="0"/>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40F4AA-49BB-7C96-947A-DD537DAEB76D}"/>
              </a:ext>
            </a:extLst>
          </p:cNvPr>
          <p:cNvSpPr txBox="1"/>
          <p:nvPr/>
        </p:nvSpPr>
        <p:spPr>
          <a:xfrm>
            <a:off x="3257551" y="121950"/>
            <a:ext cx="6029325" cy="584775"/>
          </a:xfrm>
          <a:prstGeom prst="rect">
            <a:avLst/>
          </a:prstGeom>
          <a:noFill/>
        </p:spPr>
        <p:txBody>
          <a:bodyPr wrap="square" rtlCol="0">
            <a:spAutoFit/>
          </a:bodyPr>
          <a:lstStyle/>
          <a:p>
            <a:pPr algn="ctr"/>
            <a:r>
              <a:rPr lang="vi-VN" sz="1600" b="1" dirty="0">
                <a:solidFill>
                  <a:srgbClr val="0033CC"/>
                </a:solidFill>
                <a:latin typeface="Times New Roman" panose="02020603050405020304" pitchFamily="18" charset="0"/>
                <a:cs typeface="Times New Roman" panose="02020603050405020304" pitchFamily="18" charset="0"/>
              </a:rPr>
              <a:t>ỦY BAN NHÂN DÂN</a:t>
            </a:r>
            <a:r>
              <a:rPr lang="en-US" sz="1600" b="1" dirty="0">
                <a:solidFill>
                  <a:srgbClr val="0033CC"/>
                </a:solidFill>
                <a:latin typeface="Times New Roman" panose="02020603050405020304" pitchFamily="18" charset="0"/>
                <a:cs typeface="Times New Roman" panose="02020603050405020304" pitchFamily="18" charset="0"/>
              </a:rPr>
              <a:t> QUẬN LONG BIÊN</a:t>
            </a:r>
          </a:p>
          <a:p>
            <a:pPr algn="ctr"/>
            <a:r>
              <a:rPr lang="en-US" sz="1600" b="1" dirty="0">
                <a:solidFill>
                  <a:srgbClr val="0033CC"/>
                </a:solidFill>
                <a:latin typeface="Times New Roman" panose="02020603050405020304" pitchFamily="18" charset="0"/>
                <a:cs typeface="Times New Roman" panose="02020603050405020304" pitchFamily="18" charset="0"/>
              </a:rPr>
              <a:t>TRƯỜNG MẦM </a:t>
            </a:r>
            <a:r>
              <a:rPr lang="en-US" sz="1600" b="1" dirty="0" smtClean="0">
                <a:solidFill>
                  <a:srgbClr val="0033CC"/>
                </a:solidFill>
                <a:latin typeface="Times New Roman" panose="02020603050405020304" pitchFamily="18" charset="0"/>
                <a:cs typeface="Times New Roman" panose="02020603050405020304" pitchFamily="18" charset="0"/>
              </a:rPr>
              <a:t>NON CỰ KHỐI</a:t>
            </a:r>
            <a:endParaRPr lang="en-US" sz="1600" b="1" dirty="0">
              <a:solidFill>
                <a:srgbClr val="0033CC"/>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612844F-DE2B-4AE3-C255-FC2F8E0DDC35}"/>
              </a:ext>
            </a:extLst>
          </p:cNvPr>
          <p:cNvSpPr txBox="1"/>
          <p:nvPr/>
        </p:nvSpPr>
        <p:spPr>
          <a:xfrm>
            <a:off x="2857500" y="2291380"/>
            <a:ext cx="7038975" cy="523220"/>
          </a:xfrm>
          <a:prstGeom prst="rect">
            <a:avLst/>
          </a:prstGeom>
          <a:noFill/>
        </p:spPr>
        <p:txBody>
          <a:bodyPr wrap="square" rtlCol="0">
            <a:spAutoFit/>
          </a:bodyPr>
          <a:lstStyle/>
          <a:p>
            <a:pPr algn="l"/>
            <a:r>
              <a:rPr lang="en-US" sz="2800" b="1" dirty="0">
                <a:solidFill>
                  <a:srgbClr val="0033CC"/>
                </a:solidFill>
                <a:latin typeface="Times New Roman" panose="02020603050405020304" pitchFamily="18" charset="0"/>
                <a:cs typeface="Times New Roman" panose="02020603050405020304" pitchFamily="18" charset="0"/>
              </a:rPr>
              <a:t>LĨNH VỰC PHÁT TRIỂN </a:t>
            </a:r>
            <a:r>
              <a:rPr lang="vi-VN" sz="2800" b="1" dirty="0">
                <a:solidFill>
                  <a:srgbClr val="0033CC"/>
                </a:solidFill>
                <a:latin typeface="Times New Roman" panose="02020603050405020304" pitchFamily="18" charset="0"/>
                <a:cs typeface="Times New Roman" panose="02020603050405020304" pitchFamily="18" charset="0"/>
              </a:rPr>
              <a:t>THẨM MỸ</a:t>
            </a:r>
            <a:endParaRPr lang="en-US" sz="2800" b="1" dirty="0">
              <a:solidFill>
                <a:srgbClr val="0033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3C56238-49BB-2D13-B2A6-F35B82CC4F08}"/>
              </a:ext>
            </a:extLst>
          </p:cNvPr>
          <p:cNvSpPr txBox="1"/>
          <p:nvPr/>
        </p:nvSpPr>
        <p:spPr>
          <a:xfrm>
            <a:off x="2413860" y="3738766"/>
            <a:ext cx="6852136" cy="707886"/>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Đề</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tài</a:t>
            </a:r>
            <a:r>
              <a:rPr lang="en-US" sz="2000" b="1" dirty="0">
                <a:solidFill>
                  <a:srgbClr val="0033CC"/>
                </a:solidFill>
                <a:latin typeface="Times New Roman" panose="02020603050405020304" pitchFamily="18" charset="0"/>
                <a:cs typeface="Times New Roman" panose="02020603050405020304" pitchFamily="18" charset="0"/>
              </a:rPr>
              <a:t>: </a:t>
            </a:r>
            <a:r>
              <a:rPr lang="vi-VN" sz="2000" b="1" dirty="0">
                <a:solidFill>
                  <a:srgbClr val="0033CC"/>
                </a:solidFill>
                <a:latin typeface="Times New Roman" panose="02020603050405020304" pitchFamily="18" charset="0"/>
                <a:cs typeface="Times New Roman" panose="02020603050405020304" pitchFamily="18" charset="0"/>
              </a:rPr>
              <a:t>NDTT: VDMH “Một con vịt”</a:t>
            </a:r>
          </a:p>
          <a:p>
            <a:pPr algn="ctr"/>
            <a:r>
              <a:rPr lang="vi-VN" sz="2000" b="1" dirty="0">
                <a:solidFill>
                  <a:srgbClr val="0033CC"/>
                </a:solidFill>
                <a:latin typeface="Times New Roman" panose="02020603050405020304" pitchFamily="18" charset="0"/>
                <a:cs typeface="Times New Roman" panose="02020603050405020304" pitchFamily="18" charset="0"/>
              </a:rPr>
              <a:t>NDKH: Nghe hát “Gà gáy le te”</a:t>
            </a:r>
            <a:endParaRPr lang="en-US" sz="2000" b="1" dirty="0">
              <a:solidFill>
                <a:srgbClr val="0033C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EF239A3-C410-F25E-E846-1C9BD4DE7091}"/>
              </a:ext>
            </a:extLst>
          </p:cNvPr>
          <p:cNvSpPr txBox="1"/>
          <p:nvPr/>
        </p:nvSpPr>
        <p:spPr>
          <a:xfrm>
            <a:off x="3164247" y="4311048"/>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Lứa</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tuổi</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Nhà</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trẻ</a:t>
            </a:r>
            <a:r>
              <a:rPr lang="en-US" sz="2000" b="1" dirty="0">
                <a:solidFill>
                  <a:srgbClr val="0033CC"/>
                </a:solidFill>
                <a:latin typeface="Times New Roman" panose="02020603050405020304" pitchFamily="18" charset="0"/>
                <a:cs typeface="Times New Roman" panose="02020603050405020304" pitchFamily="18" charset="0"/>
              </a:rPr>
              <a:t> (24-36 </a:t>
            </a:r>
            <a:r>
              <a:rPr lang="en-US" sz="2000" b="1" dirty="0" err="1">
                <a:solidFill>
                  <a:srgbClr val="0033CC"/>
                </a:solidFill>
                <a:latin typeface="Times New Roman" panose="02020603050405020304" pitchFamily="18" charset="0"/>
                <a:cs typeface="Times New Roman" panose="02020603050405020304" pitchFamily="18" charset="0"/>
              </a:rPr>
              <a:t>tháng</a:t>
            </a:r>
            <a:r>
              <a:rPr lang="en-US" sz="2000" b="1" dirty="0">
                <a:solidFill>
                  <a:srgbClr val="0033CC"/>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85BDCAEC-AD15-613C-E257-B7F8DF2C5CA3}"/>
              </a:ext>
            </a:extLst>
          </p:cNvPr>
          <p:cNvSpPr txBox="1"/>
          <p:nvPr/>
        </p:nvSpPr>
        <p:spPr>
          <a:xfrm>
            <a:off x="3025068" y="4903241"/>
            <a:ext cx="6029325" cy="400110"/>
          </a:xfrm>
          <a:prstGeom prst="rect">
            <a:avLst/>
          </a:prstGeom>
          <a:noFill/>
        </p:spPr>
        <p:txBody>
          <a:bodyPr wrap="square" rtlCol="0">
            <a:spAutoFit/>
          </a:bodyPr>
          <a:lstStyle/>
          <a:p>
            <a:pPr algn="ctr"/>
            <a:r>
              <a:rPr lang="en-US" sz="2000" b="1" dirty="0" err="1">
                <a:solidFill>
                  <a:srgbClr val="0033CC"/>
                </a:solidFill>
                <a:latin typeface="Times New Roman" panose="02020603050405020304" pitchFamily="18" charset="0"/>
                <a:cs typeface="Times New Roman" panose="02020603050405020304" pitchFamily="18" charset="0"/>
              </a:rPr>
              <a:t>Giáo</a:t>
            </a:r>
            <a:r>
              <a:rPr lang="en-US" sz="2000" b="1" dirty="0">
                <a:solidFill>
                  <a:srgbClr val="0033CC"/>
                </a:solidFill>
                <a:latin typeface="Times New Roman" panose="02020603050405020304" pitchFamily="18" charset="0"/>
                <a:cs typeface="Times New Roman" panose="02020603050405020304" pitchFamily="18" charset="0"/>
              </a:rPr>
              <a:t> </a:t>
            </a:r>
            <a:r>
              <a:rPr lang="en-US" sz="2000" b="1" dirty="0" err="1">
                <a:solidFill>
                  <a:srgbClr val="0033CC"/>
                </a:solidFill>
                <a:latin typeface="Times New Roman" panose="02020603050405020304" pitchFamily="18" charset="0"/>
                <a:cs typeface="Times New Roman" panose="02020603050405020304" pitchFamily="18" charset="0"/>
              </a:rPr>
              <a:t>viên</a:t>
            </a:r>
            <a:r>
              <a:rPr lang="en-US" sz="2000" b="1" dirty="0">
                <a:solidFill>
                  <a:srgbClr val="0033CC"/>
                </a:solidFill>
                <a:latin typeface="Times New Roman" panose="02020603050405020304" pitchFamily="18" charset="0"/>
                <a:cs typeface="Times New Roman" panose="02020603050405020304" pitchFamily="18" charset="0"/>
              </a:rPr>
              <a:t>:  </a:t>
            </a:r>
            <a:r>
              <a:rPr lang="vi-VN" sz="2000" b="1" dirty="0">
                <a:solidFill>
                  <a:srgbClr val="0033CC"/>
                </a:solidFill>
                <a:latin typeface="Times New Roman" panose="02020603050405020304" pitchFamily="18" charset="0"/>
                <a:cs typeface="Times New Roman" panose="02020603050405020304" pitchFamily="18" charset="0"/>
              </a:rPr>
              <a:t>Nguyễn Diệu Linh – Phạm Thị Thu Hà</a:t>
            </a:r>
            <a:endParaRPr lang="en-US" sz="2000" b="1" dirty="0">
              <a:solidFill>
                <a:srgbClr val="0033CC"/>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20635C-5C23-34CF-D1D0-7F6221E493F3}"/>
              </a:ext>
            </a:extLst>
          </p:cNvPr>
          <p:cNvSpPr txBox="1"/>
          <p:nvPr/>
        </p:nvSpPr>
        <p:spPr>
          <a:xfrm>
            <a:off x="3236671" y="6067716"/>
            <a:ext cx="6029325" cy="400110"/>
          </a:xfrm>
          <a:prstGeom prst="rect">
            <a:avLst/>
          </a:prstGeom>
          <a:noFill/>
        </p:spPr>
        <p:txBody>
          <a:bodyPr wrap="square" rtlCol="0">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NĂM HỌC: </a:t>
            </a:r>
            <a:r>
              <a:rPr lang="vi-VN" sz="2000" b="1" dirty="0">
                <a:solidFill>
                  <a:srgbClr val="0033CC"/>
                </a:solidFill>
                <a:latin typeface="Times New Roman" panose="02020603050405020304" pitchFamily="18" charset="0"/>
                <a:cs typeface="Times New Roman" panose="02020603050405020304" pitchFamily="18" charset="0"/>
              </a:rPr>
              <a:t>2024 </a:t>
            </a:r>
            <a:r>
              <a:rPr lang="en-US" sz="2000" b="1" dirty="0">
                <a:solidFill>
                  <a:srgbClr val="0033CC"/>
                </a:solidFill>
                <a:latin typeface="Times New Roman" panose="02020603050405020304" pitchFamily="18" charset="0"/>
                <a:cs typeface="Times New Roman" panose="02020603050405020304" pitchFamily="18" charset="0"/>
              </a:rPr>
              <a:t>-</a:t>
            </a:r>
            <a:r>
              <a:rPr lang="vi-VN" sz="2000" b="1" dirty="0">
                <a:solidFill>
                  <a:srgbClr val="0033CC"/>
                </a:solidFill>
                <a:latin typeface="Times New Roman" panose="02020603050405020304" pitchFamily="18" charset="0"/>
                <a:cs typeface="Times New Roman" panose="02020603050405020304" pitchFamily="18" charset="0"/>
              </a:rPr>
              <a:t> </a:t>
            </a:r>
            <a:r>
              <a:rPr lang="en-US" sz="2000" b="1" dirty="0" smtClean="0">
                <a:solidFill>
                  <a:srgbClr val="0033CC"/>
                </a:solidFill>
                <a:latin typeface="Times New Roman" panose="02020603050405020304" pitchFamily="18" charset="0"/>
                <a:cs typeface="Times New Roman" panose="02020603050405020304" pitchFamily="18" charset="0"/>
              </a:rPr>
              <a:t>2025</a:t>
            </a:r>
            <a:endParaRPr lang="en-US" sz="20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194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10"/>
                                        </p:tgtEl>
                                        <p:attrNameLst>
                                          <p:attrName>ppt_x</p:attrName>
                                          <p:attrName>ppt_y</p:attrName>
                                        </p:attrNameLst>
                                      </p:cBhvr>
                                    </p:animMotion>
                                    <p:animRot by="1500000">
                                      <p:cBhvr>
                                        <p:cTn id="7" dur="250" fill="hold">
                                          <p:stCondLst>
                                            <p:cond delay="0"/>
                                          </p:stCondLst>
                                        </p:cTn>
                                        <p:tgtEl>
                                          <p:spTgt spid="10"/>
                                        </p:tgtEl>
                                        <p:attrNameLst>
                                          <p:attrName>r</p:attrName>
                                        </p:attrNameLst>
                                      </p:cBhvr>
                                    </p:animRot>
                                    <p:animRot by="-1500000">
                                      <p:cBhvr>
                                        <p:cTn id="8" dur="250" fill="hold">
                                          <p:stCondLst>
                                            <p:cond delay="250"/>
                                          </p:stCondLst>
                                        </p:cTn>
                                        <p:tgtEl>
                                          <p:spTgt spid="10"/>
                                        </p:tgtEl>
                                        <p:attrNameLst>
                                          <p:attrName>r</p:attrName>
                                        </p:attrNameLst>
                                      </p:cBhvr>
                                    </p:animRot>
                                    <p:animRot by="-1500000">
                                      <p:cBhvr>
                                        <p:cTn id="9" dur="250" fill="hold">
                                          <p:stCondLst>
                                            <p:cond delay="500"/>
                                          </p:stCondLst>
                                        </p:cTn>
                                        <p:tgtEl>
                                          <p:spTgt spid="10"/>
                                        </p:tgtEl>
                                        <p:attrNameLst>
                                          <p:attrName>r</p:attrName>
                                        </p:attrNameLst>
                                      </p:cBhvr>
                                    </p:animRot>
                                    <p:animRot by="1500000">
                                      <p:cBhvr>
                                        <p:cTn id="10" dur="250" fill="hold">
                                          <p:stCondLst>
                                            <p:cond delay="750"/>
                                          </p:stCondLst>
                                        </p:cTn>
                                        <p:tgtEl>
                                          <p:spTgt spid="10"/>
                                        </p:tgtEl>
                                        <p:attrNameLst>
                                          <p:attrName>r</p:attrName>
                                        </p:attrNameLst>
                                      </p:cBhvr>
                                    </p:animRot>
                                  </p:childTnLst>
                                </p:cTn>
                              </p:par>
                              <p:par>
                                <p:cTn id="11" presetID="34" presetClass="emph" presetSubtype="0" fill="hold" grpId="0" nodeType="withEffect">
                                  <p:stCondLst>
                                    <p:cond delay="750"/>
                                  </p:stCondLst>
                                  <p:iterate type="lt">
                                    <p:tmPct val="10000"/>
                                  </p:iterate>
                                  <p:childTnLst>
                                    <p:animMotion origin="layout" path="M 0.0 0.0 L 0.0 -0.07213" pathEditMode="relative" ptsTypes="">
                                      <p:cBhvr>
                                        <p:cTn id="12" dur="1000" accel="50000" decel="50000" autoRev="1" fill="hold">
                                          <p:stCondLst>
                                            <p:cond delay="0"/>
                                          </p:stCondLst>
                                        </p:cTn>
                                        <p:tgtEl>
                                          <p:spTgt spid="11"/>
                                        </p:tgtEl>
                                        <p:attrNameLst>
                                          <p:attrName>ppt_x</p:attrName>
                                          <p:attrName>ppt_y</p:attrName>
                                        </p:attrNameLst>
                                      </p:cBhvr>
                                    </p:animMotion>
                                    <p:animRot by="1500000">
                                      <p:cBhvr>
                                        <p:cTn id="13" dur="500" fill="hold">
                                          <p:stCondLst>
                                            <p:cond delay="0"/>
                                          </p:stCondLst>
                                        </p:cTn>
                                        <p:tgtEl>
                                          <p:spTgt spid="11"/>
                                        </p:tgtEl>
                                        <p:attrNameLst>
                                          <p:attrName>r</p:attrName>
                                        </p:attrNameLst>
                                      </p:cBhvr>
                                    </p:animRot>
                                    <p:animRot by="-1500000">
                                      <p:cBhvr>
                                        <p:cTn id="14" dur="500" fill="hold">
                                          <p:stCondLst>
                                            <p:cond delay="500"/>
                                          </p:stCondLst>
                                        </p:cTn>
                                        <p:tgtEl>
                                          <p:spTgt spid="11"/>
                                        </p:tgtEl>
                                        <p:attrNameLst>
                                          <p:attrName>r</p:attrName>
                                        </p:attrNameLst>
                                      </p:cBhvr>
                                    </p:animRot>
                                    <p:animRot by="-1500000">
                                      <p:cBhvr>
                                        <p:cTn id="15" dur="500" fill="hold">
                                          <p:stCondLst>
                                            <p:cond delay="1000"/>
                                          </p:stCondLst>
                                        </p:cTn>
                                        <p:tgtEl>
                                          <p:spTgt spid="11"/>
                                        </p:tgtEl>
                                        <p:attrNameLst>
                                          <p:attrName>r</p:attrName>
                                        </p:attrNameLst>
                                      </p:cBhvr>
                                    </p:animRot>
                                    <p:animRot by="1500000">
                                      <p:cBhvr>
                                        <p:cTn id="16" dur="500" fill="hold">
                                          <p:stCondLst>
                                            <p:cond delay="1500"/>
                                          </p:stCondLst>
                                        </p:cTn>
                                        <p:tgtEl>
                                          <p:spTgt spid="11"/>
                                        </p:tgtEl>
                                        <p:attrNameLst>
                                          <p:attrName>r</p:attrName>
                                        </p:attrNameLst>
                                      </p:cBhvr>
                                    </p:animRot>
                                  </p:childTnLst>
                                </p:cTn>
                              </p:par>
                              <p:par>
                                <p:cTn id="17" presetID="34" presetClass="emph" presetSubtype="0" fill="hold" grpId="0" nodeType="withEffect">
                                  <p:stCondLst>
                                    <p:cond delay="3000"/>
                                  </p:stCondLst>
                                  <p:iterate type="lt">
                                    <p:tmPct val="10000"/>
                                  </p:iterate>
                                  <p:childTnLst>
                                    <p:animMotion origin="layout" path="M 3.33333E-6 4.44444E-6 L 3.33333E-6 -0.07223 " pathEditMode="relative" rAng="0" ptsTypes="AA">
                                      <p:cBhvr>
                                        <p:cTn id="18" dur="1750" accel="50000" decel="50000" autoRev="1" fill="hold">
                                          <p:stCondLst>
                                            <p:cond delay="0"/>
                                          </p:stCondLst>
                                        </p:cTn>
                                        <p:tgtEl>
                                          <p:spTgt spid="12"/>
                                        </p:tgtEl>
                                        <p:attrNameLst>
                                          <p:attrName>ppt_x</p:attrName>
                                          <p:attrName>ppt_y</p:attrName>
                                        </p:attrNameLst>
                                      </p:cBhvr>
                                      <p:rCtr x="0" y="-3611"/>
                                    </p:animMotion>
                                    <p:animRot by="1500000">
                                      <p:cBhvr>
                                        <p:cTn id="19" dur="875" fill="hold">
                                          <p:stCondLst>
                                            <p:cond delay="0"/>
                                          </p:stCondLst>
                                        </p:cTn>
                                        <p:tgtEl>
                                          <p:spTgt spid="12"/>
                                        </p:tgtEl>
                                        <p:attrNameLst>
                                          <p:attrName>r</p:attrName>
                                        </p:attrNameLst>
                                      </p:cBhvr>
                                    </p:animRot>
                                    <p:animRot by="-1500000">
                                      <p:cBhvr>
                                        <p:cTn id="20" dur="875" fill="hold">
                                          <p:stCondLst>
                                            <p:cond delay="875"/>
                                          </p:stCondLst>
                                        </p:cTn>
                                        <p:tgtEl>
                                          <p:spTgt spid="12"/>
                                        </p:tgtEl>
                                        <p:attrNameLst>
                                          <p:attrName>r</p:attrName>
                                        </p:attrNameLst>
                                      </p:cBhvr>
                                    </p:animRot>
                                    <p:animRot by="-1500000">
                                      <p:cBhvr>
                                        <p:cTn id="21" dur="875" fill="hold">
                                          <p:stCondLst>
                                            <p:cond delay="1750"/>
                                          </p:stCondLst>
                                        </p:cTn>
                                        <p:tgtEl>
                                          <p:spTgt spid="12"/>
                                        </p:tgtEl>
                                        <p:attrNameLst>
                                          <p:attrName>r</p:attrName>
                                        </p:attrNameLst>
                                      </p:cBhvr>
                                    </p:animRot>
                                    <p:animRot by="1500000">
                                      <p:cBhvr>
                                        <p:cTn id="22" dur="875" fill="hold">
                                          <p:stCondLst>
                                            <p:cond delay="2625"/>
                                          </p:stCondLst>
                                        </p:cTn>
                                        <p:tgtEl>
                                          <p:spTgt spid="12"/>
                                        </p:tgtEl>
                                        <p:attrNameLst>
                                          <p:attrName>r</p:attrName>
                                        </p:attrNameLst>
                                      </p:cBhvr>
                                    </p:animRot>
                                  </p:childTnLst>
                                </p:cTn>
                              </p:par>
                              <p:par>
                                <p:cTn id="23" presetID="34" presetClass="emph" presetSubtype="0" fill="hold" grpId="0" nodeType="withEffect">
                                  <p:stCondLst>
                                    <p:cond delay="4250"/>
                                  </p:stCondLst>
                                  <p:iterate type="lt">
                                    <p:tmPct val="10000"/>
                                  </p:iterate>
                                  <p:childTnLst>
                                    <p:animMotion origin="layout" path="M 0.0 0.0 L 0.0 -0.07213" pathEditMode="relative" ptsTypes="">
                                      <p:cBhvr>
                                        <p:cTn id="24" dur="2000" accel="50000" decel="50000" autoRev="1" fill="hold">
                                          <p:stCondLst>
                                            <p:cond delay="0"/>
                                          </p:stCondLst>
                                        </p:cTn>
                                        <p:tgtEl>
                                          <p:spTgt spid="13"/>
                                        </p:tgtEl>
                                        <p:attrNameLst>
                                          <p:attrName>ppt_x</p:attrName>
                                          <p:attrName>ppt_y</p:attrName>
                                        </p:attrNameLst>
                                      </p:cBhvr>
                                    </p:animMotion>
                                    <p:animRot by="1500000">
                                      <p:cBhvr>
                                        <p:cTn id="25" dur="1000" fill="hold">
                                          <p:stCondLst>
                                            <p:cond delay="0"/>
                                          </p:stCondLst>
                                        </p:cTn>
                                        <p:tgtEl>
                                          <p:spTgt spid="13"/>
                                        </p:tgtEl>
                                        <p:attrNameLst>
                                          <p:attrName>r</p:attrName>
                                        </p:attrNameLst>
                                      </p:cBhvr>
                                    </p:animRot>
                                    <p:animRot by="-1500000">
                                      <p:cBhvr>
                                        <p:cTn id="26" dur="1000" fill="hold">
                                          <p:stCondLst>
                                            <p:cond delay="1000"/>
                                          </p:stCondLst>
                                        </p:cTn>
                                        <p:tgtEl>
                                          <p:spTgt spid="13"/>
                                        </p:tgtEl>
                                        <p:attrNameLst>
                                          <p:attrName>r</p:attrName>
                                        </p:attrNameLst>
                                      </p:cBhvr>
                                    </p:animRot>
                                    <p:animRot by="-1500000">
                                      <p:cBhvr>
                                        <p:cTn id="27" dur="1000" fill="hold">
                                          <p:stCondLst>
                                            <p:cond delay="2000"/>
                                          </p:stCondLst>
                                        </p:cTn>
                                        <p:tgtEl>
                                          <p:spTgt spid="13"/>
                                        </p:tgtEl>
                                        <p:attrNameLst>
                                          <p:attrName>r</p:attrName>
                                        </p:attrNameLst>
                                      </p:cBhvr>
                                    </p:animRot>
                                    <p:animRot by="1500000">
                                      <p:cBhvr>
                                        <p:cTn id="28" dur="1000" fill="hold">
                                          <p:stCondLst>
                                            <p:cond delay="3000"/>
                                          </p:stCondLst>
                                        </p:cTn>
                                        <p:tgtEl>
                                          <p:spTgt spid="13"/>
                                        </p:tgtEl>
                                        <p:attrNameLst>
                                          <p:attrName>r</p:attrName>
                                        </p:attrNameLst>
                                      </p:cBhvr>
                                    </p:animRot>
                                  </p:childTnLst>
                                </p:cTn>
                              </p:par>
                              <p:par>
                                <p:cTn id="29" presetID="34" presetClass="emph" presetSubtype="0" fill="hold" grpId="0" nodeType="withEffect">
                                  <p:stCondLst>
                                    <p:cond delay="6250"/>
                                  </p:stCondLst>
                                  <p:iterate type="lt">
                                    <p:tmPct val="10000"/>
                                  </p:iterate>
                                  <p:childTnLst>
                                    <p:animMotion origin="layout" path="M 0.0 0.0 L 0.0 -0.07213" pathEditMode="relative" ptsTypes="">
                                      <p:cBhvr>
                                        <p:cTn id="30" dur="2250" accel="50000" decel="50000" autoRev="1" fill="hold">
                                          <p:stCondLst>
                                            <p:cond delay="0"/>
                                          </p:stCondLst>
                                        </p:cTn>
                                        <p:tgtEl>
                                          <p:spTgt spid="14"/>
                                        </p:tgtEl>
                                        <p:attrNameLst>
                                          <p:attrName>ppt_x</p:attrName>
                                          <p:attrName>ppt_y</p:attrName>
                                        </p:attrNameLst>
                                      </p:cBhvr>
                                    </p:animMotion>
                                    <p:animRot by="1500000">
                                      <p:cBhvr>
                                        <p:cTn id="31" dur="1125" fill="hold">
                                          <p:stCondLst>
                                            <p:cond delay="0"/>
                                          </p:stCondLst>
                                        </p:cTn>
                                        <p:tgtEl>
                                          <p:spTgt spid="14"/>
                                        </p:tgtEl>
                                        <p:attrNameLst>
                                          <p:attrName>r</p:attrName>
                                        </p:attrNameLst>
                                      </p:cBhvr>
                                    </p:animRot>
                                    <p:animRot by="-1500000">
                                      <p:cBhvr>
                                        <p:cTn id="32" dur="1125" fill="hold">
                                          <p:stCondLst>
                                            <p:cond delay="1125"/>
                                          </p:stCondLst>
                                        </p:cTn>
                                        <p:tgtEl>
                                          <p:spTgt spid="14"/>
                                        </p:tgtEl>
                                        <p:attrNameLst>
                                          <p:attrName>r</p:attrName>
                                        </p:attrNameLst>
                                      </p:cBhvr>
                                    </p:animRot>
                                    <p:animRot by="-1500000">
                                      <p:cBhvr>
                                        <p:cTn id="33" dur="1125" fill="hold">
                                          <p:stCondLst>
                                            <p:cond delay="2250"/>
                                          </p:stCondLst>
                                        </p:cTn>
                                        <p:tgtEl>
                                          <p:spTgt spid="14"/>
                                        </p:tgtEl>
                                        <p:attrNameLst>
                                          <p:attrName>r</p:attrName>
                                        </p:attrNameLst>
                                      </p:cBhvr>
                                    </p:animRot>
                                    <p:animRot by="1500000">
                                      <p:cBhvr>
                                        <p:cTn id="34" dur="1125" fill="hold">
                                          <p:stCondLst>
                                            <p:cond delay="3375"/>
                                          </p:stCondLst>
                                        </p:cTn>
                                        <p:tgtEl>
                                          <p:spTgt spid="14"/>
                                        </p:tgtEl>
                                        <p:attrNameLst>
                                          <p:attrName>r</p:attrName>
                                        </p:attrNameLst>
                                      </p:cBhvr>
                                    </p:animRot>
                                  </p:childTnLst>
                                </p:cTn>
                              </p:par>
                              <p:par>
                                <p:cTn id="35" presetID="34" presetClass="emph" presetSubtype="0" fill="hold" grpId="0" nodeType="withEffect">
                                  <p:stCondLst>
                                    <p:cond delay="8500"/>
                                  </p:stCondLst>
                                  <p:iterate type="lt">
                                    <p:tmPct val="10000"/>
                                  </p:iterate>
                                  <p:childTnLst>
                                    <p:animMotion origin="layout" path="M 0.0 0.0 L 0.0 -0.07213" pathEditMode="relative" ptsTypes="">
                                      <p:cBhvr>
                                        <p:cTn id="36" dur="2500" accel="50000" decel="50000" autoRev="1" fill="hold">
                                          <p:stCondLst>
                                            <p:cond delay="0"/>
                                          </p:stCondLst>
                                        </p:cTn>
                                        <p:tgtEl>
                                          <p:spTgt spid="15"/>
                                        </p:tgtEl>
                                        <p:attrNameLst>
                                          <p:attrName>ppt_x</p:attrName>
                                          <p:attrName>ppt_y</p:attrName>
                                        </p:attrNameLst>
                                      </p:cBhvr>
                                    </p:animMotion>
                                    <p:animRot by="1500000">
                                      <p:cBhvr>
                                        <p:cTn id="37" dur="1250" fill="hold">
                                          <p:stCondLst>
                                            <p:cond delay="0"/>
                                          </p:stCondLst>
                                        </p:cTn>
                                        <p:tgtEl>
                                          <p:spTgt spid="15"/>
                                        </p:tgtEl>
                                        <p:attrNameLst>
                                          <p:attrName>r</p:attrName>
                                        </p:attrNameLst>
                                      </p:cBhvr>
                                    </p:animRot>
                                    <p:animRot by="-1500000">
                                      <p:cBhvr>
                                        <p:cTn id="38" dur="1250" fill="hold">
                                          <p:stCondLst>
                                            <p:cond delay="1250"/>
                                          </p:stCondLst>
                                        </p:cTn>
                                        <p:tgtEl>
                                          <p:spTgt spid="15"/>
                                        </p:tgtEl>
                                        <p:attrNameLst>
                                          <p:attrName>r</p:attrName>
                                        </p:attrNameLst>
                                      </p:cBhvr>
                                    </p:animRot>
                                    <p:animRot by="-1500000">
                                      <p:cBhvr>
                                        <p:cTn id="39" dur="1250" fill="hold">
                                          <p:stCondLst>
                                            <p:cond delay="2500"/>
                                          </p:stCondLst>
                                        </p:cTn>
                                        <p:tgtEl>
                                          <p:spTgt spid="15"/>
                                        </p:tgtEl>
                                        <p:attrNameLst>
                                          <p:attrName>r</p:attrName>
                                        </p:attrNameLst>
                                      </p:cBhvr>
                                    </p:animRot>
                                    <p:animRot by="1500000">
                                      <p:cBhvr>
                                        <p:cTn id="40" dur="1250" fill="hold">
                                          <p:stCondLst>
                                            <p:cond delay="375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94" y="-762305"/>
            <a:ext cx="12323794" cy="8293914"/>
          </a:xfrm>
          <a:prstGeom prst="rect">
            <a:avLst/>
          </a:prstGeom>
        </p:spPr>
      </p:pic>
      <p:sp>
        <p:nvSpPr>
          <p:cNvPr id="2" name="Title 1"/>
          <p:cNvSpPr>
            <a:spLocks noGrp="1"/>
          </p:cNvSpPr>
          <p:nvPr>
            <p:ph type="title"/>
          </p:nvPr>
        </p:nvSpPr>
        <p:spPr>
          <a:xfrm>
            <a:off x="838200" y="4166416"/>
            <a:ext cx="10577945" cy="3112366"/>
          </a:xfrm>
        </p:spPr>
        <p:txBody>
          <a:bodyPr/>
          <a:lstStyle/>
          <a:p>
            <a:r>
              <a:rPr lang="nl-NL" b="1" i="1" dirty="0">
                <a:solidFill>
                  <a:schemeClr val="bg1"/>
                </a:solidFill>
              </a:rPr>
              <a:t>ĐT3“Gặp hồ nước nó bì bà bì bõm”</a:t>
            </a:r>
            <a:r>
              <a:rPr lang="nl-NL" b="1" dirty="0">
                <a:solidFill>
                  <a:schemeClr val="bg1"/>
                </a:solidFill>
              </a:rPr>
              <a:t>: (Các con đưa hai tay chống hông, giậm chân tại chỗ)</a:t>
            </a:r>
            <a:endParaRPr lang="en-US" b="1" dirty="0">
              <a:solidFill>
                <a:schemeClr val="bg1"/>
              </a:solidFill>
            </a:endParaRPr>
          </a:p>
        </p:txBody>
      </p:sp>
    </p:spTree>
    <p:extLst>
      <p:ext uri="{BB962C8B-B14F-4D97-AF65-F5344CB8AC3E}">
        <p14:creationId xmlns:p14="http://schemas.microsoft.com/office/powerpoint/2010/main" val="294385731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7" y="-724540"/>
            <a:ext cx="12470674" cy="8307080"/>
          </a:xfrm>
          <a:prstGeom prst="rect">
            <a:avLst/>
          </a:prstGeom>
        </p:spPr>
      </p:pic>
      <p:sp>
        <p:nvSpPr>
          <p:cNvPr id="2" name="Title 1"/>
          <p:cNvSpPr>
            <a:spLocks noGrp="1"/>
          </p:cNvSpPr>
          <p:nvPr>
            <p:ph type="title"/>
          </p:nvPr>
        </p:nvSpPr>
        <p:spPr>
          <a:xfrm>
            <a:off x="0" y="-36418"/>
            <a:ext cx="11037321" cy="3112366"/>
          </a:xfrm>
        </p:spPr>
        <p:txBody>
          <a:bodyPr/>
          <a:lstStyle/>
          <a:p>
            <a:r>
              <a:rPr lang="nl-NL" b="1" i="1" dirty="0">
                <a:solidFill>
                  <a:schemeClr val="bg1"/>
                </a:solidFill>
              </a:rPr>
              <a:t>ĐT4“     Lúc lên bờ vẫy cái cánh cho khô”</a:t>
            </a:r>
            <a:r>
              <a:rPr lang="nl-NL" b="1" dirty="0">
                <a:solidFill>
                  <a:schemeClr val="bg1"/>
                </a:solidFill>
              </a:rPr>
              <a:t>: (Hai tay các con giang ngang vẫy 2 bên  kết hợp nhún chân).</a:t>
            </a:r>
            <a:endParaRPr lang="en-US" b="1" dirty="0">
              <a:solidFill>
                <a:schemeClr val="bg1"/>
              </a:solidFill>
            </a:endParaRPr>
          </a:p>
        </p:txBody>
      </p:sp>
    </p:spTree>
    <p:extLst>
      <p:ext uri="{BB962C8B-B14F-4D97-AF65-F5344CB8AC3E}">
        <p14:creationId xmlns:p14="http://schemas.microsoft.com/office/powerpoint/2010/main" val="26264551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2" name="Google Shape;402;p39"/>
          <p:cNvPicPr preferRelativeResize="0"/>
          <p:nvPr/>
        </p:nvPicPr>
        <p:blipFill rotWithShape="1">
          <a:blip r:embed="rId5">
            <a:alphaModFix/>
          </a:blip>
          <a:srcRect l="8436" r="8444"/>
          <a:stretch/>
        </p:blipFill>
        <p:spPr>
          <a:xfrm>
            <a:off x="2789660" y="621365"/>
            <a:ext cx="3611140" cy="4344409"/>
          </a:xfrm>
          <a:custGeom>
            <a:avLst/>
            <a:gdLst/>
            <a:ahLst/>
            <a:cxnLst/>
            <a:rect l="l" t="t" r="r" b="b"/>
            <a:pathLst>
              <a:path w="18313" h="19923" extrusionOk="0">
                <a:moveTo>
                  <a:pt x="18244" y="0"/>
                </a:moveTo>
                <a:cubicBezTo>
                  <a:pt x="18244" y="0"/>
                  <a:pt x="6512" y="2215"/>
                  <a:pt x="2014" y="7612"/>
                </a:cubicBezTo>
                <a:cubicBezTo>
                  <a:pt x="-2484" y="13005"/>
                  <a:pt x="1955" y="19534"/>
                  <a:pt x="1955" y="19534"/>
                </a:cubicBezTo>
                <a:cubicBezTo>
                  <a:pt x="1955" y="19534"/>
                  <a:pt x="10120" y="21600"/>
                  <a:pt x="14618" y="16208"/>
                </a:cubicBezTo>
                <a:cubicBezTo>
                  <a:pt x="19116" y="10816"/>
                  <a:pt x="18244" y="0"/>
                  <a:pt x="18244" y="0"/>
                </a:cubicBezTo>
                <a:close/>
              </a:path>
            </a:pathLst>
          </a:custGeom>
          <a:noFill/>
          <a:ln>
            <a:noFill/>
          </a:ln>
        </p:spPr>
      </p:pic>
      <p:pic>
        <p:nvPicPr>
          <p:cNvPr id="5" name="phai nhạc không lời một con vịt">
            <a:hlinkClick r:id="" action="ppaction://media"/>
            <a:extLst>
              <a:ext uri="{FF2B5EF4-FFF2-40B4-BE49-F238E27FC236}">
                <a16:creationId xmlns:a16="http://schemas.microsoft.com/office/drawing/2014/main" id="{5285F009-C418-4CE7-896E-BCA12F57BAA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001078" y="4660974"/>
            <a:ext cx="609600" cy="609600"/>
          </a:xfrm>
          <a:prstGeom prst="rect">
            <a:avLst/>
          </a:prstGeom>
        </p:spPr>
      </p:pic>
      <p:pic>
        <p:nvPicPr>
          <p:cNvPr id="2" name="Picture 1"/>
          <p:cNvPicPr>
            <a:picLocks noChangeAspect="1"/>
          </p:cNvPicPr>
          <p:nvPr/>
        </p:nvPicPr>
        <p:blipFill>
          <a:blip r:embed="rId7"/>
          <a:stretch>
            <a:fillRect/>
          </a:stretch>
        </p:blipFill>
        <p:spPr>
          <a:xfrm>
            <a:off x="6113929" y="0"/>
            <a:ext cx="6078071" cy="6858000"/>
          </a:xfrm>
          <a:prstGeom prst="rect">
            <a:avLst/>
          </a:prstGeom>
        </p:spPr>
      </p:pic>
    </p:spTree>
    <p:extLst>
      <p:ext uri="{BB962C8B-B14F-4D97-AF65-F5344CB8AC3E}">
        <p14:creationId xmlns:p14="http://schemas.microsoft.com/office/powerpoint/2010/main" val="218267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Trọn bộ 50 phông nền powerpoint dễ thương, ấn tượng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Rectangle 4"/>
          <p:cNvSpPr/>
          <p:nvPr/>
        </p:nvSpPr>
        <p:spPr>
          <a:xfrm>
            <a:off x="3393356" y="1756193"/>
            <a:ext cx="3886000"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Nghe</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hát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Gà</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gáy</a:t>
            </a:r>
            <a:r>
              <a:rPr lang="en-US" sz="2800" b="1" dirty="0" smtClean="0">
                <a:solidFill>
                  <a:srgbClr val="7030A0"/>
                </a:solidFill>
                <a:latin typeface="Times New Roman" panose="02020603050405020304" pitchFamily="18" charset="0"/>
                <a:cs typeface="Times New Roman" panose="02020603050405020304" pitchFamily="18" charset="0"/>
              </a:rPr>
              <a:t> le </a:t>
            </a:r>
            <a:r>
              <a:rPr lang="en-US" sz="2800" b="1" dirty="0" err="1" smtClean="0">
                <a:solidFill>
                  <a:srgbClr val="7030A0"/>
                </a:solidFill>
                <a:latin typeface="Times New Roman" panose="02020603050405020304" pitchFamily="18" charset="0"/>
                <a:cs typeface="Times New Roman" panose="02020603050405020304" pitchFamily="18" charset="0"/>
              </a:rPr>
              <a:t>te</a:t>
            </a:r>
            <a:r>
              <a:rPr lang="en-US" sz="2800" b="1" dirty="0" smtClean="0">
                <a:solidFill>
                  <a:srgbClr val="7030A0"/>
                </a:solidFill>
                <a:latin typeface="Times New Roman" panose="02020603050405020304" pitchFamily="18" charset="0"/>
                <a:cs typeface="Times New Roman" panose="02020603050405020304" pitchFamily="18" charset="0"/>
              </a:rPr>
              <a:t> </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29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Trọn bộ 50 phông nền powerpoint dễ thương, ấn tượng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5" name="Rectangle 4"/>
          <p:cNvSpPr/>
          <p:nvPr/>
        </p:nvSpPr>
        <p:spPr>
          <a:xfrm>
            <a:off x="3393356" y="1756193"/>
            <a:ext cx="4285147" cy="954107"/>
          </a:xfrm>
          <a:prstGeom prst="rect">
            <a:avLst/>
          </a:prstGeom>
        </p:spPr>
        <p:txBody>
          <a:bodyPr wrap="none">
            <a:spAutoFit/>
          </a:bodyPr>
          <a:lstStyle/>
          <a:p>
            <a:r>
              <a:rPr lang="en-US" sz="2800" b="1" dirty="0" smtClean="0">
                <a:solidFill>
                  <a:srgbClr val="7030A0"/>
                </a:solidFill>
                <a:latin typeface="Times New Roman" panose="02020603050405020304" pitchFamily="18" charset="0"/>
                <a:cs typeface="Times New Roman" panose="02020603050405020304" pitchFamily="18" charset="0"/>
              </a:rPr>
              <a:t>3. </a:t>
            </a:r>
            <a:r>
              <a:rPr lang="en-US" sz="2800" b="1" dirty="0" err="1" smtClean="0">
                <a:solidFill>
                  <a:srgbClr val="7030A0"/>
                </a:solidFill>
                <a:latin typeface="Times New Roman" panose="02020603050405020304" pitchFamily="18" charset="0"/>
                <a:cs typeface="Times New Roman" panose="02020603050405020304" pitchFamily="18" charset="0"/>
              </a:rPr>
              <a:t>Kết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thúc</a:t>
            </a:r>
            <a:r>
              <a:rPr lang="en-US" sz="2800" b="1" dirty="0" smtClean="0">
                <a:solidFill>
                  <a:srgbClr val="7030A0"/>
                </a:solidFill>
                <a:latin typeface="Times New Roman" panose="02020603050405020304" pitchFamily="18" charset="0"/>
                <a:cs typeface="Times New Roman" panose="02020603050405020304" pitchFamily="18" charset="0"/>
              </a:rPr>
              <a:t>: </a:t>
            </a:r>
          </a:p>
          <a:p>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Cô</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nhận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xét</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tuyên</a:t>
            </a:r>
            <a:r>
              <a:rPr lang="en-US" sz="2800" b="1" dirty="0" smtClean="0">
                <a:solidFill>
                  <a:srgbClr val="7030A0"/>
                </a:solidFill>
                <a:latin typeface="Times New Roman" panose="02020603050405020304" pitchFamily="18" charset="0"/>
                <a:cs typeface="Times New Roman" panose="02020603050405020304" pitchFamily="18" charset="0"/>
              </a:rPr>
              <a:t> </a:t>
            </a:r>
            <a:r>
              <a:rPr lang="en-US" sz="2800" b="1" dirty="0" err="1" smtClean="0">
                <a:solidFill>
                  <a:srgbClr val="7030A0"/>
                </a:solidFill>
                <a:latin typeface="Times New Roman" panose="02020603050405020304" pitchFamily="18" charset="0"/>
                <a:cs typeface="Times New Roman" panose="02020603050405020304" pitchFamily="18" charset="0"/>
              </a:rPr>
              <a:t>dương</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43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ọn bộ 50 phông nền powerpoint dễ thương, ấn tượng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Rectangle 7"/>
          <p:cNvSpPr/>
          <p:nvPr/>
        </p:nvSpPr>
        <p:spPr>
          <a:xfrm>
            <a:off x="2270233" y="578942"/>
            <a:ext cx="8607973" cy="4154984"/>
          </a:xfrm>
          <a:prstGeom prst="rect">
            <a:avLst/>
          </a:prstGeom>
        </p:spPr>
        <p:txBody>
          <a:bodyPr wrap="square">
            <a:spAutoFit/>
          </a:bodyPr>
          <a:lstStyle/>
          <a:p>
            <a:r>
              <a:rPr lang="en-US" sz="2400" b="1" dirty="0" smtClean="0">
                <a:solidFill>
                  <a:srgbClr val="7030A0"/>
                </a:solidFill>
                <a:latin typeface="Times New Roman" panose="02020603050405020304" pitchFamily="18" charset="0"/>
              </a:rPr>
              <a:t>I. </a:t>
            </a:r>
            <a:r>
              <a:rPr lang="en-US" sz="2400" b="1" dirty="0" err="1" smtClean="0">
                <a:solidFill>
                  <a:srgbClr val="7030A0"/>
                </a:solidFill>
                <a:latin typeface="Times New Roman" panose="02020603050405020304" pitchFamily="18" charset="0"/>
              </a:rPr>
              <a:t>Mục</a:t>
            </a:r>
            <a:r>
              <a:rPr lang="en-US" sz="2400" b="1" dirty="0" smtClean="0">
                <a:solidFill>
                  <a:srgbClr val="7030A0"/>
                </a:solidFill>
                <a:latin typeface="Times New Roman" panose="02020603050405020304" pitchFamily="18" charset="0"/>
              </a:rPr>
              <a:t> </a:t>
            </a:r>
            <a:r>
              <a:rPr lang="en-US" sz="2400" b="1" dirty="0" err="1" smtClean="0">
                <a:solidFill>
                  <a:srgbClr val="7030A0"/>
                </a:solidFill>
                <a:latin typeface="Times New Roman" panose="02020603050405020304" pitchFamily="18" charset="0"/>
              </a:rPr>
              <a:t>đích</a:t>
            </a:r>
            <a:r>
              <a:rPr lang="en-US" sz="2400" b="1" dirty="0" smtClean="0">
                <a:solidFill>
                  <a:srgbClr val="7030A0"/>
                </a:solidFill>
                <a:latin typeface="Times New Roman" panose="02020603050405020304" pitchFamily="18" charset="0"/>
              </a:rPr>
              <a:t> – </a:t>
            </a:r>
            <a:r>
              <a:rPr lang="en-US" sz="2400" b="1" dirty="0" err="1" smtClean="0">
                <a:solidFill>
                  <a:srgbClr val="7030A0"/>
                </a:solidFill>
                <a:latin typeface="Times New Roman" panose="02020603050405020304" pitchFamily="18" charset="0"/>
              </a:rPr>
              <a:t>yêu</a:t>
            </a:r>
            <a:r>
              <a:rPr lang="en-US" sz="2400" b="1" dirty="0" smtClean="0">
                <a:solidFill>
                  <a:srgbClr val="7030A0"/>
                </a:solidFill>
                <a:latin typeface="Times New Roman" panose="02020603050405020304" pitchFamily="18" charset="0"/>
              </a:rPr>
              <a:t> </a:t>
            </a:r>
            <a:r>
              <a:rPr lang="en-US" sz="2400" b="1" dirty="0" err="1" smtClean="0">
                <a:solidFill>
                  <a:srgbClr val="7030A0"/>
                </a:solidFill>
                <a:latin typeface="Times New Roman" panose="02020603050405020304" pitchFamily="18" charset="0"/>
              </a:rPr>
              <a:t>cầu</a:t>
            </a:r>
            <a:endParaRPr lang="en-US" sz="2400" b="1" dirty="0" smtClean="0">
              <a:solidFill>
                <a:srgbClr val="7030A0"/>
              </a:solidFill>
              <a:latin typeface="Times New Roman" panose="02020603050405020304" pitchFamily="18" charset="0"/>
            </a:endParaRPr>
          </a:p>
          <a:p>
            <a:r>
              <a:rPr lang="vi-VN" sz="2400" b="1" dirty="0" smtClean="0">
                <a:solidFill>
                  <a:srgbClr val="7030A0"/>
                </a:solidFill>
                <a:latin typeface="Times New Roman" panose="02020603050405020304" pitchFamily="18" charset="0"/>
              </a:rPr>
              <a:t>1</a:t>
            </a:r>
            <a:r>
              <a:rPr lang="vi-VN" sz="2400" b="1" dirty="0">
                <a:solidFill>
                  <a:srgbClr val="7030A0"/>
                </a:solidFill>
                <a:latin typeface="Times New Roman" panose="02020603050405020304" pitchFamily="18" charset="0"/>
              </a:rPr>
              <a:t>. Kiến thức:</a:t>
            </a:r>
            <a:endParaRPr lang="vi-VN" sz="2400" dirty="0">
              <a:solidFill>
                <a:srgbClr val="7030A0"/>
              </a:solidFill>
              <a:latin typeface="Times New Roman" panose="02020603050405020304" pitchFamily="18" charset="0"/>
            </a:endParaRPr>
          </a:p>
          <a:p>
            <a:r>
              <a:rPr lang="vi-VN" sz="2400" dirty="0">
                <a:solidFill>
                  <a:srgbClr val="7030A0"/>
                </a:solidFill>
                <a:latin typeface="Times New Roman" panose="02020603050405020304" pitchFamily="18" charset="0"/>
              </a:rPr>
              <a:t>- Trẻ biết vận động minh họa theo lời bài hát.</a:t>
            </a:r>
          </a:p>
          <a:p>
            <a:r>
              <a:rPr lang="vi-VN" sz="2400" dirty="0">
                <a:solidFill>
                  <a:srgbClr val="7030A0"/>
                </a:solidFill>
                <a:latin typeface="Times New Roman" panose="02020603050405020304" pitchFamily="18" charset="0"/>
              </a:rPr>
              <a:t>- Trẻ cảm nhận được giai điệu bài hát.</a:t>
            </a:r>
          </a:p>
          <a:p>
            <a:r>
              <a:rPr lang="vi-VN" sz="2400" b="1" dirty="0">
                <a:solidFill>
                  <a:srgbClr val="7030A0"/>
                </a:solidFill>
                <a:latin typeface="Times New Roman" panose="02020603050405020304" pitchFamily="18" charset="0"/>
              </a:rPr>
              <a:t> 2. Kỹ Năng:</a:t>
            </a:r>
            <a:endParaRPr lang="vi-VN" sz="2400" dirty="0">
              <a:solidFill>
                <a:srgbClr val="7030A0"/>
              </a:solidFill>
              <a:latin typeface="Times New Roman" panose="02020603050405020304" pitchFamily="18" charset="0"/>
            </a:endParaRPr>
          </a:p>
          <a:p>
            <a:r>
              <a:rPr lang="vi-VN" sz="2400" dirty="0">
                <a:solidFill>
                  <a:srgbClr val="7030A0"/>
                </a:solidFill>
                <a:latin typeface="Times New Roman" panose="02020603050405020304" pitchFamily="18" charset="0"/>
              </a:rPr>
              <a:t>- Trẻ biết lắc lư, đung đưa theo bài hát cùng cô, biết làm một vài động tác  đưa tay lên và đưa tay xuống theo lời bài hát cùng với cô giáo.</a:t>
            </a:r>
          </a:p>
          <a:p>
            <a:r>
              <a:rPr lang="vi-VN" sz="2400" dirty="0">
                <a:solidFill>
                  <a:srgbClr val="7030A0"/>
                </a:solidFill>
                <a:latin typeface="Times New Roman" panose="02020603050405020304" pitchFamily="18" charset="0"/>
              </a:rPr>
              <a:t>- Trẻ  hưởng ứng theo giai điệu bài hát cùng cô</a:t>
            </a:r>
          </a:p>
          <a:p>
            <a:r>
              <a:rPr lang="vi-VN" sz="2400" b="1" dirty="0">
                <a:solidFill>
                  <a:srgbClr val="7030A0"/>
                </a:solidFill>
                <a:latin typeface="Times New Roman" panose="02020603050405020304" pitchFamily="18" charset="0"/>
              </a:rPr>
              <a:t>3. Thái độ:</a:t>
            </a:r>
            <a:endParaRPr lang="vi-VN" sz="2400" dirty="0">
              <a:solidFill>
                <a:srgbClr val="7030A0"/>
              </a:solidFill>
              <a:latin typeface="Times New Roman" panose="02020603050405020304" pitchFamily="18" charset="0"/>
            </a:endParaRPr>
          </a:p>
          <a:p>
            <a:r>
              <a:rPr lang="vi-VN" sz="2400" b="1" dirty="0">
                <a:solidFill>
                  <a:srgbClr val="7030A0"/>
                </a:solidFill>
                <a:latin typeface="Times New Roman" panose="02020603050405020304" pitchFamily="18" charset="0"/>
              </a:rPr>
              <a:t>- </a:t>
            </a:r>
            <a:r>
              <a:rPr lang="vi-VN" sz="2400" dirty="0">
                <a:solidFill>
                  <a:srgbClr val="7030A0"/>
                </a:solidFill>
                <a:latin typeface="Times New Roman" panose="02020603050405020304" pitchFamily="18" charset="0"/>
              </a:rPr>
              <a:t>Trẻ ngồi học ngoan, hứng thú nghe cô hát</a:t>
            </a:r>
            <a:endParaRPr lang="vi-VN" sz="2400" b="0" i="0" dirty="0">
              <a:solidFill>
                <a:srgbClr val="7030A0"/>
              </a:solidFill>
              <a:effectLst/>
              <a:latin typeface="Times New Roman" panose="02020603050405020304" pitchFamily="18" charset="0"/>
            </a:endParaRPr>
          </a:p>
        </p:txBody>
      </p:sp>
    </p:spTree>
    <p:extLst>
      <p:ext uri="{BB962C8B-B14F-4D97-AF65-F5344CB8AC3E}">
        <p14:creationId xmlns:p14="http://schemas.microsoft.com/office/powerpoint/2010/main" val="1012406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ọn bộ 50 phông nền powerpoint dễ thương, ấn tượng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8" name="Rectangle 7"/>
          <p:cNvSpPr/>
          <p:nvPr/>
        </p:nvSpPr>
        <p:spPr>
          <a:xfrm>
            <a:off x="2722178" y="786099"/>
            <a:ext cx="7083973" cy="2677656"/>
          </a:xfrm>
          <a:prstGeom prst="rect">
            <a:avLst/>
          </a:prstGeom>
        </p:spPr>
        <p:txBody>
          <a:bodyPr wrap="square">
            <a:spAutoFit/>
          </a:bodyPr>
          <a:lstStyle/>
          <a:p>
            <a:r>
              <a:rPr lang="en-US" sz="2400" b="1" dirty="0" smtClean="0">
                <a:solidFill>
                  <a:srgbClr val="FF0000"/>
                </a:solidFill>
                <a:latin typeface="Times New Roman" panose="02020603050405020304" pitchFamily="18" charset="0"/>
              </a:rPr>
              <a:t>II. </a:t>
            </a:r>
            <a:r>
              <a:rPr lang="en-US" sz="2400" b="1" dirty="0" err="1" smtClean="0">
                <a:solidFill>
                  <a:srgbClr val="FF0000"/>
                </a:solidFill>
                <a:latin typeface="Times New Roman" panose="02020603050405020304" pitchFamily="18" charset="0"/>
              </a:rPr>
              <a:t>Chuẩn</a:t>
            </a:r>
            <a:r>
              <a:rPr lang="en-US" sz="2400" b="1" dirty="0" smtClean="0">
                <a:solidFill>
                  <a:srgbClr val="FF0000"/>
                </a:solidFill>
                <a:latin typeface="Times New Roman" panose="02020603050405020304" pitchFamily="18" charset="0"/>
              </a:rPr>
              <a:t> </a:t>
            </a:r>
            <a:r>
              <a:rPr lang="en-US" sz="2400" b="1" dirty="0" err="1" smtClean="0">
                <a:solidFill>
                  <a:srgbClr val="FF0000"/>
                </a:solidFill>
                <a:latin typeface="Times New Roman" panose="02020603050405020304" pitchFamily="18" charset="0"/>
              </a:rPr>
              <a:t>bị</a:t>
            </a:r>
            <a:endParaRPr lang="en-US" sz="2400" b="1" dirty="0" smtClean="0">
              <a:solidFill>
                <a:srgbClr val="FF0000"/>
              </a:solidFill>
              <a:latin typeface="Times New Roman" panose="02020603050405020304" pitchFamily="18" charset="0"/>
            </a:endParaRPr>
          </a:p>
          <a:p>
            <a:r>
              <a:rPr lang="en-US" sz="2400" b="1" dirty="0" smtClean="0">
                <a:solidFill>
                  <a:srgbClr val="FF0000"/>
                </a:solidFill>
                <a:latin typeface="Times New Roman" panose="02020603050405020304" pitchFamily="18" charset="0"/>
              </a:rPr>
              <a:t>1</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Đồ</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dùng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của</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cô</a:t>
            </a:r>
            <a:r>
              <a:rPr lang="en-US" sz="2400" b="1" dirty="0">
                <a:solidFill>
                  <a:srgbClr val="FF0000"/>
                </a:solidFill>
                <a:latin typeface="Times New Roman" panose="02020603050405020304" pitchFamily="18" charset="0"/>
              </a:rPr>
              <a:t>:</a:t>
            </a:r>
            <a:endParaRPr lang="en-US" sz="2400" dirty="0">
              <a:solidFill>
                <a:srgbClr val="FF0000"/>
              </a:solidFill>
              <a:latin typeface="Times New Roman" panose="02020603050405020304" pitchFamily="18" charset="0"/>
            </a:endParaRPr>
          </a:p>
          <a:p>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Đàn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có</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ghi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nhạc</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bài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hát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Một</a:t>
            </a:r>
            <a:r>
              <a:rPr lang="en-US" sz="2400" dirty="0">
                <a:solidFill>
                  <a:srgbClr val="FF0000"/>
                </a:solidFill>
                <a:latin typeface="Times New Roman" panose="02020603050405020304" pitchFamily="18" charset="0"/>
              </a:rPr>
              <a:t> con </a:t>
            </a:r>
            <a:r>
              <a:rPr lang="en-US" sz="2400" dirty="0" err="1">
                <a:solidFill>
                  <a:srgbClr val="FF0000"/>
                </a:solidFill>
                <a:latin typeface="Times New Roman" panose="02020603050405020304" pitchFamily="18" charset="0"/>
              </a:rPr>
              <a:t>vịt</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Gà</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gáy</a:t>
            </a:r>
            <a:r>
              <a:rPr lang="en-US" sz="2400" dirty="0">
                <a:solidFill>
                  <a:srgbClr val="FF0000"/>
                </a:solidFill>
                <a:latin typeface="Times New Roman" panose="02020603050405020304" pitchFamily="18" charset="0"/>
              </a:rPr>
              <a:t> le </a:t>
            </a:r>
            <a:r>
              <a:rPr lang="en-US" sz="2400" dirty="0" err="1">
                <a:solidFill>
                  <a:srgbClr val="FF0000"/>
                </a:solidFill>
                <a:latin typeface="Times New Roman" panose="02020603050405020304" pitchFamily="18" charset="0"/>
              </a:rPr>
              <a:t>te</a:t>
            </a:r>
            <a:r>
              <a:rPr lang="en-US" sz="2400" dirty="0">
                <a:solidFill>
                  <a:srgbClr val="FF0000"/>
                </a:solidFill>
                <a:latin typeface="Times New Roman" panose="02020603050405020304" pitchFamily="18" charset="0"/>
              </a:rPr>
              <a:t>”</a:t>
            </a:r>
          </a:p>
          <a:p>
            <a:r>
              <a:rPr lang="en-US" sz="2400" b="1" dirty="0">
                <a:solidFill>
                  <a:srgbClr val="FF0000"/>
                </a:solidFill>
                <a:latin typeface="Times New Roman" panose="02020603050405020304" pitchFamily="18" charset="0"/>
              </a:rPr>
              <a:t>2.Đồ </a:t>
            </a:r>
            <a:r>
              <a:rPr lang="en-US" sz="2400" b="1" dirty="0" err="1">
                <a:solidFill>
                  <a:srgbClr val="FF0000"/>
                </a:solidFill>
                <a:latin typeface="Times New Roman" panose="02020603050405020304" pitchFamily="18" charset="0"/>
              </a:rPr>
              <a:t>dùng</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của</a:t>
            </a:r>
            <a:r>
              <a:rPr lang="en-US" sz="2400" b="1" dirty="0">
                <a:solidFill>
                  <a:srgbClr val="FF0000"/>
                </a:solidFill>
                <a:latin typeface="Times New Roman" panose="02020603050405020304" pitchFamily="18" charset="0"/>
              </a:rPr>
              <a:t> </a:t>
            </a:r>
            <a:r>
              <a:rPr lang="en-US" sz="2400" b="1" dirty="0" err="1">
                <a:solidFill>
                  <a:srgbClr val="FF0000"/>
                </a:solidFill>
                <a:latin typeface="Times New Roman" panose="02020603050405020304" pitchFamily="18" charset="0"/>
              </a:rPr>
              <a:t>trẻ</a:t>
            </a:r>
            <a:r>
              <a:rPr lang="en-US" sz="2400" b="1" dirty="0">
                <a:solidFill>
                  <a:srgbClr val="FF0000"/>
                </a:solidFill>
                <a:latin typeface="Times New Roman" panose="02020603050405020304" pitchFamily="18" charset="0"/>
              </a:rPr>
              <a:t>:</a:t>
            </a:r>
            <a:endParaRPr lang="en-US" sz="2400" dirty="0">
              <a:solidFill>
                <a:srgbClr val="FF0000"/>
              </a:solidFill>
              <a:latin typeface="Times New Roman" panose="02020603050405020304" pitchFamily="18" charset="0"/>
            </a:endParaRPr>
          </a:p>
          <a:p>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Quần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áo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gọn</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gàng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phù</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hợp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với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thời</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tiết</a:t>
            </a:r>
            <a:r>
              <a:rPr lang="en-US" sz="2400" dirty="0">
                <a:solidFill>
                  <a:srgbClr val="FF0000"/>
                </a:solidFill>
                <a:latin typeface="Times New Roman" panose="02020603050405020304" pitchFamily="18" charset="0"/>
              </a:rPr>
              <a:t>.</a:t>
            </a:r>
          </a:p>
          <a:p>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Mũ</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hoa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hồng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và</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hoa</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cúc</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đủ</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cho</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trẻ</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đội</a:t>
            </a:r>
            <a:r>
              <a:rPr lang="en-US" sz="2400" dirty="0">
                <a:solidFill>
                  <a:srgbClr val="FF0000"/>
                </a:solidFill>
                <a:latin typeface="Times New Roman" panose="02020603050405020304" pitchFamily="18" charset="0"/>
              </a:rPr>
              <a:t>..</a:t>
            </a:r>
          </a:p>
          <a:p>
            <a:r>
              <a:rPr lang="en-US" sz="2400" dirty="0">
                <a:solidFill>
                  <a:srgbClr val="FF0000"/>
                </a:solidFill>
                <a:latin typeface="Times New Roman" panose="02020603050405020304" pitchFamily="18" charset="0"/>
              </a:rPr>
              <a:t> </a:t>
            </a:r>
            <a:endParaRPr lang="en-US" sz="2400"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161231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ọn bộ 50 phông nền powerpoint dễ thương, ấn tượng | ADV Solutions"/>
          <p:cNvPicPr>
            <a:picLocks noChangeAspect="1"/>
          </p:cNvPicPr>
          <p:nvPr/>
        </p:nvPicPr>
        <p:blipFill>
          <a:blip r:embed="rId4"/>
          <a:stretch>
            <a:fillRect/>
          </a:stretch>
        </p:blipFill>
        <p:spPr>
          <a:xfrm>
            <a:off x="0" y="0"/>
            <a:ext cx="12192000" cy="6858000"/>
          </a:xfrm>
          <a:prstGeom prst="rect">
            <a:avLst/>
          </a:prstGeom>
          <a:noFill/>
          <a:ln w="9525">
            <a:noFill/>
          </a:ln>
        </p:spPr>
      </p:pic>
      <p:sp>
        <p:nvSpPr>
          <p:cNvPr id="8" name="Rectangle 7"/>
          <p:cNvSpPr/>
          <p:nvPr/>
        </p:nvSpPr>
        <p:spPr>
          <a:xfrm>
            <a:off x="2522483" y="891203"/>
            <a:ext cx="6096000" cy="1200329"/>
          </a:xfrm>
          <a:prstGeom prst="rect">
            <a:avLst/>
          </a:prstGeom>
        </p:spPr>
        <p:txBody>
          <a:bodyPr>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III. </a:t>
            </a:r>
            <a:r>
              <a:rPr lang="en-US" sz="2400" b="1" dirty="0" err="1" smtClean="0">
                <a:solidFill>
                  <a:srgbClr val="7030A0"/>
                </a:solidFill>
                <a:latin typeface="Times New Roman" panose="02020603050405020304" pitchFamily="18" charset="0"/>
                <a:cs typeface="Times New Roman" panose="02020603050405020304" pitchFamily="18" charset="0"/>
              </a:rPr>
              <a:t>Cách</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tiến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hành</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dirty="0" smtClean="0">
                <a:solidFill>
                  <a:srgbClr val="7030A0"/>
                </a:solidFill>
                <a:latin typeface="Times New Roman" panose="02020603050405020304" pitchFamily="18" charset="0"/>
                <a:cs typeface="Times New Roman" panose="02020603050405020304" pitchFamily="18" charset="0"/>
              </a:rPr>
              <a:t>1. </a:t>
            </a:r>
            <a:r>
              <a:rPr lang="en-US" sz="2400" b="1" dirty="0" err="1" smtClean="0">
                <a:solidFill>
                  <a:srgbClr val="7030A0"/>
                </a:solidFill>
                <a:latin typeface="Times New Roman" panose="02020603050405020304" pitchFamily="18" charset="0"/>
                <a:cs typeface="Times New Roman" panose="02020603050405020304" pitchFamily="18" charset="0"/>
              </a:rPr>
              <a:t>Ổn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định</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tổ</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chức</a:t>
            </a:r>
            <a:r>
              <a:rPr lang="en-US" sz="2400" b="1" dirty="0" smtClean="0">
                <a:solidFill>
                  <a:srgbClr val="7030A0"/>
                </a:solidFill>
                <a:latin typeface="Times New Roman" panose="02020603050405020304" pitchFamily="18" charset="0"/>
                <a:cs typeface="Times New Roman" panose="02020603050405020304" pitchFamily="18" charset="0"/>
              </a:rPr>
              <a:t>:</a:t>
            </a:r>
          </a:p>
          <a:p>
            <a:r>
              <a:rPr lang="en-US" sz="2400" dirty="0" smtClean="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Cô</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cho</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trẻ</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nghe</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tiếng</a:t>
            </a:r>
            <a:r>
              <a:rPr lang="en-US" sz="2400" dirty="0">
                <a:solidFill>
                  <a:srgbClr val="7030A0"/>
                </a:solidFill>
                <a:latin typeface="Times New Roman" panose="02020603050405020304" pitchFamily="18" charset="0"/>
                <a:cs typeface="Times New Roman" panose="02020603050405020304" pitchFamily="18" charset="0"/>
              </a:rPr>
              <a:t> </a:t>
            </a:r>
            <a:r>
              <a:rPr lang="en-US" sz="2400" dirty="0" err="1">
                <a:solidFill>
                  <a:srgbClr val="7030A0"/>
                </a:solidFill>
                <a:latin typeface="Times New Roman" panose="02020603050405020304" pitchFamily="18" charset="0"/>
                <a:cs typeface="Times New Roman" panose="02020603050405020304" pitchFamily="18" charset="0"/>
              </a:rPr>
              <a:t>kêu</a:t>
            </a:r>
            <a:r>
              <a:rPr lang="en-US" sz="2400" dirty="0">
                <a:solidFill>
                  <a:srgbClr val="7030A0"/>
                </a:solidFill>
                <a:latin typeface="Times New Roman" panose="02020603050405020304" pitchFamily="18" charset="0"/>
                <a:cs typeface="Times New Roman" panose="02020603050405020304" pitchFamily="18" charset="0"/>
              </a:rPr>
              <a:t> con </a:t>
            </a:r>
            <a:r>
              <a:rPr lang="en-US" sz="2400" dirty="0" err="1">
                <a:solidFill>
                  <a:srgbClr val="7030A0"/>
                </a:solidFill>
                <a:latin typeface="Times New Roman" panose="02020603050405020304" pitchFamily="18" charset="0"/>
                <a:cs typeface="Times New Roman" panose="02020603050405020304" pitchFamily="18" charset="0"/>
              </a:rPr>
              <a:t>vịt</a:t>
            </a:r>
            <a:r>
              <a:rPr lang="en-US" sz="2400" dirty="0">
                <a:solidFill>
                  <a:srgbClr val="7030A0"/>
                </a:solidFill>
                <a:latin typeface="Times New Roman" panose="02020603050405020304" pitchFamily="18" charset="0"/>
                <a:cs typeface="Times New Roman" panose="02020603050405020304" pitchFamily="18" charset="0"/>
              </a:rPr>
              <a:t> </a:t>
            </a:r>
            <a:endParaRPr lang="en-US" sz="2400" b="0" i="0" dirty="0">
              <a:solidFill>
                <a:srgbClr val="7030A0"/>
              </a:solidFill>
              <a:effectLst/>
              <a:latin typeface="Times New Roman" panose="02020603050405020304" pitchFamily="18" charset="0"/>
              <a:cs typeface="Times New Roman" panose="02020603050405020304" pitchFamily="18" charset="0"/>
            </a:endParaRPr>
          </a:p>
        </p:txBody>
      </p:sp>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0825" y="3021013"/>
            <a:ext cx="609600" cy="609600"/>
          </a:xfrm>
          <a:prstGeom prst="rect">
            <a:avLst/>
          </a:prstGeom>
        </p:spPr>
      </p:pic>
    </p:spTree>
    <p:extLst>
      <p:ext uri="{BB962C8B-B14F-4D97-AF65-F5344CB8AC3E}">
        <p14:creationId xmlns:p14="http://schemas.microsoft.com/office/powerpoint/2010/main" val="3510071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 name="Picture 2" descr="Trọn bộ 50 phông nền powerpoint dễ thương, ấn tượng | ADV Solutions"/>
          <p:cNvPicPr>
            <a:picLocks noChangeAspect="1"/>
          </p:cNvPicPr>
          <p:nvPr/>
        </p:nvPicPr>
        <p:blipFill>
          <a:blip r:embed="rId5"/>
          <a:stretch>
            <a:fillRect/>
          </a:stretch>
        </p:blipFill>
        <p:spPr>
          <a:xfrm>
            <a:off x="0" y="0"/>
            <a:ext cx="12192000" cy="6858000"/>
          </a:xfrm>
          <a:prstGeom prst="rect">
            <a:avLst/>
          </a:prstGeom>
          <a:noFill/>
          <a:ln w="9525">
            <a:noFill/>
          </a:ln>
        </p:spPr>
      </p:pic>
      <p:sp>
        <p:nvSpPr>
          <p:cNvPr id="5" name="Rectangle 4"/>
          <p:cNvSpPr/>
          <p:nvPr/>
        </p:nvSpPr>
        <p:spPr>
          <a:xfrm>
            <a:off x="2653553" y="900517"/>
            <a:ext cx="6096000" cy="1569660"/>
          </a:xfrm>
          <a:prstGeom prst="rect">
            <a:avLst/>
          </a:prstGeom>
        </p:spPr>
        <p:txBody>
          <a:bodyPr>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2. </a:t>
            </a:r>
            <a:r>
              <a:rPr lang="en-US" sz="2400" b="1" dirty="0" err="1" smtClean="0">
                <a:solidFill>
                  <a:srgbClr val="7030A0"/>
                </a:solidFill>
                <a:latin typeface="Times New Roman" panose="02020603050405020304" pitchFamily="18" charset="0"/>
                <a:cs typeface="Times New Roman" panose="02020603050405020304" pitchFamily="18" charset="0"/>
              </a:rPr>
              <a:t>Phương</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pháp</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hình</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thức</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tổ</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chức</a:t>
            </a:r>
            <a:endParaRPr lang="en-US" sz="2400" b="1" dirty="0" smtClean="0">
              <a:solidFill>
                <a:srgbClr val="7030A0"/>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rgbClr val="7030A0"/>
                </a:solidFill>
                <a:latin typeface="Times New Roman" panose="02020603050405020304" pitchFamily="18" charset="0"/>
                <a:cs typeface="Times New Roman" panose="02020603050405020304" pitchFamily="18" charset="0"/>
              </a:rPr>
              <a:t>Trẻ</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nghe</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giai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điệu</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đoán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tên</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bài</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hát</a:t>
            </a:r>
            <a:endParaRPr lang="en-US" sz="2400" b="1" dirty="0" smtClean="0">
              <a:solidFill>
                <a:srgbClr val="7030A0"/>
              </a:solidFill>
              <a:latin typeface="Times New Roman" panose="02020603050405020304" pitchFamily="18" charset="0"/>
              <a:cs typeface="Times New Roman" panose="02020603050405020304" pitchFamily="18" charset="0"/>
            </a:endParaRPr>
          </a:p>
          <a:p>
            <a:pPr marL="342900" indent="-342900">
              <a:buFontTx/>
              <a:buChar char="-"/>
            </a:pPr>
            <a:r>
              <a:rPr lang="en-US" sz="2400" b="1" dirty="0" err="1" smtClean="0">
                <a:solidFill>
                  <a:srgbClr val="7030A0"/>
                </a:solidFill>
                <a:latin typeface="Times New Roman" panose="02020603050405020304" pitchFamily="18" charset="0"/>
                <a:cs typeface="Times New Roman" panose="02020603050405020304" pitchFamily="18" charset="0"/>
              </a:rPr>
              <a:t>Cô</a:t>
            </a:r>
            <a:r>
              <a:rPr lang="en-US" sz="2400" b="1" dirty="0" smtClean="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vận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động</a:t>
            </a:r>
            <a:r>
              <a:rPr lang="en-US" sz="2400" b="1" dirty="0">
                <a:solidFill>
                  <a:srgbClr val="7030A0"/>
                </a:solidFill>
                <a:latin typeface="Times New Roman" panose="02020603050405020304" pitchFamily="18" charset="0"/>
                <a:cs typeface="Times New Roman" panose="02020603050405020304" pitchFamily="18" charset="0"/>
              </a:rPr>
              <a:t> minh </a:t>
            </a:r>
            <a:r>
              <a:rPr lang="en-US" sz="2400" b="1" dirty="0" err="1">
                <a:solidFill>
                  <a:srgbClr val="7030A0"/>
                </a:solidFill>
                <a:latin typeface="Times New Roman" panose="02020603050405020304" pitchFamily="18" charset="0"/>
                <a:cs typeface="Times New Roman" panose="02020603050405020304" pitchFamily="18" charset="0"/>
              </a:rPr>
              <a:t>họa</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smtClean="0">
                <a:solidFill>
                  <a:srgbClr val="7030A0"/>
                </a:solidFill>
                <a:latin typeface="Times New Roman" panose="02020603050405020304" pitchFamily="18" charset="0"/>
                <a:cs typeface="Times New Roman" panose="02020603050405020304" pitchFamily="18" charset="0"/>
              </a:rPr>
              <a:t>mẫu</a:t>
            </a:r>
            <a:endParaRPr lang="en-US" sz="2400" b="1" dirty="0" smtClean="0">
              <a:solidFill>
                <a:srgbClr val="7030A0"/>
              </a:solidFill>
              <a:latin typeface="Times New Roman" panose="02020603050405020304" pitchFamily="18" charset="0"/>
              <a:cs typeface="Times New Roman" panose="02020603050405020304" pitchFamily="18" charset="0"/>
            </a:endParaRPr>
          </a:p>
          <a:p>
            <a:endParaRPr lang="en-US" sz="2400" b="1" dirty="0">
              <a:solidFill>
                <a:srgbClr val="7030A0"/>
              </a:solidFill>
              <a:latin typeface="Times New Roman" panose="02020603050405020304" pitchFamily="18" charset="0"/>
              <a:cs typeface="Times New Roman" panose="02020603050405020304" pitchFamily="18" charset="0"/>
            </a:endParaRPr>
          </a:p>
        </p:txBody>
      </p:sp>
      <p:pic>
        <p:nvPicPr>
          <p:cNvPr id="2" name="phai nhạc không lời một con vịt (mp3cut.net)">
            <a:hlinkClick r:id="" action="ppaction://media"/>
            <a:extLst>
              <a:ext uri="{FF2B5EF4-FFF2-40B4-BE49-F238E27FC236}">
                <a16:creationId xmlns:a16="http://schemas.microsoft.com/office/drawing/2014/main" id="{D73446EA-6D45-4EEB-8F05-4E423F2729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6191" y="516503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218" y="-5644"/>
            <a:ext cx="12192000" cy="6863644"/>
          </a:xfrm>
          <a:prstGeom prst="rect">
            <a:avLst/>
          </a:prstGeom>
        </p:spPr>
      </p:pic>
      <p:sp>
        <p:nvSpPr>
          <p:cNvPr id="2" name="Title 1"/>
          <p:cNvSpPr>
            <a:spLocks noGrp="1"/>
          </p:cNvSpPr>
          <p:nvPr>
            <p:ph type="title"/>
          </p:nvPr>
        </p:nvSpPr>
        <p:spPr>
          <a:xfrm>
            <a:off x="0" y="1"/>
            <a:ext cx="3754582" cy="6858000"/>
          </a:xfrm>
        </p:spPr>
        <p:style>
          <a:lnRef idx="2">
            <a:schemeClr val="accent1"/>
          </a:lnRef>
          <a:fillRef idx="1">
            <a:schemeClr val="lt1"/>
          </a:fillRef>
          <a:effectRef idx="0">
            <a:schemeClr val="accent1"/>
          </a:effectRef>
          <a:fontRef idx="minor">
            <a:schemeClr val="dk1"/>
          </a:fontRef>
        </p:style>
        <p:txBody>
          <a:bodyPr/>
          <a:lstStyle/>
          <a:p>
            <a:r>
              <a:rPr lang="en-US" b="1" dirty="0">
                <a:solidFill>
                  <a:srgbClr val="FF0000"/>
                </a:solidFill>
              </a:rPr>
              <a:t>CÔ MỜI CÁC CON CÙNG HÁT VỚI CÔ  BÀI HÁT “MỘT CON VỊT”</a:t>
            </a:r>
          </a:p>
        </p:txBody>
      </p:sp>
      <p:pic>
        <p:nvPicPr>
          <p:cNvPr id="8" name="phai nhạc không lời một con vịt">
            <a:hlinkClick r:id="" action="ppaction://media"/>
            <a:extLst>
              <a:ext uri="{FF2B5EF4-FFF2-40B4-BE49-F238E27FC236}">
                <a16:creationId xmlns:a16="http://schemas.microsoft.com/office/drawing/2014/main" id="{349FE083-3E86-4BFE-8CBD-4D9F1DB380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09800" y="5072269"/>
            <a:ext cx="609600" cy="609600"/>
          </a:xfrm>
          <a:prstGeom prst="rect">
            <a:avLst/>
          </a:prstGeom>
        </p:spPr>
      </p:pic>
    </p:spTree>
    <p:extLst>
      <p:ext uri="{BB962C8B-B14F-4D97-AF65-F5344CB8AC3E}">
        <p14:creationId xmlns:p14="http://schemas.microsoft.com/office/powerpoint/2010/main" val="2238242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Trọn bộ 50 phông nền powerpoint dễ thương, ấn tượng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9" name="Rectangle 8"/>
          <p:cNvSpPr/>
          <p:nvPr/>
        </p:nvSpPr>
        <p:spPr>
          <a:xfrm>
            <a:off x="3393356" y="1756193"/>
            <a:ext cx="4572085"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Cô</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hướng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dẫn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các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động</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tác</a:t>
            </a:r>
            <a:endParaRPr lang="en-US" sz="28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82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83995" y="676275"/>
            <a:ext cx="10708006" cy="3088870"/>
          </a:xfrm>
        </p:spPr>
        <p:txBody>
          <a:bodyPr>
            <a:normAutofit/>
          </a:bodyPr>
          <a:lstStyle/>
          <a:p>
            <a:r>
              <a:rPr lang="nl-NL" sz="4000" b="1" dirty="0">
                <a:solidFill>
                  <a:srgbClr val="FFFF00"/>
                </a:solidFill>
              </a:rPr>
              <a:t>ĐT1:</a:t>
            </a:r>
            <a:r>
              <a:rPr lang="nl-NL" sz="4000" b="1" i="1" dirty="0">
                <a:solidFill>
                  <a:srgbClr val="FFFF00"/>
                </a:solidFill>
              </a:rPr>
              <a:t>“Một con vịt xòe ra hai cái cánh”</a:t>
            </a:r>
            <a:r>
              <a:rPr lang="nl-NL" sz="4000" b="1" dirty="0">
                <a:solidFill>
                  <a:srgbClr val="FFFF00"/>
                </a:solidFill>
              </a:rPr>
              <a:t>: (Các con đưa hai tay ra ngang vai, vẫy tay và đưa lên xuống,  kết hợp nhún chân</a:t>
            </a:r>
            <a:endParaRPr lang="en-US" sz="4000" b="1" dirty="0">
              <a:solidFill>
                <a:srgbClr val="FFFF00"/>
              </a:solidFill>
            </a:endParaRPr>
          </a:p>
        </p:txBody>
      </p:sp>
    </p:spTree>
    <p:extLst>
      <p:ext uri="{BB962C8B-B14F-4D97-AF65-F5344CB8AC3E}">
        <p14:creationId xmlns:p14="http://schemas.microsoft.com/office/powerpoint/2010/main" val="2818216376"/>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1709"/>
            <a:ext cx="12192000" cy="7221418"/>
          </a:xfrm>
          <a:prstGeom prst="rect">
            <a:avLst/>
          </a:prstGeom>
        </p:spPr>
      </p:pic>
      <p:sp>
        <p:nvSpPr>
          <p:cNvPr id="2" name="Title 1"/>
          <p:cNvSpPr>
            <a:spLocks noGrp="1"/>
          </p:cNvSpPr>
          <p:nvPr>
            <p:ph type="title"/>
          </p:nvPr>
        </p:nvSpPr>
        <p:spPr>
          <a:xfrm>
            <a:off x="1743074" y="460375"/>
            <a:ext cx="10577945" cy="3112366"/>
          </a:xfrm>
        </p:spPr>
        <p:txBody>
          <a:bodyPr/>
          <a:lstStyle/>
          <a:p>
            <a:r>
              <a:rPr lang="nl-NL" b="1" dirty="0">
                <a:solidFill>
                  <a:srgbClr val="FF0000"/>
                </a:solidFill>
              </a:rPr>
              <a:t>ĐT2:</a:t>
            </a:r>
            <a:r>
              <a:rPr lang="nl-NL" b="1" i="1" dirty="0">
                <a:solidFill>
                  <a:srgbClr val="FF0000"/>
                </a:solidFill>
              </a:rPr>
              <a:t>“Nó kêu rằng cáp cáp cáp, cạp cạp cạp”</a:t>
            </a:r>
            <a:r>
              <a:rPr lang="nl-NL" b="1" dirty="0">
                <a:solidFill>
                  <a:srgbClr val="FF0000"/>
                </a:solidFill>
              </a:rPr>
              <a:t>: (Các con đưa hai tay  sát vào nhau đưa  lên trước miệng, nghiêng sang hai bên  và kết hợp nhún chân).</a:t>
            </a:r>
            <a:r>
              <a:rPr lang="en-US" b="1" dirty="0">
                <a:solidFill>
                  <a:srgbClr val="FF0000"/>
                </a:solidFill>
              </a:rPr>
              <a:t/>
            </a:r>
            <a:br>
              <a:rPr lang="en-US" b="1" dirty="0">
                <a:solidFill>
                  <a:srgbClr val="FF0000"/>
                </a:solidFill>
              </a:rPr>
            </a:br>
            <a:endParaRPr lang="en-US" b="1" dirty="0">
              <a:solidFill>
                <a:srgbClr val="FF0000"/>
              </a:solidFill>
            </a:endParaRPr>
          </a:p>
        </p:txBody>
      </p:sp>
    </p:spTree>
    <p:extLst>
      <p:ext uri="{BB962C8B-B14F-4D97-AF65-F5344CB8AC3E}">
        <p14:creationId xmlns:p14="http://schemas.microsoft.com/office/powerpoint/2010/main" val="387555232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357</Words>
  <Application>Microsoft Office PowerPoint</Application>
  <PresentationFormat>Widescreen</PresentationFormat>
  <Paragraphs>39</Paragraphs>
  <Slides>14</Slides>
  <Notes>2</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CÔ MỜI CÁC CON CÙNG HÁT VỚI CÔ  BÀI HÁT “MỘT CON VỊT”</vt:lpstr>
      <vt:lpstr>PowerPoint Presentation</vt:lpstr>
      <vt:lpstr>ĐT1:“Một con vịt xòe ra hai cái cánh”: (Các con đưa hai tay ra ngang vai, vẫy tay và đưa lên xuống,  kết hợp nhún chân</vt:lpstr>
      <vt:lpstr>ĐT2:“Nó kêu rằng cáp cáp cáp, cạp cạp cạp”: (Các con đưa hai tay  sát vào nhau đưa  lên trước miệng, nghiêng sang hai bên  và kết hợp nhún chân). </vt:lpstr>
      <vt:lpstr>ĐT3“Gặp hồ nước nó bì bà bì bõm”: (Các con đưa hai tay chống hông, giậm chân tại chỗ)</vt:lpstr>
      <vt:lpstr>ĐT4“     Lúc lên bờ vẫy cái cánh cho khô”: (Hai tay các con giang ngang vẫy 2 bên  kết hợp nhún chân).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kienhue98@gmail.com</dc:creator>
  <cp:lastModifiedBy>Techsi.vn</cp:lastModifiedBy>
  <cp:revision>37</cp:revision>
  <dcterms:created xsi:type="dcterms:W3CDTF">2021-08-04T01:31:30Z</dcterms:created>
  <dcterms:modified xsi:type="dcterms:W3CDTF">2024-12-07T02:34:59Z</dcterms:modified>
</cp:coreProperties>
</file>