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sldIdLst>
    <p:sldId id="272" r:id="rId5"/>
    <p:sldId id="273" r:id="rId6"/>
    <p:sldId id="274" r:id="rId7"/>
    <p:sldId id="261" r:id="rId8"/>
    <p:sldId id="262" r:id="rId9"/>
    <p:sldId id="275" r:id="rId10"/>
    <p:sldId id="264" r:id="rId11"/>
    <p:sldId id="269" r:id="rId12"/>
    <p:sldId id="268" r:id="rId13"/>
    <p:sldId id="263" r:id="rId14"/>
    <p:sldId id="271" r:id="rId15"/>
    <p:sldId id="283" r:id="rId16"/>
    <p:sldId id="281" r:id="rId17"/>
    <p:sldId id="286" r:id="rId18"/>
    <p:sldId id="287" r:id="rId19"/>
    <p:sldId id="288" r:id="rId20"/>
    <p:sldId id="289" r:id="rId21"/>
    <p:sldId id="282" r:id="rId22"/>
    <p:sldId id="290" r:id="rId23"/>
    <p:sldId id="284" r:id="rId24"/>
    <p:sldId id="285" r:id="rId25"/>
    <p:sldId id="29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FE2"/>
    <a:srgbClr val="FA90D7"/>
    <a:srgbClr val="AD70D2"/>
    <a:srgbClr val="127C3A"/>
    <a:srgbClr val="0000FF"/>
    <a:srgbClr val="F03914"/>
    <a:srgbClr val="B42E0A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49" autoAdjust="0"/>
  </p:normalViewPr>
  <p:slideViewPr>
    <p:cSldViewPr snapToGrid="0">
      <p:cViewPr varScale="1">
        <p:scale>
          <a:sx n="58" d="100"/>
          <a:sy n="58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8.wdp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8.wdp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jp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1.wdp"/><Relationship Id="rId3" Type="http://schemas.openxmlformats.org/officeDocument/2006/relationships/slideLayout" Target="../slideLayouts/slideLayout2.xml"/><Relationship Id="rId7" Type="http://schemas.microsoft.com/office/2007/relationships/hdphoto" Target="../media/hdphoto8.wdp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jpg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8.wdp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openxmlformats.org/officeDocument/2006/relationships/image" Target="../media/image15.jp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EC722F36-0AA2-7AF1-BF1E-773E9042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D190A-8D6A-18CE-36EA-1051B0CE9223}"/>
              </a:ext>
            </a:extLst>
          </p:cNvPr>
          <p:cNvSpPr txBox="1"/>
          <p:nvPr/>
        </p:nvSpPr>
        <p:spPr>
          <a:xfrm>
            <a:off x="3142211" y="199505"/>
            <a:ext cx="468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UBND QUẬN LONG BIÊN</a:t>
            </a:r>
          </a:p>
          <a:p>
            <a:pPr algn="ctr"/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TRƯỜNG MẦM NON CỰ KHỐI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8AF0B-07A0-08E8-604C-72B17C49AAA9}"/>
              </a:ext>
            </a:extLst>
          </p:cNvPr>
          <p:cNvSpPr txBox="1"/>
          <p:nvPr/>
        </p:nvSpPr>
        <p:spPr>
          <a:xfrm>
            <a:off x="1421476" y="1296233"/>
            <a:ext cx="8129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LĨNH VỰC PHÁT TRIỂN NHẬN THỨC</a:t>
            </a:r>
          </a:p>
          <a:p>
            <a:pPr algn="ctr"/>
            <a:endParaRPr lang="vi-VN" sz="3600" b="1" dirty="0"/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Đề tài: Phân biệt hình tròn, hình vuông, hình tam giác, hình chữ nhật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BCC2E-0FBF-4328-08E1-911C13BB8418}"/>
              </a:ext>
            </a:extLst>
          </p:cNvPr>
          <p:cNvSpPr txBox="1"/>
          <p:nvPr/>
        </p:nvSpPr>
        <p:spPr>
          <a:xfrm>
            <a:off x="2776449" y="4570639"/>
            <a:ext cx="5419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Giáo viên: Hoàng Thị Thu Hương</a:t>
            </a:r>
          </a:p>
          <a:p>
            <a:pPr algn="ctr"/>
            <a:r>
              <a:rPr lang="vi-VN" sz="2800" b="1" dirty="0">
                <a:latin typeface="+mj-lt"/>
              </a:rPr>
              <a:t>Lứa tuổi: MGN 4 – 5 tuổi</a:t>
            </a:r>
          </a:p>
          <a:p>
            <a:pPr algn="ctr"/>
            <a:endParaRPr lang="vi-VN" sz="2800" b="1" dirty="0">
              <a:latin typeface="+mj-lt"/>
            </a:endParaRPr>
          </a:p>
          <a:p>
            <a:pPr algn="ctr"/>
            <a:endParaRPr lang="vi-VN" sz="2800" b="1" dirty="0">
              <a:latin typeface="+mj-lt"/>
            </a:endParaRPr>
          </a:p>
          <a:p>
            <a:pPr algn="ctr"/>
            <a:r>
              <a:rPr lang="vi-VN" sz="2000" b="1" dirty="0">
                <a:latin typeface="+mj-lt"/>
              </a:rPr>
              <a:t>Năm học: 2024 - 2025</a:t>
            </a:r>
          </a:p>
        </p:txBody>
      </p:sp>
    </p:spTree>
    <p:extLst>
      <p:ext uri="{BB962C8B-B14F-4D97-AF65-F5344CB8AC3E}">
        <p14:creationId xmlns:p14="http://schemas.microsoft.com/office/powerpoint/2010/main" val="85283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146" y="1945180"/>
            <a:ext cx="4499487" cy="22943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2DAAE-A43D-284D-4A38-6BC5849A5EE1}"/>
              </a:ext>
            </a:extLst>
          </p:cNvPr>
          <p:cNvSpPr txBox="1"/>
          <p:nvPr/>
        </p:nvSpPr>
        <p:spPr>
          <a:xfrm>
            <a:off x="850668" y="4478223"/>
            <a:ext cx="490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op 10+ loại gạch trong xây dựng được sử dụng phổ biến">
            <a:extLst>
              <a:ext uri="{FF2B5EF4-FFF2-40B4-BE49-F238E27FC236}">
                <a16:creationId xmlns:a16="http://schemas.microsoft.com/office/drawing/2014/main" id="{98B78EB3-6747-9DBD-11BC-7BDD8A32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8525" l="9455" r="98909">
                        <a14:foregroundMark x1="94545" y1="30601" x2="88364" y2="30601"/>
                        <a14:foregroundMark x1="48364" y1="89617" x2="48364" y2="89617"/>
                        <a14:foregroundMark x1="96000" y1="40437" x2="96000" y2="40437"/>
                        <a14:foregroundMark x1="98909" y1="39891" x2="98909" y2="3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29" y="-266007"/>
            <a:ext cx="4673571" cy="31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00] Thảm Chân Vải CHỮ NHẬT">
            <a:extLst>
              <a:ext uri="{FF2B5EF4-FFF2-40B4-BE49-F238E27FC236}">
                <a16:creationId xmlns:a16="http://schemas.microsoft.com/office/drawing/2014/main" id="{D187AD2C-B829-7284-7F31-E8303D6F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522615"/>
            <a:ext cx="6637107" cy="66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7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4708942-4389-A919-20F4-717C03A80918}"/>
              </a:ext>
            </a:extLst>
          </p:cNvPr>
          <p:cNvSpPr/>
          <p:nvPr/>
        </p:nvSpPr>
        <p:spPr>
          <a:xfrm>
            <a:off x="307382" y="1442651"/>
            <a:ext cx="4530625" cy="246056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B0445-D7DB-CC3D-AAAE-9826A639C1CC}"/>
              </a:ext>
            </a:extLst>
          </p:cNvPr>
          <p:cNvSpPr txBox="1"/>
          <p:nvPr/>
        </p:nvSpPr>
        <p:spPr>
          <a:xfrm>
            <a:off x="875421" y="4326261"/>
            <a:ext cx="502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ình ảnh đồ Dùng Học Tập Tam Giác Màu đỏ PNG , đang Vẽ, Sọc, đồ Vật PNG  trong suốt và Vector để tải xuống miễn phí">
            <a:extLst>
              <a:ext uri="{FF2B5EF4-FFF2-40B4-BE49-F238E27FC236}">
                <a16:creationId xmlns:a16="http://schemas.microsoft.com/office/drawing/2014/main" id="{C5B36453-E117-FDF3-DE9F-8D9650F8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07" y="3480176"/>
            <a:ext cx="5075965" cy="3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ồ vật nào dưới đây có hình ảnh của hình tam giác:">
            <a:extLst>
              <a:ext uri="{FF2B5EF4-FFF2-40B4-BE49-F238E27FC236}">
                <a16:creationId xmlns:a16="http://schemas.microsoft.com/office/drawing/2014/main" id="{6B4498CB-18AC-1FDF-F1E9-12BFE4EC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2" y="0"/>
            <a:ext cx="4051532" cy="37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duation cap and diploma&#10;&#10;Description automatically generated">
            <a:extLst>
              <a:ext uri="{FF2B5EF4-FFF2-40B4-BE49-F238E27FC236}">
                <a16:creationId xmlns:a16="http://schemas.microsoft.com/office/drawing/2014/main" id="{68D44ED8-A64A-375C-4398-2AF3207B5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34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945C38E-27BE-8C99-AE69-A583EF64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77" y="552249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“Rung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1CC25-EC6C-1897-799A-4D4EA7EB0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6" y="-12616"/>
            <a:ext cx="2819400" cy="2819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F300BA-C5B2-A5DD-3D67-BC8B363F62BA}"/>
              </a:ext>
            </a:extLst>
          </p:cNvPr>
          <p:cNvGrpSpPr/>
          <p:nvPr/>
        </p:nvGrpSpPr>
        <p:grpSpPr>
          <a:xfrm>
            <a:off x="533400" y="2354057"/>
            <a:ext cx="5330313" cy="1143000"/>
            <a:chOff x="152400" y="2815098"/>
            <a:chExt cx="5330313" cy="1143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92205F-CA2A-5B91-B952-7A0A67A7A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916186"/>
              <a:ext cx="950042" cy="950042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6255CF24-42F6-3014-FAEA-84E1B208B187}"/>
                </a:ext>
              </a:extLst>
            </p:cNvPr>
            <p:cNvSpPr txBox="1">
              <a:spLocks/>
            </p:cNvSpPr>
            <p:nvPr/>
          </p:nvSpPr>
          <p:spPr>
            <a:xfrm>
              <a:off x="1139313" y="2815098"/>
              <a:ext cx="434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53A3FA-85B2-348C-FA00-061F4228593C}"/>
              </a:ext>
            </a:extLst>
          </p:cNvPr>
          <p:cNvGrpSpPr/>
          <p:nvPr/>
        </p:nvGrpSpPr>
        <p:grpSpPr>
          <a:xfrm>
            <a:off x="546304" y="3348882"/>
            <a:ext cx="5330313" cy="1143000"/>
            <a:chOff x="152400" y="2815098"/>
            <a:chExt cx="5330313" cy="1143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1C5146-33CF-CAE6-C6AE-2444671A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916186"/>
              <a:ext cx="950042" cy="950042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F016454A-72CB-1D78-CF5B-C4793D524D45}"/>
                </a:ext>
              </a:extLst>
            </p:cNvPr>
            <p:cNvSpPr txBox="1">
              <a:spLocks/>
            </p:cNvSpPr>
            <p:nvPr/>
          </p:nvSpPr>
          <p:spPr>
            <a:xfrm>
              <a:off x="1139313" y="2815098"/>
              <a:ext cx="434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endPara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9381B3-E7CB-DD3D-7B5B-C26343048E63}"/>
              </a:ext>
            </a:extLst>
          </p:cNvPr>
          <p:cNvGrpSpPr/>
          <p:nvPr/>
        </p:nvGrpSpPr>
        <p:grpSpPr>
          <a:xfrm>
            <a:off x="582561" y="4298925"/>
            <a:ext cx="5330313" cy="1143000"/>
            <a:chOff x="152400" y="2815098"/>
            <a:chExt cx="5330313" cy="1143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2F0F6B-672A-4E40-3E9D-1C190FB5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916186"/>
              <a:ext cx="950042" cy="950042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49CD5E3B-4A22-0E66-72E4-94B5B3763D41}"/>
                </a:ext>
              </a:extLst>
            </p:cNvPr>
            <p:cNvSpPr txBox="1">
              <a:spLocks/>
            </p:cNvSpPr>
            <p:nvPr/>
          </p:nvSpPr>
          <p:spPr>
            <a:xfrm>
              <a:off x="1139313" y="2815098"/>
              <a:ext cx="434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Chung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endPara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D1D33-E040-DD6D-D3F5-4CD2306C40D4}"/>
              </a:ext>
            </a:extLst>
          </p:cNvPr>
          <p:cNvGrpSpPr/>
          <p:nvPr/>
        </p:nvGrpSpPr>
        <p:grpSpPr>
          <a:xfrm>
            <a:off x="597309" y="5233911"/>
            <a:ext cx="5330313" cy="1143000"/>
            <a:chOff x="152400" y="2815098"/>
            <a:chExt cx="5330313" cy="1143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027674-0D15-6626-37AA-ED515930C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916186"/>
              <a:ext cx="950042" cy="950042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6B584A3A-D14B-E395-DA0B-4AD7E347E2FF}"/>
                </a:ext>
              </a:extLst>
            </p:cNvPr>
            <p:cNvSpPr txBox="1">
              <a:spLocks/>
            </p:cNvSpPr>
            <p:nvPr/>
          </p:nvSpPr>
          <p:spPr>
            <a:xfrm>
              <a:off x="1139313" y="2815098"/>
              <a:ext cx="434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84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on a table&#10;&#10;Description automatically generated">
            <a:extLst>
              <a:ext uri="{FF2B5EF4-FFF2-40B4-BE49-F238E27FC236}">
                <a16:creationId xmlns:a16="http://schemas.microsoft.com/office/drawing/2014/main" id="{133A65C6-0D82-77FD-BE90-6780B10C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4384"/>
          <a:stretch/>
        </p:blipFill>
        <p:spPr>
          <a:xfrm>
            <a:off x="1" y="1"/>
            <a:ext cx="12192000" cy="59453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C8029E-E679-5CC4-DE1F-B1AA3745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5966048"/>
            <a:ext cx="104775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9BE724D-90D0-8E54-B9A3-BA6738BC4D16}"/>
              </a:ext>
            </a:extLst>
          </p:cNvPr>
          <p:cNvGrpSpPr/>
          <p:nvPr/>
        </p:nvGrpSpPr>
        <p:grpSpPr>
          <a:xfrm>
            <a:off x="1519468" y="1330036"/>
            <a:ext cx="10151601" cy="2313760"/>
            <a:chOff x="390155" y="1644338"/>
            <a:chExt cx="5092558" cy="23137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37B9EB-290C-0A41-7B4B-38D4BC20E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55" y="1644338"/>
              <a:ext cx="1394700" cy="1865163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7FE35A59-D64A-802B-4A07-06F7ADAF143D}"/>
                </a:ext>
              </a:extLst>
            </p:cNvPr>
            <p:cNvSpPr txBox="1">
              <a:spLocks/>
            </p:cNvSpPr>
            <p:nvPr/>
          </p:nvSpPr>
          <p:spPr>
            <a:xfrm>
              <a:off x="1139313" y="2815098"/>
              <a:ext cx="434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13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ank page with a pencil and books&#10;&#10;Description automatically generated with medium confidence">
            <a:extLst>
              <a:ext uri="{FF2B5EF4-FFF2-40B4-BE49-F238E27FC236}">
                <a16:creationId xmlns:a16="http://schemas.microsoft.com/office/drawing/2014/main" id="{20543A30-8F15-3CDC-A22D-01F5CD0D4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2" b="25039"/>
          <a:stretch/>
        </p:blipFill>
        <p:spPr>
          <a:xfrm>
            <a:off x="-6588" y="0"/>
            <a:ext cx="12198588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DECB52-ACC8-19CE-5324-BA9821E7B077}"/>
              </a:ext>
            </a:extLst>
          </p:cNvPr>
          <p:cNvSpPr txBox="1"/>
          <p:nvPr/>
        </p:nvSpPr>
        <p:spPr>
          <a:xfrm>
            <a:off x="3424844" y="1097280"/>
            <a:ext cx="689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1B37F0-585B-9C7B-7D4F-D7B1D364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91" y="771601"/>
            <a:ext cx="1002242" cy="1143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9C85C5-3DEE-D9C2-9572-1C0FA7AF601D}"/>
              </a:ext>
            </a:extLst>
          </p:cNvPr>
          <p:cNvSpPr/>
          <p:nvPr/>
        </p:nvSpPr>
        <p:spPr>
          <a:xfrm>
            <a:off x="231608" y="467157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87A38C-45F0-356A-6A57-0C0A76AD70C0}"/>
              </a:ext>
            </a:extLst>
          </p:cNvPr>
          <p:cNvSpPr/>
          <p:nvPr/>
        </p:nvSpPr>
        <p:spPr>
          <a:xfrm>
            <a:off x="2900849" y="4671570"/>
            <a:ext cx="673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      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3B02CC-F125-0DB1-6136-61820B8D5831}"/>
              </a:ext>
            </a:extLst>
          </p:cNvPr>
          <p:cNvSpPr/>
          <p:nvPr/>
        </p:nvSpPr>
        <p:spPr>
          <a:xfrm>
            <a:off x="5887859" y="4671387"/>
            <a:ext cx="694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9DF2FA-72C3-322E-ED7D-91853BA3C66E}"/>
              </a:ext>
            </a:extLst>
          </p:cNvPr>
          <p:cNvSpPr/>
          <p:nvPr/>
        </p:nvSpPr>
        <p:spPr>
          <a:xfrm>
            <a:off x="9094576" y="467138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Hình Cái Đồng Hồ - Miễn Phí vector hình ảnh trên Pixabay">
            <a:extLst>
              <a:ext uri="{FF2B5EF4-FFF2-40B4-BE49-F238E27FC236}">
                <a16:creationId xmlns:a16="http://schemas.microsoft.com/office/drawing/2014/main" id="{06E2D953-69D1-5F07-40ED-A27B47B0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99" y="4216506"/>
            <a:ext cx="1692124" cy="16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iải Toán lớp 1 Bài 7: Hình vuông, hình tròn, hình tam giác, hình chữ nhật  SGK Kết nối tri thức tập 1 - HOC247 Kids">
            <a:extLst>
              <a:ext uri="{FF2B5EF4-FFF2-40B4-BE49-F238E27FC236}">
                <a16:creationId xmlns:a16="http://schemas.microsoft.com/office/drawing/2014/main" id="{428F0C83-0F6F-4F68-8EFA-3E5DDE78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63759" r="32338" b="3591"/>
          <a:stretch/>
        </p:blipFill>
        <p:spPr bwMode="auto">
          <a:xfrm>
            <a:off x="3574591" y="3986467"/>
            <a:ext cx="1692124" cy="19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ận biết, phân biệt hình tròn, hình vuông, hình tam giác, hình chữ nhật -  YouTube">
            <a:extLst>
              <a:ext uri="{FF2B5EF4-FFF2-40B4-BE49-F238E27FC236}">
                <a16:creationId xmlns:a16="http://schemas.microsoft.com/office/drawing/2014/main" id="{C0454650-F732-DA49-BE16-8CB8281B0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53294" r="62114" b="11797"/>
          <a:stretch/>
        </p:blipFill>
        <p:spPr bwMode="auto">
          <a:xfrm>
            <a:off x="851456" y="4401051"/>
            <a:ext cx="1865091" cy="13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ình ảnh Vật Dụng Học Tập đồ Dùng Bảng PNG , đen, Học Tập, Vật Dụng PNG  miễn phí tải tập tin PSDComment và Vector">
            <a:extLst>
              <a:ext uri="{FF2B5EF4-FFF2-40B4-BE49-F238E27FC236}">
                <a16:creationId xmlns:a16="http://schemas.microsoft.com/office/drawing/2014/main" id="{CA1A531F-C66E-D7D5-076B-3CB80B007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1395" r="11305" b="23989"/>
          <a:stretch/>
        </p:blipFill>
        <p:spPr bwMode="auto">
          <a:xfrm>
            <a:off x="6466512" y="4072167"/>
            <a:ext cx="2470117" cy="17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pplause-sound-effect-240470 (mp3cut.net)">
            <a:hlinkClick r:id="" action="ppaction://media"/>
            <a:extLst>
              <a:ext uri="{FF2B5EF4-FFF2-40B4-BE49-F238E27FC236}">
                <a16:creationId xmlns:a16="http://schemas.microsoft.com/office/drawing/2014/main" id="{E564FEDD-C087-34E2-1B5E-92FE6AE14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95845" y="4751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2725-B830-C9FE-1E30-0D8056B66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ank page with a pencil and books&#10;&#10;Description automatically generated with medium confidence">
            <a:extLst>
              <a:ext uri="{FF2B5EF4-FFF2-40B4-BE49-F238E27FC236}">
                <a16:creationId xmlns:a16="http://schemas.microsoft.com/office/drawing/2014/main" id="{8EF4261D-2D3F-C9DC-1E2E-70C8C1AB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2" b="25039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680C2-3363-6E7E-06C7-6B0B625F0577}"/>
              </a:ext>
            </a:extLst>
          </p:cNvPr>
          <p:cNvSpPr txBox="1"/>
          <p:nvPr/>
        </p:nvSpPr>
        <p:spPr>
          <a:xfrm>
            <a:off x="3424844" y="1097280"/>
            <a:ext cx="689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D0D04-1EC4-63AA-8E16-EB8CD7E56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91" y="771601"/>
            <a:ext cx="1002242" cy="1143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D4D13F-B8BF-6F52-4B22-B77357B514A1}"/>
              </a:ext>
            </a:extLst>
          </p:cNvPr>
          <p:cNvSpPr/>
          <p:nvPr/>
        </p:nvSpPr>
        <p:spPr>
          <a:xfrm>
            <a:off x="231608" y="467157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C9EE9-7488-602E-D03B-25264AA47A50}"/>
              </a:ext>
            </a:extLst>
          </p:cNvPr>
          <p:cNvSpPr/>
          <p:nvPr/>
        </p:nvSpPr>
        <p:spPr>
          <a:xfrm>
            <a:off x="2900849" y="4671570"/>
            <a:ext cx="673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      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9DED3A-77A5-547D-64E4-2E101D327728}"/>
              </a:ext>
            </a:extLst>
          </p:cNvPr>
          <p:cNvSpPr/>
          <p:nvPr/>
        </p:nvSpPr>
        <p:spPr>
          <a:xfrm>
            <a:off x="6720584" y="4671021"/>
            <a:ext cx="694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8E9656-0D04-D273-685A-1C0AFE5F4277}"/>
              </a:ext>
            </a:extLst>
          </p:cNvPr>
          <p:cNvSpPr/>
          <p:nvPr/>
        </p:nvSpPr>
        <p:spPr>
          <a:xfrm>
            <a:off x="9094576" y="467138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Vật nào dưới đây có dạng hình tròn:">
            <a:extLst>
              <a:ext uri="{FF2B5EF4-FFF2-40B4-BE49-F238E27FC236}">
                <a16:creationId xmlns:a16="http://schemas.microsoft.com/office/drawing/2014/main" id="{0C79DB6F-6EBC-2292-F941-F17DA2B9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4" y="4246493"/>
            <a:ext cx="1567003" cy="16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Nhận biết, phân biệt hình tròn, hình vuông, hình tam giác, hình chữ nhật -  YouTube">
            <a:extLst>
              <a:ext uri="{FF2B5EF4-FFF2-40B4-BE49-F238E27FC236}">
                <a16:creationId xmlns:a16="http://schemas.microsoft.com/office/drawing/2014/main" id="{3539D64D-6E9B-5268-9F2C-16E013222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6" t="16444" r="3639" b="43071"/>
          <a:stretch/>
        </p:blipFill>
        <p:spPr bwMode="auto">
          <a:xfrm>
            <a:off x="9813234" y="4246493"/>
            <a:ext cx="2057234" cy="1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Nhanh chóng ghi nhớ các kiến thức về hình tròn, hình vuông, hình tam giác  toán lớp 1! | Fqa.vn">
            <a:extLst>
              <a:ext uri="{FF2B5EF4-FFF2-40B4-BE49-F238E27FC236}">
                <a16:creationId xmlns:a16="http://schemas.microsoft.com/office/drawing/2014/main" id="{3C8C6F33-1978-64C1-75D6-B74B1B8E6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5286" r="73374" b="3087"/>
          <a:stretch/>
        </p:blipFill>
        <p:spPr bwMode="auto">
          <a:xfrm>
            <a:off x="7440050" y="4246492"/>
            <a:ext cx="1654526" cy="1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ình ảnh Trường Hoạt Hình Lên Bảng PNG , Bảng Clipart, Hoạt Hình, Bảng đen  PNG miễn phí tải tập tin PSDComment và Vector">
            <a:extLst>
              <a:ext uri="{FF2B5EF4-FFF2-40B4-BE49-F238E27FC236}">
                <a16:creationId xmlns:a16="http://schemas.microsoft.com/office/drawing/2014/main" id="{4A438CC4-C80A-59FB-66C1-F8715447F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000" b="78667" l="9778" r="89778">
                        <a14:foregroundMark x1="36889" y1="76444" x2="36889" y2="76444"/>
                        <a14:foregroundMark x1="47556" y1="68889" x2="47556" y2="68889"/>
                        <a14:foregroundMark x1="23111" y1="78667" x2="23111" y2="7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9467" r="-2234" b="18387"/>
          <a:stretch/>
        </p:blipFill>
        <p:spPr bwMode="auto">
          <a:xfrm rot="500974">
            <a:off x="3392912" y="3871597"/>
            <a:ext cx="3356002" cy="23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pplause-sound-effect-240470 (mp3cut.net)">
            <a:hlinkClick r:id="" action="ppaction://media"/>
            <a:extLst>
              <a:ext uri="{FF2B5EF4-FFF2-40B4-BE49-F238E27FC236}">
                <a16:creationId xmlns:a16="http://schemas.microsoft.com/office/drawing/2014/main" id="{043DB96D-ED3D-30A4-EC66-E0EF6D963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56274" y="4691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98EE-B79C-2D68-0541-F8EADFE8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ank page with a pencil and books&#10;&#10;Description automatically generated with medium confidence">
            <a:extLst>
              <a:ext uri="{FF2B5EF4-FFF2-40B4-BE49-F238E27FC236}">
                <a16:creationId xmlns:a16="http://schemas.microsoft.com/office/drawing/2014/main" id="{8A3EABA9-2955-54D1-2FCE-74F5F6018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2" b="25039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F4FD35-8655-C8B1-2F6D-CDA8F9B80A48}"/>
              </a:ext>
            </a:extLst>
          </p:cNvPr>
          <p:cNvSpPr txBox="1"/>
          <p:nvPr/>
        </p:nvSpPr>
        <p:spPr>
          <a:xfrm>
            <a:off x="3424844" y="1097280"/>
            <a:ext cx="689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75408-727A-AF8F-610E-71A89E8A2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91" y="771601"/>
            <a:ext cx="1002242" cy="1143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162687-D494-A3E3-EB08-F99DE7BBA705}"/>
              </a:ext>
            </a:extLst>
          </p:cNvPr>
          <p:cNvSpPr/>
          <p:nvPr/>
        </p:nvSpPr>
        <p:spPr>
          <a:xfrm>
            <a:off x="231608" y="467157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11DF3-4E7B-A828-475E-D33F817CEF5B}"/>
              </a:ext>
            </a:extLst>
          </p:cNvPr>
          <p:cNvSpPr/>
          <p:nvPr/>
        </p:nvSpPr>
        <p:spPr>
          <a:xfrm>
            <a:off x="3511173" y="4671387"/>
            <a:ext cx="673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      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2A6CE3-878E-AB35-0D46-F4B74FD50C2A}"/>
              </a:ext>
            </a:extLst>
          </p:cNvPr>
          <p:cNvSpPr/>
          <p:nvPr/>
        </p:nvSpPr>
        <p:spPr>
          <a:xfrm>
            <a:off x="5887859" y="4671387"/>
            <a:ext cx="694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58D10-C3F8-F7BE-1912-ADBBCB99395B}"/>
              </a:ext>
            </a:extLst>
          </p:cNvPr>
          <p:cNvSpPr/>
          <p:nvPr/>
        </p:nvSpPr>
        <p:spPr>
          <a:xfrm>
            <a:off x="9094576" y="467138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ình dáng đồ vật xung quanh ta - KhoaHoc.tv">
            <a:extLst>
              <a:ext uri="{FF2B5EF4-FFF2-40B4-BE49-F238E27FC236}">
                <a16:creationId xmlns:a16="http://schemas.microsoft.com/office/drawing/2014/main" id="{F80EFC17-F4BA-DCE2-B639-C2C53BED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0" b="95000" l="10000" r="92000">
                        <a14:foregroundMark x1="61500" y1="10500" x2="61500" y2="10500"/>
                        <a14:foregroundMark x1="92000" y1="46500" x2="92000" y2="46500"/>
                        <a14:foregroundMark x1="50500" y1="95000" x2="50500" y2="95000"/>
                        <a14:foregroundMark x1="41500" y1="9500" x2="41500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68" y="4184198"/>
            <a:ext cx="1743815" cy="17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iải Toán lớp 1 Bài 7: Hình vuông, hình tròn, hình tam giác, hình chữ nhật  SGK Kết nối tri thức tập 1 - HOC247 Kids">
            <a:extLst>
              <a:ext uri="{FF2B5EF4-FFF2-40B4-BE49-F238E27FC236}">
                <a16:creationId xmlns:a16="http://schemas.microsoft.com/office/drawing/2014/main" id="{F998903F-7D4B-BD6E-3FFA-1A8A66A9D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-164" r="31620" b="67973"/>
          <a:stretch/>
        </p:blipFill>
        <p:spPr bwMode="auto">
          <a:xfrm>
            <a:off x="9711413" y="4184198"/>
            <a:ext cx="1743815" cy="17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hận biết, phân biệt hình tròn, hình vuông, hình tam giác, hình chữ nhật -  YouTube">
            <a:extLst>
              <a:ext uri="{FF2B5EF4-FFF2-40B4-BE49-F238E27FC236}">
                <a16:creationId xmlns:a16="http://schemas.microsoft.com/office/drawing/2014/main" id="{8C9B71F2-50C3-8CB0-4817-B1EFB54B3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6" t="20324" r="35795" b="47919"/>
          <a:stretch/>
        </p:blipFill>
        <p:spPr bwMode="auto">
          <a:xfrm>
            <a:off x="6509235" y="4184198"/>
            <a:ext cx="2344191" cy="14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10151-51C3-28F8-F979-CBDD827F2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94" b="90000" l="1240" r="98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" y="4193759"/>
            <a:ext cx="2749338" cy="1779874"/>
          </a:xfrm>
          <a:prstGeom prst="rect">
            <a:avLst/>
          </a:prstGeom>
        </p:spPr>
      </p:pic>
      <p:pic>
        <p:nvPicPr>
          <p:cNvPr id="6" name="applause-sound-effect-240470 (mp3cut.net)">
            <a:hlinkClick r:id="" action="ppaction://media"/>
            <a:extLst>
              <a:ext uri="{FF2B5EF4-FFF2-40B4-BE49-F238E27FC236}">
                <a16:creationId xmlns:a16="http://schemas.microsoft.com/office/drawing/2014/main" id="{87A283CD-B419-ADE7-3040-24521C327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05729" y="4742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6A4C6-7FB3-9465-4B14-28FF85175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ank page with a pencil and books&#10;&#10;Description automatically generated with medium confidence">
            <a:extLst>
              <a:ext uri="{FF2B5EF4-FFF2-40B4-BE49-F238E27FC236}">
                <a16:creationId xmlns:a16="http://schemas.microsoft.com/office/drawing/2014/main" id="{66EF4903-E12E-15D3-9F8F-C50D510D5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2" b="25039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195040-35F3-2CA7-1CED-DEC2CEBC9A81}"/>
              </a:ext>
            </a:extLst>
          </p:cNvPr>
          <p:cNvSpPr txBox="1"/>
          <p:nvPr/>
        </p:nvSpPr>
        <p:spPr>
          <a:xfrm>
            <a:off x="3424844" y="1097280"/>
            <a:ext cx="689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B1985-62EE-4E9E-C5CC-C70A7F34E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91" y="771601"/>
            <a:ext cx="1002242" cy="1143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9881FE-1477-ACF9-66A7-365EB7CF9168}"/>
              </a:ext>
            </a:extLst>
          </p:cNvPr>
          <p:cNvSpPr/>
          <p:nvPr/>
        </p:nvSpPr>
        <p:spPr>
          <a:xfrm>
            <a:off x="231608" y="467157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B735B2-A4EC-B02A-5EAB-133F711DF1A2}"/>
              </a:ext>
            </a:extLst>
          </p:cNvPr>
          <p:cNvSpPr/>
          <p:nvPr/>
        </p:nvSpPr>
        <p:spPr>
          <a:xfrm>
            <a:off x="2900849" y="4671570"/>
            <a:ext cx="673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      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768B7-8CD7-9FA5-70D2-41907D6A9F4C}"/>
              </a:ext>
            </a:extLst>
          </p:cNvPr>
          <p:cNvSpPr/>
          <p:nvPr/>
        </p:nvSpPr>
        <p:spPr>
          <a:xfrm>
            <a:off x="6629673" y="4671384"/>
            <a:ext cx="694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B9156C-117D-C9AC-3543-A4192CA2198B}"/>
              </a:ext>
            </a:extLst>
          </p:cNvPr>
          <p:cNvSpPr/>
          <p:nvPr/>
        </p:nvSpPr>
        <p:spPr>
          <a:xfrm>
            <a:off x="9094576" y="467138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Giải Toán lớp 1 Bài 7: Hình vuông, hình tròn, hình tam giác, hình chữ nhật  SGK Kết nối tri thức tập 1 - HOC247 Kids">
            <a:extLst>
              <a:ext uri="{FF2B5EF4-FFF2-40B4-BE49-F238E27FC236}">
                <a16:creationId xmlns:a16="http://schemas.microsoft.com/office/drawing/2014/main" id="{3B982D01-D4E0-C61E-CD4D-392EC5B61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8" b="66481"/>
          <a:stretch/>
        </p:blipFill>
        <p:spPr bwMode="auto">
          <a:xfrm>
            <a:off x="7123953" y="4366616"/>
            <a:ext cx="1659255" cy="1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hận biết, phân biệt hình tròn, hình vuông, hình tam giác, hình chữ nhật -  YouTube">
            <a:extLst>
              <a:ext uri="{FF2B5EF4-FFF2-40B4-BE49-F238E27FC236}">
                <a16:creationId xmlns:a16="http://schemas.microsoft.com/office/drawing/2014/main" id="{6FF87E9A-9BD8-FCB6-DA0C-4B363A3B2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1" t="53051" r="26654" b="6464"/>
          <a:stretch/>
        </p:blipFill>
        <p:spPr bwMode="auto">
          <a:xfrm>
            <a:off x="9779462" y="4114136"/>
            <a:ext cx="2034660" cy="18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Nhanh chóng ghi nhớ các kiến thức về hình tròn, hình vuông, hình tam giác  toán lớp 1! | Fqa.vn">
            <a:extLst>
              <a:ext uri="{FF2B5EF4-FFF2-40B4-BE49-F238E27FC236}">
                <a16:creationId xmlns:a16="http://schemas.microsoft.com/office/drawing/2014/main" id="{9AA69133-DB42-08CB-0550-DD39CAB93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568" b="75772" l="34827" r="55780">
                        <a14:foregroundMark x1="35983" y1="55344" x2="35983" y2="55344"/>
                        <a14:foregroundMark x1="48121" y1="43943" x2="48121" y2="43943"/>
                        <a14:foregroundMark x1="54913" y1="62233" x2="54913" y2="62233"/>
                        <a14:foregroundMark x1="43064" y1="74109" x2="43064" y2="74109"/>
                        <a14:foregroundMark x1="48266" y1="42755" x2="48266" y2="42755"/>
                        <a14:foregroundMark x1="48266" y1="42755" x2="48266" y2="42755"/>
                        <a14:foregroundMark x1="47688" y1="41568" x2="47688" y2="41568"/>
                        <a14:foregroundMark x1="34827" y1="55819" x2="34827" y2="55819"/>
                        <a14:foregroundMark x1="42341" y1="75772" x2="42341" y2="75772"/>
                        <a14:foregroundMark x1="55780" y1="63895" x2="55780" y2="63895"/>
                        <a14:foregroundMark x1="42630" y1="56295" x2="42630" y2="56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2" t="39933" r="42445" b="20947"/>
          <a:stretch/>
        </p:blipFill>
        <p:spPr bwMode="auto">
          <a:xfrm rot="1923714">
            <a:off x="791623" y="3939597"/>
            <a:ext cx="2159187" cy="22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Xem các hình sau rồi chỉ ra những đồ vật có dạng khối lập phương, khối hộp chữ  nhật, khối trụ, khối cầu">
            <a:extLst>
              <a:ext uri="{FF2B5EF4-FFF2-40B4-BE49-F238E27FC236}">
                <a16:creationId xmlns:a16="http://schemas.microsoft.com/office/drawing/2014/main" id="{EAE25A8E-4E84-F5F1-6265-15E205311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4" t="2" r="8272" b="70001"/>
          <a:stretch/>
        </p:blipFill>
        <p:spPr bwMode="auto">
          <a:xfrm>
            <a:off x="3496639" y="4352577"/>
            <a:ext cx="3015221" cy="14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pplause-sound-effect-240470 (mp3cut.net)">
            <a:hlinkClick r:id="" action="ppaction://media"/>
            <a:extLst>
              <a:ext uri="{FF2B5EF4-FFF2-40B4-BE49-F238E27FC236}">
                <a16:creationId xmlns:a16="http://schemas.microsoft.com/office/drawing/2014/main" id="{C99377BA-3633-5C4F-88CF-2DB5FD150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2717" y="483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114-F812-A611-E392-5C830BCC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on a table&#10;&#10;Description automatically generated">
            <a:extLst>
              <a:ext uri="{FF2B5EF4-FFF2-40B4-BE49-F238E27FC236}">
                <a16:creationId xmlns:a16="http://schemas.microsoft.com/office/drawing/2014/main" id="{C9E705B3-15AF-DD7F-34F7-1874C144D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4384"/>
          <a:stretch/>
        </p:blipFill>
        <p:spPr>
          <a:xfrm>
            <a:off x="1" y="1"/>
            <a:ext cx="12192000" cy="59453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A674E7D-74A1-AC00-06D9-943E8E9A3C31}"/>
              </a:ext>
            </a:extLst>
          </p:cNvPr>
          <p:cNvGrpSpPr/>
          <p:nvPr/>
        </p:nvGrpSpPr>
        <p:grpSpPr>
          <a:xfrm>
            <a:off x="1519468" y="1330036"/>
            <a:ext cx="10151601" cy="2313760"/>
            <a:chOff x="390155" y="1644338"/>
            <a:chExt cx="5092558" cy="23137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F14D72-74B4-650C-1BB1-944B11D8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55" y="1644338"/>
              <a:ext cx="1394700" cy="1865163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E093EC6-CA4C-2C21-5B5D-210CA287D67D}"/>
                </a:ext>
              </a:extLst>
            </p:cNvPr>
            <p:cNvSpPr txBox="1">
              <a:spLocks/>
            </p:cNvSpPr>
            <p:nvPr/>
          </p:nvSpPr>
          <p:spPr>
            <a:xfrm>
              <a:off x="1454411" y="2815098"/>
              <a:ext cx="402830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endPara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289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5C72-86F5-0986-CF54-6F11EA25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colorful frame with a white background&#10;&#10;Description automatically generated">
            <a:extLst>
              <a:ext uri="{FF2B5EF4-FFF2-40B4-BE49-F238E27FC236}">
                <a16:creationId xmlns:a16="http://schemas.microsoft.com/office/drawing/2014/main" id="{30F8DB5A-173D-6A57-6D6F-353F7E5C9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6AA4F2-9242-52F9-CF9F-28480E6D60C2}"/>
              </a:ext>
            </a:extLst>
          </p:cNvPr>
          <p:cNvSpPr/>
          <p:nvPr/>
        </p:nvSpPr>
        <p:spPr>
          <a:xfrm rot="16200000">
            <a:off x="457821" y="2379078"/>
            <a:ext cx="3267868" cy="2580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4BC57B-9B1F-62B0-8A8F-2EE6D79E8217}"/>
              </a:ext>
            </a:extLst>
          </p:cNvPr>
          <p:cNvSpPr/>
          <p:nvPr/>
        </p:nvSpPr>
        <p:spPr>
          <a:xfrm>
            <a:off x="3601341" y="2328200"/>
            <a:ext cx="2461697" cy="26819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53568E1-A24A-FB65-DE3C-50D37474C48F}"/>
              </a:ext>
            </a:extLst>
          </p:cNvPr>
          <p:cNvSpPr/>
          <p:nvPr/>
        </p:nvSpPr>
        <p:spPr>
          <a:xfrm>
            <a:off x="8963713" y="2437176"/>
            <a:ext cx="2094807" cy="24280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263C79-CD37-1ACA-E6DC-2B396F76691F}"/>
              </a:ext>
            </a:extLst>
          </p:cNvPr>
          <p:cNvSpPr/>
          <p:nvPr/>
        </p:nvSpPr>
        <p:spPr>
          <a:xfrm>
            <a:off x="6282527" y="2480267"/>
            <a:ext cx="2461697" cy="2428028"/>
          </a:xfrm>
          <a:prstGeom prst="rect">
            <a:avLst/>
          </a:prstGeom>
          <a:solidFill>
            <a:srgbClr val="AD70D2"/>
          </a:solidFill>
          <a:ln>
            <a:solidFill>
              <a:srgbClr val="AD7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7F8814E-C501-C47F-4124-5C01C646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62" y="1949700"/>
            <a:ext cx="2812005" cy="3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ục này có hình ảnh của: Iconos gratuitos de Presente diseñados por Freepik">
            <a:extLst>
              <a:ext uri="{FF2B5EF4-FFF2-40B4-BE49-F238E27FC236}">
                <a16:creationId xmlns:a16="http://schemas.microsoft.com/office/drawing/2014/main" id="{4EBAEAF2-A9BB-1E1C-D5AC-CD1006C5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26" y="1753310"/>
            <a:ext cx="2812005" cy="37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Mục này có hình ảnh của: Iconos gratuitos de Caja De Regalo diseñados por Freepik">
            <a:extLst>
              <a:ext uri="{FF2B5EF4-FFF2-40B4-BE49-F238E27FC236}">
                <a16:creationId xmlns:a16="http://schemas.microsoft.com/office/drawing/2014/main" id="{DF8B97D6-79D6-5B77-6A9D-23103FFE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" y="1777971"/>
            <a:ext cx="3446682" cy="38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ục này có hình ảnh của: Gift free vector icons designed by Freepik">
            <a:extLst>
              <a:ext uri="{FF2B5EF4-FFF2-40B4-BE49-F238E27FC236}">
                <a16:creationId xmlns:a16="http://schemas.microsoft.com/office/drawing/2014/main" id="{5777D69C-E903-BC09-B1BA-5CCC5768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02" y="1949700"/>
            <a:ext cx="3035416" cy="3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3D026A-B9DF-6FC3-60FC-63AA1BE2D7C3}"/>
              </a:ext>
            </a:extLst>
          </p:cNvPr>
          <p:cNvSpPr/>
          <p:nvPr/>
        </p:nvSpPr>
        <p:spPr>
          <a:xfrm>
            <a:off x="2541005" y="302503"/>
            <a:ext cx="7044066" cy="985709"/>
          </a:xfrm>
          <a:prstGeom prst="roundRect">
            <a:avLst/>
          </a:prstGeom>
          <a:solidFill>
            <a:srgbClr val="FBAFE2"/>
          </a:solidFill>
          <a:ln>
            <a:solidFill>
              <a:srgbClr val="FBAF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7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 Hình ảnh, Tranh Vẽ, Biểu Mẫu Trong Lĩnh Vực Giáo Dục">
            <a:extLst>
              <a:ext uri="{FF2B5EF4-FFF2-40B4-BE49-F238E27FC236}">
                <a16:creationId xmlns:a16="http://schemas.microsoft.com/office/drawing/2014/main" id="{00A98A26-1605-DAAB-6140-321E5839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34F75-0D10-D5F3-1CBB-FAF03A70B9D8}"/>
              </a:ext>
            </a:extLst>
          </p:cNvPr>
          <p:cNvSpPr txBox="1"/>
          <p:nvPr/>
        </p:nvSpPr>
        <p:spPr>
          <a:xfrm>
            <a:off x="3820391" y="388911"/>
            <a:ext cx="455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I: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Mục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đích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yêu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cầu</a:t>
            </a:r>
            <a:endParaRPr lang="vi-VN" sz="3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7AF19-FA79-39E8-1EF6-0E2D7954F900}"/>
              </a:ext>
            </a:extLst>
          </p:cNvPr>
          <p:cNvSpPr txBox="1"/>
          <p:nvPr/>
        </p:nvSpPr>
        <p:spPr>
          <a:xfrm>
            <a:off x="592974" y="1021444"/>
            <a:ext cx="1100605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1.Kiến thức.</a:t>
            </a:r>
            <a:endParaRPr lang="vi-VN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>
              <a:spcAft>
                <a:spcPts val="750"/>
              </a:spcAft>
            </a:pP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-Trẻ phân biệt và gọi đúng tên các hình: vuông, chữ nhật, tròn, tam giác.</a:t>
            </a:r>
          </a:p>
          <a:p>
            <a:pPr algn="just">
              <a:spcAft>
                <a:spcPts val="750"/>
              </a:spcAft>
            </a:pP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-Biết đặc điểm đặc trưng, màu sắc và hình dạng  của hình: vuông, chữ nhật, tròn, tam giác.</a:t>
            </a:r>
          </a:p>
          <a:p>
            <a:pPr algn="just">
              <a:spcAft>
                <a:spcPts val="750"/>
              </a:spcAft>
            </a:pP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-Biết được sự giống nhau và khác nhau giữa các hình : vuông và chữ nhật, tròn và tam giác.</a:t>
            </a:r>
          </a:p>
          <a:p>
            <a:pPr algn="just">
              <a:spcAft>
                <a:spcPts val="750"/>
              </a:spcAft>
            </a:pPr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2.Kĩ  năng.</a:t>
            </a:r>
            <a:endParaRPr lang="vi-VN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>
              <a:spcAft>
                <a:spcPts val="750"/>
              </a:spcAft>
            </a:pP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-Rèn khả năng quan sát, ghi nhớ.</a:t>
            </a:r>
          </a:p>
          <a:p>
            <a:pPr algn="just">
              <a:spcAft>
                <a:spcPts val="750"/>
              </a:spcAft>
            </a:pP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-Phát triển thao tác tư duy, so sánh.</a:t>
            </a:r>
          </a:p>
          <a:p>
            <a:pPr algn="just">
              <a:spcAft>
                <a:spcPts val="750"/>
              </a:spcAft>
            </a:pPr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3.Thái độ.</a:t>
            </a:r>
            <a:endParaRPr lang="vi-VN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>
              <a:spcAft>
                <a:spcPts val="750"/>
              </a:spcAft>
            </a:pPr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-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Trẻ hứng thú, tích cực tham gia hoạt động.</a:t>
            </a:r>
          </a:p>
          <a:p>
            <a:pPr algn="just">
              <a:spcAft>
                <a:spcPts val="750"/>
              </a:spcAft>
            </a:pPr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-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Giáo dục trẻ biết yêu quý và bảo vệ ngôi nhà.</a:t>
            </a:r>
          </a:p>
        </p:txBody>
      </p:sp>
    </p:spTree>
    <p:extLst>
      <p:ext uri="{BB962C8B-B14F-4D97-AF65-F5344CB8AC3E}">
        <p14:creationId xmlns:p14="http://schemas.microsoft.com/office/powerpoint/2010/main" val="69406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AD8F-BEBD-E28F-BAD1-E27042A0C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on a table&#10;&#10;Description automatically generated">
            <a:extLst>
              <a:ext uri="{FF2B5EF4-FFF2-40B4-BE49-F238E27FC236}">
                <a16:creationId xmlns:a16="http://schemas.microsoft.com/office/drawing/2014/main" id="{55F3880E-AC69-85B2-43BA-485AB9FE9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4384"/>
          <a:stretch/>
        </p:blipFill>
        <p:spPr>
          <a:xfrm>
            <a:off x="1" y="1"/>
            <a:ext cx="12192000" cy="59453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1DA3BB-53E3-5AED-0D37-2FC5F23BCF5A}"/>
              </a:ext>
            </a:extLst>
          </p:cNvPr>
          <p:cNvGrpSpPr/>
          <p:nvPr/>
        </p:nvGrpSpPr>
        <p:grpSpPr>
          <a:xfrm>
            <a:off x="1519468" y="1330036"/>
            <a:ext cx="10151601" cy="2313760"/>
            <a:chOff x="390155" y="1644338"/>
            <a:chExt cx="5092558" cy="23137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E842AF-147E-7131-9D13-72035878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55" y="1644338"/>
              <a:ext cx="1394700" cy="1865163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ADE3E76-85D8-70BB-7DF1-F6F570911BA3}"/>
                </a:ext>
              </a:extLst>
            </p:cNvPr>
            <p:cNvSpPr txBox="1">
              <a:spLocks/>
            </p:cNvSpPr>
            <p:nvPr/>
          </p:nvSpPr>
          <p:spPr>
            <a:xfrm>
              <a:off x="1454411" y="2815098"/>
              <a:ext cx="402830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Chung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endPara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488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2789-E9E1-D39F-CB35-C977080D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on a table&#10;&#10;Description automatically generated">
            <a:extLst>
              <a:ext uri="{FF2B5EF4-FFF2-40B4-BE49-F238E27FC236}">
                <a16:creationId xmlns:a16="http://schemas.microsoft.com/office/drawing/2014/main" id="{C7D3F10E-5A75-D688-6F35-87DB3DF3B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4384"/>
          <a:stretch/>
        </p:blipFill>
        <p:spPr>
          <a:xfrm>
            <a:off x="1" y="1"/>
            <a:ext cx="12192000" cy="59453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FD8DE75-FF57-0F8E-B279-2AAC20689E9C}"/>
              </a:ext>
            </a:extLst>
          </p:cNvPr>
          <p:cNvGrpSpPr/>
          <p:nvPr/>
        </p:nvGrpSpPr>
        <p:grpSpPr>
          <a:xfrm>
            <a:off x="1519468" y="1330036"/>
            <a:ext cx="10151601" cy="2313760"/>
            <a:chOff x="390155" y="1644338"/>
            <a:chExt cx="5092558" cy="23137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104143-218E-AC6B-5111-3B37C7A7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55" y="1644338"/>
              <a:ext cx="1394700" cy="1865163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EAA49F07-E115-7044-7E8E-364083863C87}"/>
                </a:ext>
              </a:extLst>
            </p:cNvPr>
            <p:cNvSpPr txBox="1">
              <a:spLocks/>
            </p:cNvSpPr>
            <p:nvPr/>
          </p:nvSpPr>
          <p:spPr>
            <a:xfrm>
              <a:off x="1454411" y="2815098"/>
              <a:ext cx="402830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363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C256-A138-2B07-0AA0-E465F4B2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cartoon of a rainbow and clouds&#10;&#10;Description automatically generated">
            <a:extLst>
              <a:ext uri="{FF2B5EF4-FFF2-40B4-BE49-F238E27FC236}">
                <a16:creationId xmlns:a16="http://schemas.microsoft.com/office/drawing/2014/main" id="{E11C9189-5FDA-4570-2420-3DE7B51B8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6329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9D1CD-9A76-FE2E-B997-3C77336D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76">
            <a:off x="4271356" y="2556288"/>
            <a:ext cx="297180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FC2C8-DD1E-5BDF-E6AF-81F0E6122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010" flipH="1">
            <a:off x="4870565" y="2552605"/>
            <a:ext cx="297180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2DE63-0696-4A72-250C-39DE8A57EBE4}"/>
              </a:ext>
            </a:extLst>
          </p:cNvPr>
          <p:cNvSpPr txBox="1"/>
          <p:nvPr/>
        </p:nvSpPr>
        <p:spPr>
          <a:xfrm>
            <a:off x="1783080" y="2153026"/>
            <a:ext cx="8625840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+mj-lt"/>
              </a:rPr>
              <a:t>CHÚC MỪNG TẤT CẢ CÁC CON!</a:t>
            </a:r>
          </a:p>
        </p:txBody>
      </p:sp>
      <p:pic>
        <p:nvPicPr>
          <p:cNvPr id="9" name="applause-sound-effect-240470 (mp3cut.net)">
            <a:hlinkClick r:id="" action="ppaction://media"/>
            <a:extLst>
              <a:ext uri="{FF2B5EF4-FFF2-40B4-BE49-F238E27FC236}">
                <a16:creationId xmlns:a16="http://schemas.microsoft.com/office/drawing/2014/main" id="{A325AC6F-A105-38EF-2EFF-E3B71C857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6179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F15B-497B-AFA9-606E-EE501A1A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oup of kids reading books&#10;&#10;Description automatically generated">
            <a:extLst>
              <a:ext uri="{FF2B5EF4-FFF2-40B4-BE49-F238E27FC236}">
                <a16:creationId xmlns:a16="http://schemas.microsoft.com/office/drawing/2014/main" id="{4247E917-9843-924E-6853-16ADC2C65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0A7D9-857C-E820-3160-2B84DDA392BB}"/>
              </a:ext>
            </a:extLst>
          </p:cNvPr>
          <p:cNvSpPr txBox="1"/>
          <p:nvPr/>
        </p:nvSpPr>
        <p:spPr>
          <a:xfrm rot="168304">
            <a:off x="2060171" y="2921168"/>
            <a:ext cx="9293629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+mj-lt"/>
              </a:rPr>
              <a:t>KẾT THÚC GIỜ HỌC !</a:t>
            </a:r>
          </a:p>
        </p:txBody>
      </p:sp>
    </p:spTree>
    <p:extLst>
      <p:ext uri="{BB962C8B-B14F-4D97-AF65-F5344CB8AC3E}">
        <p14:creationId xmlns:p14="http://schemas.microsoft.com/office/powerpoint/2010/main" val="120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9F4E-BED2-8DEA-FFE1-052B6436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 Hình ảnh, Tranh Vẽ, Biểu Mẫu Trong Lĩnh Vực Giáo Dục">
            <a:extLst>
              <a:ext uri="{FF2B5EF4-FFF2-40B4-BE49-F238E27FC236}">
                <a16:creationId xmlns:a16="http://schemas.microsoft.com/office/drawing/2014/main" id="{37F97817-28AD-73E4-D2F8-822BFB35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CD5D9-6DC3-9CD6-ACAB-3114521D6937}"/>
              </a:ext>
            </a:extLst>
          </p:cNvPr>
          <p:cNvSpPr txBox="1"/>
          <p:nvPr/>
        </p:nvSpPr>
        <p:spPr>
          <a:xfrm>
            <a:off x="4418907" y="388911"/>
            <a:ext cx="4551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bị</a:t>
            </a:r>
            <a:endParaRPr lang="vi-VN" sz="6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BFFD1-DB57-8E2E-404C-D659D7B6A1C9}"/>
              </a:ext>
            </a:extLst>
          </p:cNvPr>
          <p:cNvSpPr txBox="1"/>
          <p:nvPr/>
        </p:nvSpPr>
        <p:spPr>
          <a:xfrm>
            <a:off x="592974" y="1786215"/>
            <a:ext cx="1100605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hát:nhà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vi-VN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8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7817" y="169898"/>
            <a:ext cx="5796366" cy="5377911"/>
          </a:xfrm>
          <a:prstGeom prst="ellipse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B1D61-3809-0E5D-3B4E-701708E66AB1}"/>
              </a:ext>
            </a:extLst>
          </p:cNvPr>
          <p:cNvSpPr txBox="1"/>
          <p:nvPr/>
        </p:nvSpPr>
        <p:spPr>
          <a:xfrm>
            <a:off x="4538562" y="5918661"/>
            <a:ext cx="357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49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630" y="538497"/>
            <a:ext cx="5352739" cy="496452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1820E-C031-62EF-B081-2C158D06391E}"/>
              </a:ext>
            </a:extLst>
          </p:cNvPr>
          <p:cNvSpPr txBox="1"/>
          <p:nvPr/>
        </p:nvSpPr>
        <p:spPr>
          <a:xfrm>
            <a:off x="4405746" y="5934782"/>
            <a:ext cx="397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80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C8CAC2-0FF4-C13A-2126-7C21BA545ADC}"/>
              </a:ext>
            </a:extLst>
          </p:cNvPr>
          <p:cNvSpPr/>
          <p:nvPr/>
        </p:nvSpPr>
        <p:spPr>
          <a:xfrm>
            <a:off x="2096310" y="1197033"/>
            <a:ext cx="7999380" cy="3811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C63BB-33F2-40CE-91E9-92BFBCF1B6ED}"/>
              </a:ext>
            </a:extLst>
          </p:cNvPr>
          <p:cNvSpPr txBox="1"/>
          <p:nvPr/>
        </p:nvSpPr>
        <p:spPr>
          <a:xfrm>
            <a:off x="3643745" y="5685905"/>
            <a:ext cx="490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36677" y="548640"/>
            <a:ext cx="8318645" cy="4647519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7C934-67BD-E502-BA80-FE73C95B82D9}"/>
              </a:ext>
            </a:extLst>
          </p:cNvPr>
          <p:cNvSpPr txBox="1"/>
          <p:nvPr/>
        </p:nvSpPr>
        <p:spPr>
          <a:xfrm>
            <a:off x="3973297" y="5539919"/>
            <a:ext cx="5021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52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E0C057A-F65F-3F20-AA0C-6211B5D897A7}"/>
              </a:ext>
            </a:extLst>
          </p:cNvPr>
          <p:cNvSpPr/>
          <p:nvPr/>
        </p:nvSpPr>
        <p:spPr>
          <a:xfrm>
            <a:off x="439964" y="273181"/>
            <a:ext cx="3343407" cy="3243103"/>
          </a:xfrm>
          <a:prstGeom prst="ellipse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589E6-B2A3-98BC-D12D-08C0F480EE4B}"/>
              </a:ext>
            </a:extLst>
          </p:cNvPr>
          <p:cNvSpPr txBox="1"/>
          <p:nvPr/>
        </p:nvSpPr>
        <p:spPr>
          <a:xfrm>
            <a:off x="631580" y="3998422"/>
            <a:ext cx="357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ua Quả Bóng Đá Trẻ Em Padelas Số 2 Cao Cấp | Tiki">
            <a:extLst>
              <a:ext uri="{FF2B5EF4-FFF2-40B4-BE49-F238E27FC236}">
                <a16:creationId xmlns:a16="http://schemas.microsoft.com/office/drawing/2014/main" id="{4E74457C-1842-0654-BFC4-FDDA1580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2000" l="8000" r="93778">
                        <a14:foregroundMark x1="46667" y1="8444" x2="46667" y2="8444"/>
                        <a14:foregroundMark x1="8000" y1="45333" x2="8000" y2="45333"/>
                        <a14:foregroundMark x1="44889" y1="92000" x2="44889" y2="92000"/>
                        <a14:foregroundMark x1="93778" y1="52000" x2="93778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50" y="182976"/>
            <a:ext cx="3859894" cy="38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ánh Xe ô Tô Bị Cô Lập Trên Nền Trong Suốt | Công cụ đồ họa PSD Tải xuống  miễn phí - Pikbest">
            <a:extLst>
              <a:ext uri="{FF2B5EF4-FFF2-40B4-BE49-F238E27FC236}">
                <a16:creationId xmlns:a16="http://schemas.microsoft.com/office/drawing/2014/main" id="{DD313426-490F-B28A-9761-1587DE63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48" y="2457112"/>
            <a:ext cx="4671753" cy="46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71C21-A99A-3188-DECE-73C4042841D0}"/>
              </a:ext>
            </a:extLst>
          </p:cNvPr>
          <p:cNvSpPr/>
          <p:nvPr/>
        </p:nvSpPr>
        <p:spPr>
          <a:xfrm>
            <a:off x="278829" y="1203515"/>
            <a:ext cx="3130798" cy="275334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1F4D4-EB0D-5D91-3067-32BC66FAAC9B}"/>
              </a:ext>
            </a:extLst>
          </p:cNvPr>
          <p:cNvSpPr txBox="1"/>
          <p:nvPr/>
        </p:nvSpPr>
        <p:spPr>
          <a:xfrm>
            <a:off x="598517" y="4371990"/>
            <a:ext cx="397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Nền đồ Vật Bị Cô Lập đồng Hồ Treo Tường Bằng Gỗ Hình Vuông Cũ Hình Chụp Và Hình  ảnh Để Tải Về Miễn Phí - Pngtree">
            <a:extLst>
              <a:ext uri="{FF2B5EF4-FFF2-40B4-BE49-F238E27FC236}">
                <a16:creationId xmlns:a16="http://schemas.microsoft.com/office/drawing/2014/main" id="{7E256C40-20E3-B8FC-39DE-51DAD380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77" y="2322802"/>
            <a:ext cx="4535198" cy="45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ánh chưng : 2.678 ảnh, hình ảnh có sẵn và ảnh miễn phí bản quyền |  Shutterstock">
            <a:extLst>
              <a:ext uri="{FF2B5EF4-FFF2-40B4-BE49-F238E27FC236}">
                <a16:creationId xmlns:a16="http://schemas.microsoft.com/office/drawing/2014/main" id="{F71D2FB6-8E94-D536-A827-D38F2B18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3" b="95745" l="34000" r="63500">
                        <a14:foregroundMark x1="46167" y1="93085" x2="46167" y2="93085"/>
                        <a14:foregroundMark x1="63500" y1="57447" x2="63500" y2="57447"/>
                        <a14:foregroundMark x1="47000" y1="95745" x2="47000" y2="9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1" r="33162" b="-2660"/>
          <a:stretch/>
        </p:blipFill>
        <p:spPr bwMode="auto">
          <a:xfrm>
            <a:off x="7138599" y="-405280"/>
            <a:ext cx="5292436" cy="46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455</Words>
  <Application>Microsoft Office PowerPoint</Application>
  <PresentationFormat>Widescreen</PresentationFormat>
  <Paragraphs>73</Paragraphs>
  <Slides>23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trình:  “Rung chuông vàng”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2024-12-01T16:38:27Z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