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04E40-7DB5-44AF-8484-3B5C8278AAE6}"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04E40-7DB5-44AF-8484-3B5C8278AAE6}"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04E40-7DB5-44AF-8484-3B5C8278AAE6}"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8.jpg"/></Relationships>
</file>

<file path=ppt/slides/_rels/slide2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4.jpeg"/><Relationship Id="rId7"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stretch>
            <a:fillRect/>
          </a:stretch>
        </p:blipFill>
        <p:spPr>
          <a:xfrm>
            <a:off x="25400" y="0"/>
            <a:ext cx="9118600" cy="6858000"/>
          </a:xfrm>
          <a:prstGeom prst="rect">
            <a:avLst/>
          </a:prstGeom>
        </p:spPr>
      </p:pic>
      <p:sp>
        <p:nvSpPr>
          <p:cNvPr id="6" name="Rectangle 5"/>
          <p:cNvSpPr/>
          <p:nvPr/>
        </p:nvSpPr>
        <p:spPr>
          <a:xfrm>
            <a:off x="2209800" y="533400"/>
            <a:ext cx="4572000" cy="646331"/>
          </a:xfrm>
          <a:prstGeom prst="rect">
            <a:avLst/>
          </a:prstGeom>
        </p:spPr>
        <p:txBody>
          <a:bodyPr>
            <a:spAutoFit/>
          </a:bodyPr>
          <a:lstStyle/>
          <a:p>
            <a:pPr lvl="0" algn="ctr"/>
            <a:r>
              <a:rPr lang="en-US" b="1" dirty="0">
                <a:solidFill>
                  <a:srgbClr val="002060"/>
                </a:solidFill>
                <a:latin typeface="Times New Roman" panose="02020603050405020304" pitchFamily="18" charset="0"/>
                <a:cs typeface="Times New Roman" panose="02020603050405020304" pitchFamily="18" charset="0"/>
              </a:rPr>
              <a:t>ỦY BAN NHÂN DÂN QUẬN LONG BIÊN</a:t>
            </a:r>
          </a:p>
          <a:p>
            <a:pPr lvl="0" algn="ctr"/>
            <a:r>
              <a:rPr lang="en-US" b="1" dirty="0">
                <a:solidFill>
                  <a:srgbClr val="002060"/>
                </a:solidFill>
                <a:latin typeface="Times New Roman" panose="02020603050405020304" pitchFamily="18" charset="0"/>
                <a:cs typeface="Times New Roman" panose="02020603050405020304" pitchFamily="18" charset="0"/>
              </a:rPr>
              <a:t>TRƯỜNG MẦM NON CỰ KHỐI</a:t>
            </a:r>
          </a:p>
        </p:txBody>
      </p:sp>
      <p:sp>
        <p:nvSpPr>
          <p:cNvPr id="7" name="Rectangle 6"/>
          <p:cNvSpPr/>
          <p:nvPr/>
        </p:nvSpPr>
        <p:spPr>
          <a:xfrm>
            <a:off x="1524000" y="2005518"/>
            <a:ext cx="7467600" cy="954107"/>
          </a:xfrm>
          <a:prstGeom prst="rect">
            <a:avLst/>
          </a:prstGeom>
        </p:spPr>
        <p:txBody>
          <a:bodyPr wrap="square">
            <a:spAutoFit/>
          </a:bodyPr>
          <a:lstStyle/>
          <a:p>
            <a:pPr lvl="0"/>
            <a:r>
              <a:rPr lang="en-US" sz="2800" b="1" dirty="0">
                <a:solidFill>
                  <a:srgbClr val="FF0000"/>
                </a:solidFill>
                <a:latin typeface="Times New Roman" panose="02020603050405020304" pitchFamily="18" charset="0"/>
                <a:cs typeface="Times New Roman" panose="02020603050405020304" pitchFamily="18" charset="0"/>
              </a:rPr>
              <a:t>LĨNH VỰC </a:t>
            </a:r>
            <a:r>
              <a:rPr lang="en-US" sz="2800" b="1" dirty="0" smtClean="0">
                <a:solidFill>
                  <a:srgbClr val="FF0000"/>
                </a:solidFill>
                <a:latin typeface="Times New Roman" panose="02020603050405020304" pitchFamily="18" charset="0"/>
                <a:cs typeface="Times New Roman" panose="02020603050405020304" pitchFamily="18" charset="0"/>
              </a:rPr>
              <a:t>PHÁT </a:t>
            </a:r>
            <a:r>
              <a:rPr lang="en-US" sz="2800" b="1" dirty="0">
                <a:solidFill>
                  <a:srgbClr val="FF0000"/>
                </a:solidFill>
                <a:latin typeface="Times New Roman" panose="02020603050405020304" pitchFamily="18" charset="0"/>
                <a:cs typeface="Times New Roman" panose="02020603050405020304" pitchFamily="18" charset="0"/>
              </a:rPr>
              <a:t>TRIỂN NGÔN </a:t>
            </a:r>
            <a:r>
              <a:rPr lang="en-US" sz="2800" b="1" dirty="0" smtClean="0">
                <a:solidFill>
                  <a:srgbClr val="FF0000"/>
                </a:solidFill>
                <a:latin typeface="Times New Roman" panose="02020603050405020304" pitchFamily="18" charset="0"/>
                <a:cs typeface="Times New Roman" panose="02020603050405020304" pitchFamily="18" charset="0"/>
              </a:rPr>
              <a:t>NGỮ</a:t>
            </a:r>
          </a:p>
          <a:p>
            <a:pPr lvl="0"/>
            <a:r>
              <a:rPr lang="en-US" sz="2800" b="1" dirty="0" smtClean="0">
                <a:solidFill>
                  <a:srgbClr val="FF0000"/>
                </a:solidFill>
                <a:latin typeface="Times New Roman" panose="02020603050405020304" pitchFamily="18" charset="0"/>
                <a:cs typeface="Times New Roman" panose="02020603050405020304" pitchFamily="18" charset="0"/>
              </a:rPr>
              <a:t>HOẠT ĐỘNG LÀM QUEN VĂN HỌC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133600" y="3242501"/>
            <a:ext cx="6096000" cy="477054"/>
          </a:xfrm>
          <a:prstGeom prst="rect">
            <a:avLst/>
          </a:prstGeom>
        </p:spPr>
        <p:txBody>
          <a:bodyPr wrap="square">
            <a:spAutoFit/>
          </a:bodyPr>
          <a:lstStyle/>
          <a:p>
            <a:pPr lvl="0"/>
            <a:r>
              <a:rPr lang="en-US" sz="2500" b="1" dirty="0" err="1">
                <a:solidFill>
                  <a:srgbClr val="0070C0"/>
                </a:solidFill>
                <a:latin typeface="Times New Roman" pitchFamily="18" charset="0"/>
                <a:cs typeface="Times New Roman" pitchFamily="18" charset="0"/>
              </a:rPr>
              <a:t>Đề</a:t>
            </a:r>
            <a:r>
              <a:rPr lang="en-US" sz="2500" b="1" dirty="0">
                <a:solidFill>
                  <a:srgbClr val="0070C0"/>
                </a:solidFill>
                <a:latin typeface="Times New Roman" pitchFamily="18" charset="0"/>
                <a:cs typeface="Times New Roman" pitchFamily="18" charset="0"/>
              </a:rPr>
              <a:t> </a:t>
            </a:r>
            <a:r>
              <a:rPr lang="en-US" sz="2500" b="1" dirty="0" err="1">
                <a:solidFill>
                  <a:srgbClr val="0070C0"/>
                </a:solidFill>
                <a:latin typeface="Times New Roman" pitchFamily="18" charset="0"/>
                <a:cs typeface="Times New Roman" pitchFamily="18" charset="0"/>
              </a:rPr>
              <a:t>tài</a:t>
            </a:r>
            <a:r>
              <a:rPr lang="en-US" sz="2500" b="1" dirty="0">
                <a:solidFill>
                  <a:srgbClr val="0070C0"/>
                </a:solidFill>
                <a:latin typeface="Times New Roman" pitchFamily="18" charset="0"/>
                <a:cs typeface="Times New Roman" pitchFamily="18" charset="0"/>
              </a:rPr>
              <a:t>: </a:t>
            </a:r>
            <a:r>
              <a:rPr lang="en-US" sz="2500" b="1" dirty="0" err="1" smtClean="0">
                <a:solidFill>
                  <a:srgbClr val="0070C0"/>
                </a:solidFill>
                <a:latin typeface="Times New Roman" pitchFamily="18" charset="0"/>
                <a:cs typeface="Times New Roman" pitchFamily="18" charset="0"/>
              </a:rPr>
              <a:t>Thơ</a:t>
            </a:r>
            <a:r>
              <a:rPr lang="en-US" sz="2500" b="1" dirty="0" smtClean="0">
                <a:solidFill>
                  <a:srgbClr val="0070C0"/>
                </a:solidFill>
                <a:latin typeface="Times New Roman" pitchFamily="18" charset="0"/>
                <a:cs typeface="Times New Roman" pitchFamily="18" charset="0"/>
              </a:rPr>
              <a:t> </a:t>
            </a:r>
            <a:r>
              <a:rPr lang="en-US" sz="2500" b="1" dirty="0">
                <a:solidFill>
                  <a:srgbClr val="0070C0"/>
                </a:solidFill>
                <a:latin typeface="Times New Roman" pitchFamily="18" charset="0"/>
                <a:cs typeface="Times New Roman" pitchFamily="18" charset="0"/>
              </a:rPr>
              <a:t>“</a:t>
            </a:r>
            <a:r>
              <a:rPr lang="en-US" sz="2500" b="1" dirty="0" err="1">
                <a:solidFill>
                  <a:srgbClr val="0070C0"/>
                </a:solidFill>
                <a:latin typeface="Times New Roman" pitchFamily="18" charset="0"/>
                <a:cs typeface="Times New Roman" pitchFamily="18" charset="0"/>
              </a:rPr>
              <a:t>Bé</a:t>
            </a:r>
            <a:r>
              <a:rPr lang="en-US" sz="2500" b="1" dirty="0">
                <a:solidFill>
                  <a:srgbClr val="0070C0"/>
                </a:solidFill>
                <a:latin typeface="Times New Roman" pitchFamily="18" charset="0"/>
                <a:cs typeface="Times New Roman" pitchFamily="18" charset="0"/>
              </a:rPr>
              <a:t> </a:t>
            </a:r>
            <a:r>
              <a:rPr lang="en-US" sz="2500" b="1" dirty="0" err="1">
                <a:solidFill>
                  <a:srgbClr val="0070C0"/>
                </a:solidFill>
                <a:latin typeface="Times New Roman" pitchFamily="18" charset="0"/>
                <a:cs typeface="Times New Roman" pitchFamily="18" charset="0"/>
              </a:rPr>
              <a:t>làm</a:t>
            </a:r>
            <a:r>
              <a:rPr lang="en-US" sz="2500" b="1" dirty="0">
                <a:solidFill>
                  <a:srgbClr val="0070C0"/>
                </a:solidFill>
                <a:latin typeface="Times New Roman" pitchFamily="18" charset="0"/>
                <a:cs typeface="Times New Roman" pitchFamily="18" charset="0"/>
              </a:rPr>
              <a:t> </a:t>
            </a:r>
            <a:r>
              <a:rPr lang="en-US" sz="2500" b="1" dirty="0" err="1">
                <a:solidFill>
                  <a:srgbClr val="0070C0"/>
                </a:solidFill>
                <a:latin typeface="Times New Roman" pitchFamily="18" charset="0"/>
                <a:cs typeface="Times New Roman" pitchFamily="18" charset="0"/>
              </a:rPr>
              <a:t>bao</a:t>
            </a:r>
            <a:r>
              <a:rPr lang="en-US" sz="2500" b="1" dirty="0">
                <a:solidFill>
                  <a:srgbClr val="0070C0"/>
                </a:solidFill>
                <a:latin typeface="Times New Roman" pitchFamily="18" charset="0"/>
                <a:cs typeface="Times New Roman" pitchFamily="18" charset="0"/>
              </a:rPr>
              <a:t> </a:t>
            </a:r>
            <a:r>
              <a:rPr lang="en-US" sz="2500" b="1" dirty="0" err="1">
                <a:solidFill>
                  <a:srgbClr val="0070C0"/>
                </a:solidFill>
                <a:latin typeface="Times New Roman" pitchFamily="18" charset="0"/>
                <a:cs typeface="Times New Roman" pitchFamily="18" charset="0"/>
              </a:rPr>
              <a:t>nhiêu</a:t>
            </a:r>
            <a:r>
              <a:rPr lang="en-US" sz="2500" b="1" dirty="0">
                <a:solidFill>
                  <a:srgbClr val="0070C0"/>
                </a:solidFill>
                <a:latin typeface="Times New Roman" pitchFamily="18" charset="0"/>
                <a:cs typeface="Times New Roman" pitchFamily="18" charset="0"/>
              </a:rPr>
              <a:t> </a:t>
            </a:r>
            <a:r>
              <a:rPr lang="en-US" sz="2500" b="1" dirty="0" err="1">
                <a:solidFill>
                  <a:srgbClr val="0070C0"/>
                </a:solidFill>
                <a:latin typeface="Times New Roman" pitchFamily="18" charset="0"/>
                <a:cs typeface="Times New Roman" pitchFamily="18" charset="0"/>
              </a:rPr>
              <a:t>nghề</a:t>
            </a:r>
            <a:r>
              <a:rPr lang="en-US" sz="2500" b="1" dirty="0">
                <a:solidFill>
                  <a:srgbClr val="0070C0"/>
                </a:solidFill>
                <a:latin typeface="Times New Roman" pitchFamily="18" charset="0"/>
                <a:cs typeface="Times New Roman" pitchFamily="18" charset="0"/>
              </a:rPr>
              <a:t>”</a:t>
            </a:r>
          </a:p>
        </p:txBody>
      </p:sp>
      <p:sp>
        <p:nvSpPr>
          <p:cNvPr id="9" name="TextBox 8"/>
          <p:cNvSpPr txBox="1"/>
          <p:nvPr/>
        </p:nvSpPr>
        <p:spPr>
          <a:xfrm>
            <a:off x="3136900" y="4002432"/>
            <a:ext cx="3644900" cy="646331"/>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Giáo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viên</a:t>
            </a:r>
            <a:r>
              <a:rPr lang="en-US" b="1" dirty="0" smtClean="0">
                <a:latin typeface="Times New Roman" panose="02020603050405020304" pitchFamily="18" charset="0"/>
                <a:cs typeface="Times New Roman" panose="02020603050405020304" pitchFamily="18" charset="0"/>
              </a:rPr>
              <a:t> : </a:t>
            </a:r>
            <a:r>
              <a:rPr lang="en-US" b="1" dirty="0" err="1" smtClean="0">
                <a:latin typeface="Times New Roman" panose="02020603050405020304" pitchFamily="18" charset="0"/>
                <a:cs typeface="Times New Roman" panose="02020603050405020304" pitchFamily="18" charset="0"/>
              </a:rPr>
              <a:t>Đào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Thị</a:t>
            </a:r>
            <a:r>
              <a:rPr lang="en-US" b="1" dirty="0" smtClean="0">
                <a:latin typeface="Times New Roman" panose="02020603050405020304" pitchFamily="18" charset="0"/>
                <a:cs typeface="Times New Roman" panose="02020603050405020304" pitchFamily="18" charset="0"/>
              </a:rPr>
              <a:t> Kim </a:t>
            </a:r>
            <a:r>
              <a:rPr lang="en-US" b="1" dirty="0" err="1" smtClean="0">
                <a:latin typeface="Times New Roman" panose="02020603050405020304" pitchFamily="18" charset="0"/>
                <a:cs typeface="Times New Roman" panose="02020603050405020304" pitchFamily="18" charset="0"/>
              </a:rPr>
              <a:t>Vui</a:t>
            </a:r>
            <a:endParaRPr lang="en-US" b="1" dirty="0" smtClean="0">
              <a:latin typeface="Times New Roman" panose="02020603050405020304" pitchFamily="18" charset="0"/>
              <a:cs typeface="Times New Roman" panose="02020603050405020304" pitchFamily="18" charset="0"/>
            </a:endParaRPr>
          </a:p>
          <a:p>
            <a:r>
              <a:rPr lang="en-US" b="1" dirty="0" err="1" smtClean="0">
                <a:latin typeface="Times New Roman" panose="02020603050405020304" pitchFamily="18" charset="0"/>
                <a:cs typeface="Times New Roman" panose="02020603050405020304" pitchFamily="18" charset="0"/>
              </a:rPr>
              <a:t>Lớp</a:t>
            </a:r>
            <a:r>
              <a:rPr lang="en-US" b="1" dirty="0" smtClean="0">
                <a:latin typeface="Times New Roman" panose="02020603050405020304" pitchFamily="18" charset="0"/>
                <a:cs typeface="Times New Roman" panose="02020603050405020304" pitchFamily="18" charset="0"/>
              </a:rPr>
              <a:t> : MGN B3</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838200" y="1600200"/>
            <a:ext cx="7924800" cy="2246769"/>
          </a:xfrm>
          <a:prstGeom prst="rect">
            <a:avLst/>
          </a:prstGeom>
        </p:spPr>
        <p:txBody>
          <a:bodyPr wrap="square">
            <a:spAutoFit/>
          </a:bodyPr>
          <a:lstStyle/>
          <a:p>
            <a:pPr algn="just"/>
            <a:r>
              <a:rPr lang="en-US" sz="2800" b="1" dirty="0" err="1">
                <a:latin typeface="Times New Roman" pitchFamily="18" charset="0"/>
                <a:cs typeface="Times New Roman" pitchFamily="18" charset="0"/>
              </a:rPr>
              <a:t>Giảng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cún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266745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smtClean="0">
                <a:solidFill>
                  <a:schemeClr val="tx1"/>
                </a:solidFill>
                <a:latin typeface="Times New Roman" pitchFamily="18" charset="0"/>
              </a:rPr>
              <a:t>B</a:t>
            </a:r>
            <a:r>
              <a:rPr lang="en-US" sz="4000" b="1" smtClean="0">
                <a:solidFill>
                  <a:schemeClr val="tx1"/>
                </a:solidFill>
                <a:latin typeface="Times New Roman" pitchFamily="18" charset="0"/>
              </a:rPr>
              <a:t>é chơi làm thợ nề</a:t>
            </a:r>
          </a:p>
          <a:p>
            <a:pPr eaLnBrk="1" hangingPunct="1">
              <a:lnSpc>
                <a:spcPct val="80000"/>
              </a:lnSpc>
            </a:pPr>
            <a:r>
              <a:rPr lang="en-US" sz="4000" b="1" smtClean="0">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a:t>
            </a:r>
            <a:r>
              <a:rPr lang="en-US" sz="3200" b="1" smtClean="0">
                <a:solidFill>
                  <a:srgbClr val="FFFF00"/>
                </a:solidFill>
                <a:latin typeface="Times New Roman" pitchFamily="18" charset="0"/>
                <a:cs typeface="Times New Roman" pitchFamily="18" charset="0"/>
              </a:rPr>
              <a:t>hàn </a:t>
            </a:r>
            <a:r>
              <a:rPr lang="en-US" sz="3200" b="1">
                <a:solidFill>
                  <a:srgbClr val="FFFF00"/>
                </a:solidFill>
                <a:latin typeface="Times New Roman" pitchFamily="18" charset="0"/>
                <a:cs typeface="Times New Roman" pitchFamily="18" charset="0"/>
              </a:rPr>
              <a:t>làm </a:t>
            </a:r>
            <a:r>
              <a:rPr lang="en-US" sz="3200" b="1" smtClean="0">
                <a:solidFill>
                  <a:srgbClr val="FFFF00"/>
                </a:solidFill>
                <a:latin typeface="Times New Roman" pitchFamily="18" charset="0"/>
                <a:cs typeface="Times New Roman" pitchFamily="18" charset="0"/>
              </a:rPr>
              <a:t>gì nhỉ?</a:t>
            </a:r>
            <a:endParaRPr lang="en-US"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06775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hauYeuCoChuCongNhan-VA-68286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thơ</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làm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bao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nhiêu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nghề</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sz="2800" b="1" dirty="0" err="1" smtClean="0">
                <a:solidFill>
                  <a:srgbClr val="FF0000"/>
                </a:solidFill>
                <a:latin typeface="Times New Roman" panose="02020603050405020304" pitchFamily="18" charset="0"/>
                <a:cs typeface="Times New Roman" panose="02020603050405020304" pitchFamily="18" charset="0"/>
              </a:rPr>
              <a:t>Tác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giả</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Yến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Thảo</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914400" y="2274838"/>
            <a:ext cx="7162800" cy="2246769"/>
          </a:xfrm>
          <a:prstGeom prst="rect">
            <a:avLst/>
          </a:prstGeom>
        </p:spPr>
        <p:txBody>
          <a:bodyPr wrap="square">
            <a:spAutoFit/>
          </a:bodyPr>
          <a:lstStyle/>
          <a:p>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Cô</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khái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quát</a:t>
            </a:r>
            <a:r>
              <a:rPr lang="fr-FR" sz="2000" dirty="0">
                <a:latin typeface="Times New Roman" pitchFamily="18" charset="0"/>
                <a:cs typeface="Times New Roman" pitchFamily="18" charset="0"/>
              </a:rPr>
              <a:t>: Khi bé </a:t>
            </a:r>
            <a:r>
              <a:rPr lang="fr-FR" sz="2000" dirty="0" err="1">
                <a:latin typeface="Times New Roman" pitchFamily="18" charset="0"/>
                <a:cs typeface="Times New Roman" pitchFamily="18" charset="0"/>
              </a:rPr>
              <a:t>được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bố</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mẹ</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đón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về</a:t>
            </a:r>
            <a:r>
              <a:rPr lang="fr-FR" sz="2000" dirty="0">
                <a:latin typeface="Times New Roman" pitchFamily="18" charset="0"/>
                <a:cs typeface="Times New Roman" pitchFamily="18" charset="0"/>
              </a:rPr>
              <a:t> bé </a:t>
            </a:r>
            <a:r>
              <a:rPr lang="fr-FR" sz="2000" dirty="0" err="1">
                <a:latin typeface="Times New Roman" pitchFamily="18" charset="0"/>
                <a:cs typeface="Times New Roman" pitchFamily="18" charset="0"/>
              </a:rPr>
              <a:t>lại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trở</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thành</a:t>
            </a:r>
            <a:r>
              <a:rPr lang="fr-FR" sz="2000" dirty="0">
                <a:latin typeface="Times New Roman" pitchFamily="18" charset="0"/>
                <a:cs typeface="Times New Roman" pitchFamily="18" charset="0"/>
              </a:rPr>
              <a:t> con </a:t>
            </a:r>
            <a:r>
              <a:rPr lang="fr-FR" sz="2000" dirty="0" err="1">
                <a:latin typeface="Times New Roman" pitchFamily="18" charset="0"/>
                <a:cs typeface="Times New Roman" pitchFamily="18" charset="0"/>
              </a:rPr>
              <a:t>yêu</a:t>
            </a:r>
            <a:r>
              <a:rPr lang="fr-FR" sz="2000" dirty="0">
                <a:latin typeface="Times New Roman" pitchFamily="18" charset="0"/>
                <a:cs typeface="Times New Roman" pitchFamily="18" charset="0"/>
              </a:rPr>
              <a:t> bé </a:t>
            </a:r>
            <a:r>
              <a:rPr lang="fr-FR" sz="2000" dirty="0" err="1">
                <a:latin typeface="Times New Roman" pitchFamily="18" charset="0"/>
                <a:cs typeface="Times New Roman" pitchFamily="18" charset="0"/>
              </a:rPr>
              <a:t>nhỏ</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bố</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mẹ</a:t>
            </a:r>
            <a:r>
              <a:rPr lang="fr-FR" sz="2000" dirty="0">
                <a:latin typeface="Times New Roman" pitchFamily="18" charset="0"/>
                <a:cs typeface="Times New Roman" pitchFamily="18" charset="0"/>
              </a:rPr>
              <a:t>. Ở </a:t>
            </a:r>
            <a:r>
              <a:rPr lang="fr-FR" sz="2000" dirty="0" err="1">
                <a:latin typeface="Times New Roman" pitchFamily="18" charset="0"/>
                <a:cs typeface="Times New Roman" pitchFamily="18" charset="0"/>
              </a:rPr>
              <a:t>nhà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các</a:t>
            </a:r>
            <a:r>
              <a:rPr lang="fr-FR" sz="2000" dirty="0">
                <a:latin typeface="Times New Roman" pitchFamily="18" charset="0"/>
                <a:cs typeface="Times New Roman" pitchFamily="18" charset="0"/>
              </a:rPr>
              <a:t> con </a:t>
            </a:r>
            <a:r>
              <a:rPr lang="fr-FR" sz="2000" dirty="0" err="1">
                <a:latin typeface="Times New Roman" pitchFamily="18" charset="0"/>
                <a:cs typeface="Times New Roman" pitchFamily="18" charset="0"/>
              </a:rPr>
              <a:t>được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bố</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mẹ</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đặt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những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cái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tên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đáng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yêu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đấy</a:t>
            </a: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a:t>
            </a:r>
          </a:p>
          <a:p>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Bài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hiện</a:t>
            </a:r>
            <a:r>
              <a:rPr lang="fr-FR" sz="2000" dirty="0">
                <a:latin typeface="Times New Roman" pitchFamily="18" charset="0"/>
                <a:cs typeface="Times New Roman" pitchFamily="18" charset="0"/>
              </a:rPr>
              <a:t> bé </a:t>
            </a:r>
            <a:r>
              <a:rPr lang="fr-FR" sz="2000" dirty="0" err="1">
                <a:latin typeface="Times New Roman" pitchFamily="18" charset="0"/>
                <a:cs typeface="Times New Roman" pitchFamily="18" charset="0"/>
              </a:rPr>
              <a:t>có</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đóng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vai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rất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nhiều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nghề</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khác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nhau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giúp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ích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xã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hội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thì</a:t>
            </a:r>
            <a:r>
              <a:rPr lang="fr-FR" sz="2000" dirty="0">
                <a:latin typeface="Times New Roman" pitchFamily="18" charset="0"/>
                <a:cs typeface="Times New Roman" pitchFamily="18" charset="0"/>
              </a:rPr>
              <a:t> con </a:t>
            </a:r>
            <a:r>
              <a:rPr lang="fr-FR" sz="2000" dirty="0" err="1">
                <a:latin typeface="Times New Roman" pitchFamily="18" charset="0"/>
                <a:cs typeface="Times New Roman" pitchFamily="18" charset="0"/>
              </a:rPr>
              <a:t>ước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sẽ</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làm</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nghề</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gì</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Các</a:t>
            </a:r>
            <a:r>
              <a:rPr lang="fr-FR" sz="2000" dirty="0">
                <a:latin typeface="Times New Roman" pitchFamily="18" charset="0"/>
                <a:cs typeface="Times New Roman" pitchFamily="18" charset="0"/>
              </a:rPr>
              <a:t> con </a:t>
            </a:r>
            <a:r>
              <a:rPr lang="fr-FR" sz="2000" dirty="0" err="1">
                <a:latin typeface="Times New Roman" pitchFamily="18" charset="0"/>
                <a:cs typeface="Times New Roman" pitchFamily="18" charset="0"/>
              </a:rPr>
              <a:t>phải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như</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thế</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nào</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6" name="Rectangle 5"/>
          <p:cNvSpPr/>
          <p:nvPr/>
        </p:nvSpPr>
        <p:spPr>
          <a:xfrm>
            <a:off x="914400" y="2362200"/>
            <a:ext cx="6858000" cy="707886"/>
          </a:xfrm>
          <a:prstGeom prst="rect">
            <a:avLst/>
          </a:prstGeom>
        </p:spPr>
        <p:txBody>
          <a:bodyPr wrap="square">
            <a:spAutoFit/>
          </a:bodyPr>
          <a:lstStyle/>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96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nodePh="1">
                                  <p:stCondLst>
                                    <p:cond delay="0"/>
                                  </p:stCondLst>
                                  <p:endCondLst>
                                    <p:cond evt="begin" delay="0">
                                      <p:tn val="12"/>
                                    </p:cond>
                                  </p:end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0725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smtClean="0">
                <a:solidFill>
                  <a:srgbClr val="0070C0"/>
                </a:solidFill>
                <a:latin typeface="Times New Roman" pitchFamily="18" charset="0"/>
                <a:cs typeface="Times New Roman" pitchFamily="18" charset="0"/>
              </a:rPr>
              <a:t>Trò chơi: Đọc câu thơ qua tranh</a:t>
            </a:r>
            <a:endParaRPr lang="en-US" sz="3200" b="1" i="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478883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1371600"/>
            <a:ext cx="27432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5334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3528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381000" y="39624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066800"/>
            <a:ext cx="1981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2200" y="4191000"/>
            <a:ext cx="2667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743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8" name="Group 18"/>
          <p:cNvGrpSpPr>
            <a:grpSpLocks/>
          </p:cNvGrpSpPr>
          <p:nvPr/>
        </p:nvGrpSpPr>
        <p:grpSpPr bwMode="auto">
          <a:xfrm>
            <a:off x="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3048000" y="137160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6172200" y="22860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5943600" y="38862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0" y="37338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smtClean="0">
                <a:solidFill>
                  <a:schemeClr val="tx1">
                    <a:lumMod val="65000"/>
                    <a:lumOff val="35000"/>
                  </a:schemeClr>
                </a:solidFill>
                <a:latin typeface="Times New Roman" pitchFamily="18" charset="0"/>
              </a:rPr>
              <a:t>B</a:t>
            </a:r>
            <a:r>
              <a:rPr lang="en-US" sz="4000" b="1" smtClean="0">
                <a:solidFill>
                  <a:schemeClr val="tx1">
                    <a:lumMod val="65000"/>
                    <a:lumOff val="35000"/>
                  </a:schemeClr>
                </a:solidFill>
                <a:latin typeface="Times New Roman" pitchFamily="18" charset="0"/>
              </a:rPr>
              <a:t>é chơi làm thợ nề</a:t>
            </a:r>
          </a:p>
          <a:p>
            <a:pPr eaLnBrk="1" hangingPunct="1">
              <a:lnSpc>
                <a:spcPct val="80000"/>
              </a:lnSpc>
            </a:pPr>
            <a:r>
              <a:rPr lang="en-US" sz="4000" b="1" smtClean="0">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smtClean="0"/>
          </a:p>
        </p:txBody>
      </p:sp>
      <p:sp>
        <p:nvSpPr>
          <p:cNvPr id="11267" name="Rectangle 3"/>
          <p:cNvSpPr>
            <a:spLocks noGrp="1" noChangeArrowheads="1"/>
          </p:cNvSpPr>
          <p:nvPr>
            <p:ph type="body" idx="1"/>
          </p:nvPr>
        </p:nvSpPr>
        <p:spPr/>
        <p:txBody>
          <a:bodyPr/>
          <a:lstStyle/>
          <a:p>
            <a:pPr eaLnBrk="1" hangingPunct="1"/>
            <a:endParaRPr lang="vi-VN" smtClean="0"/>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466</Words>
  <Application>Microsoft Office PowerPoint</Application>
  <PresentationFormat>On-screen Show (4:3)</PresentationFormat>
  <Paragraphs>44</Paragraphs>
  <Slides>35</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Techsi.vn</cp:lastModifiedBy>
  <cp:revision>14</cp:revision>
  <dcterms:created xsi:type="dcterms:W3CDTF">2021-11-26T11:59:41Z</dcterms:created>
  <dcterms:modified xsi:type="dcterms:W3CDTF">2024-11-15T02:57:39Z</dcterms:modified>
</cp:coreProperties>
</file>