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7" r:id="rId7"/>
    <p:sldId id="264" r:id="rId8"/>
    <p:sldId id="269" r:id="rId9"/>
    <p:sldId id="270" r:id="rId10"/>
    <p:sldId id="272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AF1C-99BF-474F-9584-B5F44A76B05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EAEF-C444-4ED3-9ACF-397C0070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AF1C-99BF-474F-9584-B5F44A76B05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EAEF-C444-4ED3-9ACF-397C0070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AF1C-99BF-474F-9584-B5F44A76B05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EAEF-C444-4ED3-9ACF-397C0070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9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147AF-1F8B-4065-9D21-AE4352E33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57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AF1C-99BF-474F-9584-B5F44A76B05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EAEF-C444-4ED3-9ACF-397C0070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7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AF1C-99BF-474F-9584-B5F44A76B05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EAEF-C444-4ED3-9ACF-397C0070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2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AF1C-99BF-474F-9584-B5F44A76B05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EAEF-C444-4ED3-9ACF-397C0070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AF1C-99BF-474F-9584-B5F44A76B05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EAEF-C444-4ED3-9ACF-397C0070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AF1C-99BF-474F-9584-B5F44A76B05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EAEF-C444-4ED3-9ACF-397C0070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AF1C-99BF-474F-9584-B5F44A76B05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EAEF-C444-4ED3-9ACF-397C0070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3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AF1C-99BF-474F-9584-B5F44A76B05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EAEF-C444-4ED3-9ACF-397C0070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7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AF1C-99BF-474F-9584-B5F44A76B05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EAEF-C444-4ED3-9ACF-397C0070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AF1C-99BF-474F-9584-B5F44A76B05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8EAEF-C444-4ED3-9ACF-397C0070B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1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jp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5.png"/><Relationship Id="rId1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36251" y="-76200"/>
            <a:ext cx="12192000" cy="6744204"/>
          </a:xfrm>
          <a:custGeom>
            <a:avLst/>
            <a:gdLst/>
            <a:ahLst/>
            <a:cxnLst/>
            <a:rect l="l" t="t" r="r" b="b"/>
            <a:pathLst>
              <a:path w="13915109" h="10383967">
                <a:moveTo>
                  <a:pt x="13915109" y="0"/>
                </a:moveTo>
                <a:lnTo>
                  <a:pt x="0" y="0"/>
                </a:lnTo>
                <a:lnTo>
                  <a:pt x="0" y="10383967"/>
                </a:lnTo>
                <a:lnTo>
                  <a:pt x="13915109" y="10383967"/>
                </a:lnTo>
                <a:lnTo>
                  <a:pt x="13915109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>
              <a:lnSpc>
                <a:spcPts val="7467"/>
              </a:lnSpc>
            </a:pPr>
            <a:endParaRPr lang="en-US" sz="1800" dirty="0">
              <a:solidFill>
                <a:srgbClr val="000000"/>
              </a:solidFill>
              <a:latin typeface="UVN Anh Hai" panose="02040603050506020403" pitchFamily="18" charset="0"/>
              <a:ea typeface="Noto Sans"/>
              <a:cs typeface="Noto Sans"/>
              <a:sym typeface="Noto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025246" y="4521149"/>
            <a:ext cx="1947416" cy="2325273"/>
          </a:xfrm>
          <a:custGeom>
            <a:avLst/>
            <a:gdLst/>
            <a:ahLst/>
            <a:cxnLst/>
            <a:rect l="l" t="t" r="r" b="b"/>
            <a:pathLst>
              <a:path w="2921124" h="3487909">
                <a:moveTo>
                  <a:pt x="0" y="0"/>
                </a:moveTo>
                <a:lnTo>
                  <a:pt x="2921124" y="0"/>
                </a:lnTo>
                <a:lnTo>
                  <a:pt x="2921124" y="3487909"/>
                </a:lnTo>
                <a:lnTo>
                  <a:pt x="0" y="348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9088401" y="5553213"/>
            <a:ext cx="1371197" cy="1202569"/>
          </a:xfrm>
          <a:custGeom>
            <a:avLst/>
            <a:gdLst/>
            <a:ahLst/>
            <a:cxnLst/>
            <a:rect l="l" t="t" r="r" b="b"/>
            <a:pathLst>
              <a:path w="2876714" h="2509933">
                <a:moveTo>
                  <a:pt x="0" y="0"/>
                </a:moveTo>
                <a:lnTo>
                  <a:pt x="2876714" y="0"/>
                </a:lnTo>
                <a:lnTo>
                  <a:pt x="2876714" y="2509932"/>
                </a:lnTo>
                <a:lnTo>
                  <a:pt x="0" y="2509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099990">
            <a:off x="363164" y="2160480"/>
            <a:ext cx="342673" cy="228033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503479">
            <a:off x="944900" y="2997073"/>
            <a:ext cx="342673" cy="228033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2289442">
            <a:off x="951490" y="4238993"/>
            <a:ext cx="342673" cy="228033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956101">
            <a:off x="232402" y="4496727"/>
            <a:ext cx="342673" cy="228033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485546">
            <a:off x="365002" y="3481518"/>
            <a:ext cx="342673" cy="228033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1" y="0"/>
                </a:lnTo>
                <a:lnTo>
                  <a:pt x="514011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289442">
            <a:off x="11667466" y="1637666"/>
            <a:ext cx="342673" cy="228033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737646">
            <a:off x="10951779" y="1591416"/>
            <a:ext cx="342673" cy="228033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1503479">
            <a:off x="11079352" y="571784"/>
            <a:ext cx="342673" cy="228033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618813">
            <a:off x="11080268" y="2518596"/>
            <a:ext cx="342673" cy="228033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2099990">
            <a:off x="10952408" y="4075494"/>
            <a:ext cx="342673" cy="228033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2010675">
            <a:off x="11569945" y="3504642"/>
            <a:ext cx="342673" cy="228033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503479">
            <a:off x="641675" y="5195747"/>
            <a:ext cx="342673" cy="228033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192837">
            <a:off x="11540031" y="4630011"/>
            <a:ext cx="342673" cy="228033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1"/>
                </a:lnTo>
                <a:lnTo>
                  <a:pt x="0" y="3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2842188">
            <a:off x="436508" y="1486181"/>
            <a:ext cx="342673" cy="228033"/>
          </a:xfrm>
          <a:custGeom>
            <a:avLst/>
            <a:gdLst/>
            <a:ahLst/>
            <a:cxnLst/>
            <a:rect l="l" t="t" r="r" b="b"/>
            <a:pathLst>
              <a:path w="514010" h="342050">
                <a:moveTo>
                  <a:pt x="0" y="0"/>
                </a:moveTo>
                <a:lnTo>
                  <a:pt x="514010" y="0"/>
                </a:lnTo>
                <a:lnTo>
                  <a:pt x="514010" y="342050"/>
                </a:lnTo>
                <a:lnTo>
                  <a:pt x="0" y="3420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291F9-0C4B-662B-F641-3FB89510C1CF}"/>
              </a:ext>
            </a:extLst>
          </p:cNvPr>
          <p:cNvSpPr txBox="1"/>
          <p:nvPr/>
        </p:nvSpPr>
        <p:spPr>
          <a:xfrm>
            <a:off x="3634058" y="117356"/>
            <a:ext cx="4432302" cy="470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1800" b="1" dirty="0">
                <a:solidFill>
                  <a:srgbClr val="000000"/>
                </a:solidFill>
                <a:latin typeface="DejaVu Serif Bold"/>
                <a:ea typeface="Noto Sans"/>
                <a:cs typeface="Noto Sans"/>
                <a:sym typeface="Noto Sans"/>
              </a:rPr>
              <a:t>ỦY BAN NHÂN DÂN QUẬN LONG BIÊN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9A3A5-1E71-A09E-9611-18A29607A032}"/>
              </a:ext>
            </a:extLst>
          </p:cNvPr>
          <p:cNvSpPr txBox="1"/>
          <p:nvPr/>
        </p:nvSpPr>
        <p:spPr>
          <a:xfrm>
            <a:off x="3592008" y="509948"/>
            <a:ext cx="4516401" cy="470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1" dirty="0">
                <a:solidFill>
                  <a:srgbClr val="000000"/>
                </a:solidFill>
                <a:latin typeface="UVN Anh Hai" panose="02040603050506020403"/>
                <a:ea typeface="Noto Sans"/>
                <a:cs typeface="Noto Sans"/>
                <a:sym typeface="Noto Sans"/>
              </a:rPr>
              <a:t>TRƯỜNG MẦM NON CỰ KHỐI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85D990-D959-535A-2CA2-956EF52FA7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26" y="1033544"/>
            <a:ext cx="1474270" cy="143627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EA74F5C-282E-A6ED-3343-73412258DD00}"/>
              </a:ext>
            </a:extLst>
          </p:cNvPr>
          <p:cNvSpPr txBox="1"/>
          <p:nvPr/>
        </p:nvSpPr>
        <p:spPr>
          <a:xfrm>
            <a:off x="4907239" y="6098228"/>
            <a:ext cx="2181340" cy="46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47"/>
              </a:lnSpc>
            </a:pPr>
            <a:r>
              <a:rPr lang="en-US" sz="14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Năm</a:t>
            </a:r>
            <a:r>
              <a:rPr lang="en-US" sz="14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học</a:t>
            </a:r>
            <a:r>
              <a:rPr lang="en-US" sz="1400" b="1" dirty="0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 2024-2025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7577" y="3494147"/>
            <a:ext cx="61245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PHÁT TRIỂN NHẬN THỨC</a:t>
            </a:r>
          </a:p>
          <a:p>
            <a:pPr algn="ctr"/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HOẠT ĐỘNG:KHÁM PHÁ</a:t>
            </a:r>
            <a:endParaRPr lang="en-US" sz="2400" b="1" kern="0" dirty="0" smtClean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/>
            <a:endParaRPr lang="en-US" sz="2000" b="1" kern="0" dirty="0" smtClean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/>
            <a:r>
              <a:rPr lang="en-US" sz="20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Đề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tài</a:t>
            </a:r>
            <a:r>
              <a:rPr lang="vi-VN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khám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phá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con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mèo</a:t>
            </a:r>
            <a:endParaRPr lang="en-US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defRPr/>
            </a:pP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Lứa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: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Trẻ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(3-4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)</a:t>
            </a:r>
          </a:p>
          <a:p>
            <a:pPr algn="ctr">
              <a:defRPr/>
            </a:pP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   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Viên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Đào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Thu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Trang</a:t>
            </a:r>
            <a:endParaRPr lang="en-US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/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5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8752" y="154380"/>
            <a:ext cx="12192000" cy="77486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alt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776353" y="534390"/>
            <a:ext cx="5985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dirty="0" err="1">
                <a:solidFill>
                  <a:srgbClr val="FF0000"/>
                </a:solidFill>
              </a:rPr>
              <a:t>Làm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</a:rPr>
              <a:t>gì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</a:rPr>
              <a:t>để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</a:rPr>
              <a:t>bảo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</a:rPr>
              <a:t>vệ</a:t>
            </a:r>
            <a:r>
              <a:rPr lang="en-US" altLang="en-US" sz="4400" dirty="0">
                <a:solidFill>
                  <a:srgbClr val="FF00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0000"/>
                </a:solidFill>
              </a:rPr>
              <a:t>mèo</a:t>
            </a:r>
            <a:r>
              <a:rPr lang="en-US" altLang="en-US" sz="4400" dirty="0" smtClean="0">
                <a:solidFill>
                  <a:srgbClr val="FF0000"/>
                </a:solidFill>
              </a:rPr>
              <a:t>?</a:t>
            </a:r>
            <a:endParaRPr lang="en-US" sz="4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9" y="1629839"/>
            <a:ext cx="4843153" cy="396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4213" y="1674321"/>
            <a:ext cx="4821381" cy="396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97477" y="5766929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Cho </a:t>
            </a:r>
            <a:r>
              <a:rPr lang="en-US" altLang="en-US" sz="2400" dirty="0" err="1"/>
              <a:t>mèo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nơi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sống</a:t>
            </a:r>
            <a:endParaRPr lang="en-US" altLang="en-US" sz="2400" dirty="0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819403" y="57387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Cho </a:t>
            </a:r>
            <a:r>
              <a:rPr lang="en-US" altLang="en-US" sz="2400" dirty="0" err="1"/>
              <a:t>mèo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thức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ăn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phù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hợp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95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32509" y="0"/>
            <a:ext cx="12192000" cy="68461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5125" y="195005"/>
            <a:ext cx="712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smtClean="0"/>
              <a:t>Bé có nên trêu trọc mèo không?</a:t>
            </a:r>
            <a:endParaRPr lang="en-US" sz="40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26" y="1246910"/>
            <a:ext cx="5966360" cy="33013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5683" y="4892268"/>
            <a:ext cx="9025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smtClean="0">
                <a:solidFill>
                  <a:srgbClr val="FF0066"/>
                </a:solidFill>
              </a:rPr>
              <a:t>    -</a:t>
            </a:r>
            <a:r>
              <a:rPr lang="en-US" altLang="en-US" sz="3200" dirty="0" err="1" smtClean="0">
                <a:solidFill>
                  <a:srgbClr val="FF0066"/>
                </a:solidFill>
              </a:rPr>
              <a:t>Bé</a:t>
            </a:r>
            <a:r>
              <a:rPr lang="en-US" altLang="en-US" sz="3200" dirty="0" smtClean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cũng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không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nên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trêu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trọc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mèo</a:t>
            </a:r>
            <a:r>
              <a:rPr lang="en-US" altLang="en-US" sz="3200" dirty="0">
                <a:solidFill>
                  <a:srgbClr val="FF0066"/>
                </a:solidFill>
              </a:rPr>
              <a:t>, </a:t>
            </a:r>
            <a:r>
              <a:rPr lang="en-US" altLang="en-US" sz="3200" dirty="0" err="1">
                <a:solidFill>
                  <a:srgbClr val="FF0066"/>
                </a:solidFill>
              </a:rPr>
              <a:t>vì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mèo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có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những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lúc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rất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đáng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yêu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nhưng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sẽ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rất</a:t>
            </a:r>
            <a:r>
              <a:rPr lang="en-US" altLang="en-US" sz="3200" dirty="0">
                <a:solidFill>
                  <a:srgbClr val="FF0066"/>
                </a:solidFill>
              </a:rPr>
              <a:t> hung </a:t>
            </a:r>
            <a:r>
              <a:rPr lang="en-US" altLang="en-US" sz="3200" dirty="0" err="1">
                <a:solidFill>
                  <a:srgbClr val="FF0066"/>
                </a:solidFill>
              </a:rPr>
              <a:t>dữ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khi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có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nguy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hiểm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đe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doạ</a:t>
            </a:r>
            <a:r>
              <a:rPr lang="en-US" altLang="en-US" sz="3200" dirty="0">
                <a:solidFill>
                  <a:srgbClr val="FF0066"/>
                </a:solidFill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</a:rPr>
              <a:t>nó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0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32509" y="0"/>
            <a:ext cx="12192000" cy="68461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Thiệp cảm ơn, card Thank you, thiệp Thank you - size (88x53)mm, giấy C300,  cán màn mờ 2 mặt | Lazad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16" y="984662"/>
            <a:ext cx="68897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1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2" y="201882"/>
            <a:ext cx="11732821" cy="64720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98171" y="2446317"/>
            <a:ext cx="77664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rgbClr val="0000FF"/>
                </a:solidFill>
              </a:rPr>
              <a:t>* </a:t>
            </a:r>
            <a:r>
              <a:rPr lang="en-US" altLang="en-US" sz="2000" b="1" dirty="0" err="1">
                <a:solidFill>
                  <a:srgbClr val="0000FF"/>
                </a:solidFill>
              </a:rPr>
              <a:t>Kiến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thức</a:t>
            </a:r>
            <a:r>
              <a:rPr lang="en-US" altLang="en-US" sz="2000" b="1" dirty="0">
                <a:solidFill>
                  <a:srgbClr val="0000FF"/>
                </a:solidFill>
              </a:rPr>
              <a:t>:</a:t>
            </a:r>
          </a:p>
          <a:p>
            <a:r>
              <a:rPr lang="en-US" altLang="en-US" sz="2000" dirty="0">
                <a:solidFill>
                  <a:srgbClr val="0000FF"/>
                </a:solidFill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</a:rPr>
              <a:t>Dạy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trẻ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biết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tên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gọi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một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vài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đặc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điểm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cơ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bản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của</a:t>
            </a:r>
            <a:r>
              <a:rPr lang="en-US" altLang="en-US" sz="2000" dirty="0">
                <a:solidFill>
                  <a:srgbClr val="0000FF"/>
                </a:solidFill>
              </a:rPr>
              <a:t> con</a:t>
            </a:r>
          </a:p>
          <a:p>
            <a:r>
              <a:rPr lang="en-US" altLang="en-US" sz="2000" dirty="0">
                <a:solidFill>
                  <a:srgbClr val="0000FF"/>
                </a:solidFill>
              </a:rPr>
              <a:t>  </a:t>
            </a:r>
            <a:r>
              <a:rPr lang="en-US" altLang="en-US" sz="2000" dirty="0" err="1">
                <a:solidFill>
                  <a:srgbClr val="0000FF"/>
                </a:solidFill>
              </a:rPr>
              <a:t>mèo</a:t>
            </a:r>
            <a:r>
              <a:rPr lang="en-US" altLang="en-US" sz="2000" dirty="0">
                <a:solidFill>
                  <a:srgbClr val="0000FF"/>
                </a:solidFill>
              </a:rPr>
              <a:t>: </a:t>
            </a:r>
            <a:r>
              <a:rPr lang="en-US" altLang="en-US" sz="2000" dirty="0" err="1">
                <a:solidFill>
                  <a:srgbClr val="0000FF"/>
                </a:solidFill>
              </a:rPr>
              <a:t>cấu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tạo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bên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ngoài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</a:rPr>
              <a:t>nơi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sống</a:t>
            </a:r>
            <a:r>
              <a:rPr lang="en-US" altLang="en-US" sz="2000" dirty="0">
                <a:solidFill>
                  <a:srgbClr val="0000FF"/>
                </a:solidFill>
              </a:rPr>
              <a:t>,                   </a:t>
            </a:r>
            <a:r>
              <a:rPr lang="en-US" altLang="en-US" sz="2000" dirty="0" err="1">
                <a:solidFill>
                  <a:srgbClr val="0000FF"/>
                </a:solidFill>
              </a:rPr>
              <a:t>thức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ăn</a:t>
            </a:r>
            <a:r>
              <a:rPr lang="en-US" altLang="en-US" sz="2000" dirty="0">
                <a:solidFill>
                  <a:srgbClr val="0000FF"/>
                </a:solidFill>
              </a:rPr>
              <a:t>…</a:t>
            </a:r>
          </a:p>
          <a:p>
            <a:r>
              <a:rPr lang="en-US" altLang="en-US" sz="2000" dirty="0">
                <a:solidFill>
                  <a:srgbClr val="0000FF"/>
                </a:solidFill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</a:rPr>
              <a:t>Dạy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trẻ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biết</a:t>
            </a:r>
            <a:r>
              <a:rPr lang="en-US" altLang="en-US" sz="2000" dirty="0">
                <a:solidFill>
                  <a:srgbClr val="0000FF"/>
                </a:solidFill>
              </a:rPr>
              <a:t>: </a:t>
            </a:r>
            <a:r>
              <a:rPr lang="en-US" altLang="en-US" sz="2000" dirty="0" err="1">
                <a:solidFill>
                  <a:srgbClr val="0000FF"/>
                </a:solidFill>
              </a:rPr>
              <a:t>mèo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là</a:t>
            </a:r>
            <a:r>
              <a:rPr lang="en-US" altLang="en-US" sz="2000" dirty="0">
                <a:solidFill>
                  <a:srgbClr val="0000FF"/>
                </a:solidFill>
              </a:rPr>
              <a:t> con </a:t>
            </a:r>
            <a:r>
              <a:rPr lang="en-US" altLang="en-US" sz="2000" dirty="0" err="1">
                <a:solidFill>
                  <a:srgbClr val="0000FF"/>
                </a:solidFill>
              </a:rPr>
              <a:t>vật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nuôi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trong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gia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đình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</a:rPr>
              <a:t>gần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gũi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với</a:t>
            </a:r>
            <a:r>
              <a:rPr lang="en-US" altLang="en-US" sz="2000" dirty="0">
                <a:solidFill>
                  <a:srgbClr val="0000FF"/>
                </a:solidFill>
              </a:rPr>
              <a:t> con </a:t>
            </a:r>
            <a:r>
              <a:rPr lang="en-US" altLang="en-US" sz="2000" dirty="0" err="1">
                <a:solidFill>
                  <a:srgbClr val="0000FF"/>
                </a:solidFill>
              </a:rPr>
              <a:t>người</a:t>
            </a:r>
            <a:r>
              <a:rPr lang="en-US" altLang="en-US" sz="2000" dirty="0">
                <a:solidFill>
                  <a:srgbClr val="0000FF"/>
                </a:solidFill>
              </a:rPr>
              <a:t>.</a:t>
            </a:r>
          </a:p>
          <a:p>
            <a:r>
              <a:rPr lang="en-US" altLang="en-US" sz="2000" b="1" dirty="0">
                <a:solidFill>
                  <a:srgbClr val="0000FF"/>
                </a:solidFill>
              </a:rPr>
              <a:t>* </a:t>
            </a:r>
            <a:r>
              <a:rPr lang="en-US" altLang="en-US" sz="2000" b="1" dirty="0" err="1">
                <a:solidFill>
                  <a:srgbClr val="0000FF"/>
                </a:solidFill>
              </a:rPr>
              <a:t>Kỹ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năng</a:t>
            </a:r>
            <a:r>
              <a:rPr lang="en-US" altLang="en-US" sz="2000" b="1" dirty="0">
                <a:solidFill>
                  <a:srgbClr val="0000FF"/>
                </a:solidFill>
              </a:rPr>
              <a:t>:</a:t>
            </a:r>
          </a:p>
          <a:p>
            <a:r>
              <a:rPr lang="en-US" altLang="en-US" sz="2000" dirty="0">
                <a:solidFill>
                  <a:srgbClr val="0000FF"/>
                </a:solidFill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</a:rPr>
              <a:t>Trẻ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nói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đủ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câu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</a:rPr>
              <a:t>rõ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ràng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</a:rPr>
              <a:t>mạch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lạc</a:t>
            </a:r>
            <a:r>
              <a:rPr lang="en-US" altLang="en-US" sz="2000" dirty="0">
                <a:solidFill>
                  <a:srgbClr val="0000FF"/>
                </a:solidFill>
              </a:rPr>
              <a:t>.</a:t>
            </a:r>
          </a:p>
          <a:p>
            <a:r>
              <a:rPr lang="en-US" altLang="en-US" sz="2000" dirty="0">
                <a:solidFill>
                  <a:srgbClr val="0000FF"/>
                </a:solidFill>
              </a:rPr>
              <a:t>- </a:t>
            </a:r>
            <a:r>
              <a:rPr lang="en-US" altLang="en-US" sz="2000" dirty="0" err="1">
                <a:solidFill>
                  <a:srgbClr val="0000FF"/>
                </a:solidFill>
              </a:rPr>
              <a:t>Biết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thể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hiện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hành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động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giả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làm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tiếng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kêu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của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mèo</a:t>
            </a:r>
            <a:r>
              <a:rPr lang="en-US" altLang="en-US" sz="2000" dirty="0">
                <a:solidFill>
                  <a:srgbClr val="0000FF"/>
                </a:solidFill>
              </a:rPr>
              <a:t>.</a:t>
            </a:r>
          </a:p>
          <a:p>
            <a:r>
              <a:rPr lang="en-US" altLang="en-US" sz="2000" b="1" dirty="0">
                <a:solidFill>
                  <a:srgbClr val="0000FF"/>
                </a:solidFill>
              </a:rPr>
              <a:t>* </a:t>
            </a:r>
            <a:r>
              <a:rPr lang="en-US" altLang="en-US" sz="2000" b="1" dirty="0" err="1">
                <a:solidFill>
                  <a:srgbClr val="0000FF"/>
                </a:solidFill>
              </a:rPr>
              <a:t>Thái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độ</a:t>
            </a:r>
            <a:r>
              <a:rPr lang="en-US" altLang="en-US" sz="2000" b="1" dirty="0">
                <a:solidFill>
                  <a:srgbClr val="0000FF"/>
                </a:solidFill>
              </a:rPr>
              <a:t>:</a:t>
            </a:r>
          </a:p>
          <a:p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Trẻ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biết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yêu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quý</a:t>
            </a:r>
            <a:r>
              <a:rPr lang="en-US" altLang="en-US" sz="2000" dirty="0">
                <a:solidFill>
                  <a:srgbClr val="0000FF"/>
                </a:solidFill>
              </a:rPr>
              <a:t>, </a:t>
            </a:r>
            <a:r>
              <a:rPr lang="en-US" altLang="en-US" sz="2000" dirty="0" err="1">
                <a:solidFill>
                  <a:srgbClr val="0000FF"/>
                </a:solidFill>
              </a:rPr>
              <a:t>không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trêu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trọc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và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bảo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vệ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</a:rPr>
              <a:t> con </a:t>
            </a:r>
            <a:r>
              <a:rPr lang="en-US" altLang="en-US" sz="2000" dirty="0" err="1">
                <a:solidFill>
                  <a:srgbClr val="0000FF"/>
                </a:solidFill>
              </a:rPr>
              <a:t>vật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nuôi</a:t>
            </a:r>
            <a:r>
              <a:rPr lang="en-US" altLang="en-US" sz="2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8223" y="929221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dirty="0" err="1" smtClean="0">
                <a:solidFill>
                  <a:srgbClr val="0033CC"/>
                </a:solidFill>
              </a:rPr>
              <a:t>Mục</a:t>
            </a:r>
            <a:r>
              <a:rPr lang="en-US" altLang="en-US" sz="5400" dirty="0" smtClean="0">
                <a:solidFill>
                  <a:srgbClr val="0033CC"/>
                </a:solidFill>
              </a:rPr>
              <a:t> </a:t>
            </a:r>
            <a:r>
              <a:rPr lang="en-US" altLang="en-US" sz="5400" dirty="0" err="1" smtClean="0">
                <a:solidFill>
                  <a:srgbClr val="0033CC"/>
                </a:solidFill>
              </a:rPr>
              <a:t>đích</a:t>
            </a:r>
            <a:r>
              <a:rPr lang="en-US" altLang="en-US" sz="5400" dirty="0" smtClean="0">
                <a:solidFill>
                  <a:srgbClr val="0033CC"/>
                </a:solidFill>
              </a:rPr>
              <a:t> - </a:t>
            </a:r>
            <a:r>
              <a:rPr lang="en-US" altLang="en-US" sz="5400" dirty="0" err="1" smtClean="0">
                <a:solidFill>
                  <a:srgbClr val="0033CC"/>
                </a:solidFill>
              </a:rPr>
              <a:t>Yêu</a:t>
            </a:r>
            <a:r>
              <a:rPr lang="en-US" altLang="en-US" sz="5400" dirty="0" smtClean="0">
                <a:solidFill>
                  <a:srgbClr val="0033CC"/>
                </a:solidFill>
              </a:rPr>
              <a:t> </a:t>
            </a:r>
            <a:r>
              <a:rPr lang="en-US" altLang="en-US" sz="5400" dirty="0" err="1" smtClean="0">
                <a:solidFill>
                  <a:srgbClr val="0033CC"/>
                </a:solidFill>
              </a:rPr>
              <a:t>cầu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0232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506" y="344387"/>
            <a:ext cx="11732821" cy="64720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49486" y="510639"/>
            <a:ext cx="5379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b="1" dirty="0" err="1" smtClean="0">
                <a:solidFill>
                  <a:srgbClr val="0000FF"/>
                </a:solidFill>
              </a:rPr>
              <a:t>Hoạt</a:t>
            </a:r>
            <a:r>
              <a:rPr lang="en-US" altLang="en-US" sz="5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5400" b="1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5400" b="1" dirty="0" smtClean="0">
                <a:solidFill>
                  <a:srgbClr val="0000FF"/>
                </a:solidFill>
              </a:rPr>
              <a:t> 1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48146" y="2303139"/>
            <a:ext cx="7065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rgbClr val="0000FF"/>
                </a:solidFill>
              </a:rPr>
              <a:t>*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Ổn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định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tổ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chức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: </a:t>
            </a:r>
          </a:p>
          <a:p>
            <a:r>
              <a:rPr lang="en-US" altLang="en-US" sz="3200" dirty="0" smtClean="0">
                <a:solidFill>
                  <a:srgbClr val="0000FF"/>
                </a:solidFill>
              </a:rPr>
              <a:t>Cho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trẻ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hát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vận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theo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nhạc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en-US" sz="3200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hát</a:t>
            </a:r>
            <a:r>
              <a:rPr lang="en-US" altLang="en-US" sz="3200" dirty="0" smtClean="0">
                <a:solidFill>
                  <a:srgbClr val="0000FF"/>
                </a:solidFill>
              </a:rPr>
              <a:t> “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Vì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sao</a:t>
            </a:r>
            <a:r>
              <a:rPr lang="en-US" altLang="en-US" sz="3200" dirty="0" smtClean="0">
                <a:solidFill>
                  <a:srgbClr val="0000FF"/>
                </a:solidFill>
              </a:rPr>
              <a:t> con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mèo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rửa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mặt</a:t>
            </a:r>
            <a:r>
              <a:rPr lang="en-US" altLang="en-US" sz="3200" dirty="0" smtClean="0">
                <a:solidFill>
                  <a:srgbClr val="0000FF"/>
                </a:solidFill>
              </a:rPr>
              <a:t>”</a:t>
            </a:r>
          </a:p>
          <a:p>
            <a:r>
              <a:rPr lang="en-US" altLang="en-US" sz="3200" b="1" dirty="0" smtClean="0">
                <a:solidFill>
                  <a:srgbClr val="0000FF"/>
                </a:solidFill>
              </a:rPr>
              <a:t>*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Vào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: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en-US" sz="3200" dirty="0" smtClean="0">
                <a:solidFill>
                  <a:srgbClr val="0000FF"/>
                </a:solidFill>
              </a:rPr>
              <a:t>  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Đàm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thoại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giúp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trẻ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tìm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hiểu</a:t>
            </a:r>
            <a:r>
              <a:rPr lang="en-US" altLang="en-US" sz="3200" dirty="0" smtClean="0">
                <a:solidFill>
                  <a:srgbClr val="0000FF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về</a:t>
            </a:r>
            <a:r>
              <a:rPr lang="en-US" altLang="en-US" sz="3200" dirty="0" smtClean="0">
                <a:solidFill>
                  <a:srgbClr val="0000FF"/>
                </a:solidFill>
              </a:rPr>
              <a:t> con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mèo</a:t>
            </a:r>
            <a:endParaRPr lang="en-US" altLang="en-US" sz="3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8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506" y="41563"/>
            <a:ext cx="11732821" cy="68164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1136" y="101290"/>
            <a:ext cx="692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err="1" smtClean="0"/>
              <a:t>Nhà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bé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nuôi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những</a:t>
            </a:r>
            <a:r>
              <a:rPr lang="en-US" altLang="en-US" sz="4000" dirty="0" smtClean="0"/>
              <a:t> con </a:t>
            </a:r>
            <a:r>
              <a:rPr lang="en-US" altLang="en-US" sz="4000" dirty="0" err="1" smtClean="0"/>
              <a:t>vật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gì</a:t>
            </a:r>
            <a:r>
              <a:rPr lang="en-US" altLang="en-US" sz="4000" dirty="0" smtClean="0"/>
              <a:t>?</a:t>
            </a:r>
            <a:endParaRPr lang="en-US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8" y="789166"/>
            <a:ext cx="393382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44" y="789166"/>
            <a:ext cx="38862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3" y="3837727"/>
            <a:ext cx="38862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44" y="3845664"/>
            <a:ext cx="38862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772" y="3236956"/>
            <a:ext cx="233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 </a:t>
            </a:r>
            <a:r>
              <a:rPr lang="en-US" sz="3600" dirty="0" err="1" smtClean="0"/>
              <a:t>mèo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082757" y="6271396"/>
            <a:ext cx="168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 </a:t>
            </a:r>
            <a:r>
              <a:rPr lang="en-US" sz="3600" dirty="0" err="1" smtClean="0"/>
              <a:t>gà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044419" y="3219623"/>
            <a:ext cx="217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 </a:t>
            </a:r>
            <a:r>
              <a:rPr lang="en-US" sz="3600" dirty="0" err="1" smtClean="0"/>
              <a:t>chó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9154" y="6241532"/>
            <a:ext cx="214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 </a:t>
            </a:r>
            <a:r>
              <a:rPr lang="en-US" sz="3600" dirty="0" err="1" smtClean="0"/>
              <a:t>chim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32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6" y="0"/>
            <a:ext cx="120851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05" y="83127"/>
            <a:ext cx="5562600" cy="990600"/>
          </a:xfrm>
          <a:solidFill>
            <a:srgbClr val="CCFFFF"/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err="1" smtClean="0"/>
              <a:t>Đây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là</a:t>
            </a:r>
            <a:r>
              <a:rPr lang="en-US" altLang="en-US" dirty="0" smtClean="0"/>
              <a:t> con </a:t>
            </a:r>
            <a:r>
              <a:rPr lang="en-US" altLang="en-US" dirty="0" err="1" smtClean="0"/>
              <a:t>gì</a:t>
            </a:r>
            <a:r>
              <a:rPr lang="en-US" alt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39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177" y="1"/>
            <a:ext cx="11827823" cy="697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8607" y="171450"/>
            <a:ext cx="8229600" cy="1143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/>
              <a:t>Con mèo có những bộ phận gì?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8153400" y="1447800"/>
            <a:ext cx="167640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753600" y="1219200"/>
            <a:ext cx="762000" cy="37623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Đầu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7543800" y="3962400"/>
            <a:ext cx="24384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9953626" y="3657600"/>
            <a:ext cx="714375" cy="37623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Thân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6781800" y="5943600"/>
            <a:ext cx="25908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9372600" y="5638801"/>
            <a:ext cx="742950" cy="379413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Chân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 flipV="1">
            <a:off x="2286000" y="3352800"/>
            <a:ext cx="9906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828801" y="2895600"/>
            <a:ext cx="663575" cy="37623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Đuôi</a:t>
            </a:r>
          </a:p>
        </p:txBody>
      </p:sp>
    </p:spTree>
    <p:extLst>
      <p:ext uri="{BB962C8B-B14F-4D97-AF65-F5344CB8AC3E}">
        <p14:creationId xmlns:p14="http://schemas.microsoft.com/office/powerpoint/2010/main" val="42407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200" grpId="0" animBg="1"/>
      <p:bldP spid="8203" grpId="0" animBg="1"/>
      <p:bldP spid="8205" grpId="0" animBg="1"/>
      <p:bldP spid="82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757" y="385950"/>
            <a:ext cx="11732821" cy="64720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68187" y="385950"/>
            <a:ext cx="6911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5400" dirty="0">
                <a:solidFill>
                  <a:schemeClr val="tx2"/>
                </a:solidFill>
              </a:rPr>
              <a:t>Con </a:t>
            </a:r>
            <a:r>
              <a:rPr lang="en-US" altLang="en-US" sz="5400" dirty="0" err="1">
                <a:solidFill>
                  <a:schemeClr val="tx2"/>
                </a:solidFill>
              </a:rPr>
              <a:t>mèo</a:t>
            </a:r>
            <a:r>
              <a:rPr lang="en-US" altLang="en-US" sz="5400" dirty="0">
                <a:solidFill>
                  <a:schemeClr val="tx2"/>
                </a:solidFill>
              </a:rPr>
              <a:t> </a:t>
            </a:r>
            <a:r>
              <a:rPr lang="en-US" altLang="en-US" sz="5400" dirty="0" err="1">
                <a:solidFill>
                  <a:schemeClr val="tx2"/>
                </a:solidFill>
              </a:rPr>
              <a:t>thích</a:t>
            </a:r>
            <a:r>
              <a:rPr lang="en-US" altLang="en-US" sz="5400" dirty="0">
                <a:solidFill>
                  <a:schemeClr val="tx2"/>
                </a:solidFill>
              </a:rPr>
              <a:t> </a:t>
            </a:r>
            <a:r>
              <a:rPr lang="en-US" altLang="en-US" sz="5400" dirty="0" err="1">
                <a:solidFill>
                  <a:schemeClr val="tx2"/>
                </a:solidFill>
              </a:rPr>
              <a:t>ăn</a:t>
            </a:r>
            <a:r>
              <a:rPr lang="en-US" altLang="en-US" sz="5400" dirty="0">
                <a:solidFill>
                  <a:schemeClr val="tx2"/>
                </a:solidFill>
              </a:rPr>
              <a:t> </a:t>
            </a:r>
            <a:r>
              <a:rPr lang="en-US" altLang="en-US" sz="5400" dirty="0" err="1">
                <a:solidFill>
                  <a:schemeClr val="tx2"/>
                </a:solidFill>
              </a:rPr>
              <a:t>gì</a:t>
            </a:r>
            <a:r>
              <a:rPr lang="en-US" altLang="en-US" sz="5400" dirty="0">
                <a:solidFill>
                  <a:schemeClr val="tx2"/>
                </a:solidFill>
              </a:rPr>
              <a:t>?</a:t>
            </a:r>
            <a:endParaRPr lang="en-US" altLang="en-US" sz="5400" dirty="0">
              <a:solidFill>
                <a:schemeClr val="tx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8" y="1679285"/>
            <a:ext cx="3657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74" y="1652071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9069" y="4319071"/>
            <a:ext cx="270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Ăn</a:t>
            </a:r>
            <a:r>
              <a:rPr lang="en-US" sz="3600" dirty="0" smtClean="0"/>
              <a:t> </a:t>
            </a:r>
            <a:r>
              <a:rPr lang="en-US" sz="3600" dirty="0" err="1" smtClean="0"/>
              <a:t>bánh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918613" y="4319071"/>
            <a:ext cx="1829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Ăn</a:t>
            </a:r>
            <a:r>
              <a:rPr lang="en-US" sz="4000" dirty="0" smtClean="0"/>
              <a:t> </a:t>
            </a:r>
            <a:r>
              <a:rPr lang="en-US" sz="4000" dirty="0" err="1" smtClean="0"/>
              <a:t>cá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137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95003"/>
            <a:ext cx="12192000" cy="68461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40132" y="610642"/>
            <a:ext cx="712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000" dirty="0" err="1">
                <a:solidFill>
                  <a:schemeClr val="tx2"/>
                </a:solidFill>
              </a:rPr>
              <a:t>Chúng</a:t>
            </a:r>
            <a:r>
              <a:rPr lang="en-US" altLang="en-US" sz="4000" dirty="0">
                <a:solidFill>
                  <a:schemeClr val="tx2"/>
                </a:solidFill>
              </a:rPr>
              <a:t> ta </a:t>
            </a:r>
            <a:r>
              <a:rPr lang="en-US" altLang="en-US" sz="4000" dirty="0" err="1">
                <a:solidFill>
                  <a:schemeClr val="tx2"/>
                </a:solidFill>
              </a:rPr>
              <a:t>nuôi</a:t>
            </a:r>
            <a:r>
              <a:rPr lang="en-US" altLang="en-US" sz="4000" dirty="0">
                <a:solidFill>
                  <a:schemeClr val="tx2"/>
                </a:solidFill>
              </a:rPr>
              <a:t> </a:t>
            </a:r>
            <a:r>
              <a:rPr lang="en-US" altLang="en-US" sz="4000" dirty="0" err="1">
                <a:solidFill>
                  <a:schemeClr val="tx2"/>
                </a:solidFill>
              </a:rPr>
              <a:t>mèo</a:t>
            </a:r>
            <a:r>
              <a:rPr lang="en-US" altLang="en-US" sz="4000" dirty="0">
                <a:solidFill>
                  <a:schemeClr val="tx2"/>
                </a:solidFill>
              </a:rPr>
              <a:t> </a:t>
            </a:r>
            <a:r>
              <a:rPr lang="en-US" altLang="en-US" sz="4000" dirty="0" err="1">
                <a:solidFill>
                  <a:schemeClr val="tx2"/>
                </a:solidFill>
              </a:rPr>
              <a:t>để</a:t>
            </a:r>
            <a:r>
              <a:rPr lang="en-US" altLang="en-US" sz="4000" dirty="0">
                <a:solidFill>
                  <a:schemeClr val="tx2"/>
                </a:solidFill>
              </a:rPr>
              <a:t> </a:t>
            </a:r>
            <a:r>
              <a:rPr lang="en-US" altLang="en-US" sz="4000" dirty="0" err="1">
                <a:solidFill>
                  <a:schemeClr val="tx2"/>
                </a:solidFill>
              </a:rPr>
              <a:t>làm</a:t>
            </a:r>
            <a:r>
              <a:rPr lang="en-US" altLang="en-US" sz="4000" dirty="0">
                <a:solidFill>
                  <a:schemeClr val="tx2"/>
                </a:solidFill>
              </a:rPr>
              <a:t> </a:t>
            </a:r>
            <a:r>
              <a:rPr lang="en-US" altLang="en-US" sz="4000" dirty="0" err="1">
                <a:solidFill>
                  <a:schemeClr val="tx2"/>
                </a:solidFill>
              </a:rPr>
              <a:t>gì</a:t>
            </a:r>
            <a:r>
              <a:rPr lang="en-US" altLang="en-US" sz="4000" dirty="0">
                <a:solidFill>
                  <a:schemeClr val="tx2"/>
                </a:solidFill>
              </a:rPr>
              <a:t>?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60" y="1835480"/>
            <a:ext cx="3810000" cy="3200400"/>
          </a:xfrm>
          <a:prstGeom prst="rect">
            <a:avLst/>
          </a:prstGeom>
          <a:noFill/>
          <a:ln w="571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40" y="1778330"/>
            <a:ext cx="4267200" cy="3257550"/>
          </a:xfrm>
          <a:prstGeom prst="rect">
            <a:avLst/>
          </a:prstGeom>
          <a:noFill/>
          <a:ln w="57150">
            <a:solidFill>
              <a:srgbClr val="FF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705100" y="5200196"/>
            <a:ext cx="2057400" cy="461665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Bắt chuột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468549" y="5247598"/>
            <a:ext cx="1889207" cy="523220"/>
          </a:xfrm>
          <a:prstGeom prst="rect">
            <a:avLst/>
          </a:prstGeom>
          <a:solidFill>
            <a:srgbClr val="FFFF99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/>
              <a:t>Làm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bạn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53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876"/>
            <a:ext cx="12192000" cy="68461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09505" y="-66064"/>
            <a:ext cx="7123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Có</a:t>
            </a: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nhiều</a:t>
            </a: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loại</a:t>
            </a: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mèo</a:t>
            </a: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khác</a:t>
            </a: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nhau</a:t>
            </a: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1" y="819542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12" y="1002893"/>
            <a:ext cx="3733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0" y="3943435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12" y="3943435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690999" y="3329749"/>
            <a:ext cx="2057400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M</a:t>
            </a:r>
            <a:r>
              <a:rPr lang="en-US" altLang="en-US" sz="1800" b="1"/>
              <a:t>èo mướp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051221" y="3270415"/>
            <a:ext cx="2057400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M</a:t>
            </a:r>
            <a:r>
              <a:rPr lang="en-US" altLang="en-US" sz="1800" b="1"/>
              <a:t>èo lông xù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517081" y="6334948"/>
            <a:ext cx="2057400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M</a:t>
            </a:r>
            <a:r>
              <a:rPr lang="en-US" altLang="en-US" sz="1800" b="1" dirty="0" err="1"/>
              <a:t>èo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đen</a:t>
            </a:r>
            <a:endParaRPr lang="en-US" altLang="en-US" sz="1800" b="1" dirty="0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72817" y="6386720"/>
            <a:ext cx="2057400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M</a:t>
            </a:r>
            <a:r>
              <a:rPr lang="en-US" altLang="en-US" sz="1800" b="1" dirty="0" err="1"/>
              <a:t>èo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vàng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309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324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DejaVu Serif Bold</vt:lpstr>
      <vt:lpstr>Noto Sans</vt:lpstr>
      <vt:lpstr>Times New Roman</vt:lpstr>
      <vt:lpstr>UVN Anh Hai</vt:lpstr>
      <vt:lpstr>Office Theme</vt:lpstr>
      <vt:lpstr>PowerPoint Presentation</vt:lpstr>
      <vt:lpstr>PowerPoint Presentation</vt:lpstr>
      <vt:lpstr>PowerPoint Presentation</vt:lpstr>
      <vt:lpstr>PowerPoint Presentation</vt:lpstr>
      <vt:lpstr>Đây là con gì?</vt:lpstr>
      <vt:lpstr>Con mèo có những bộ phận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16</cp:revision>
  <dcterms:created xsi:type="dcterms:W3CDTF">2024-12-13T02:20:04Z</dcterms:created>
  <dcterms:modified xsi:type="dcterms:W3CDTF">2024-12-13T03:39:15Z</dcterms:modified>
</cp:coreProperties>
</file>