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13" r:id="rId3"/>
    <p:sldId id="258" r:id="rId4"/>
    <p:sldId id="257" r:id="rId5"/>
    <p:sldId id="261" r:id="rId6"/>
    <p:sldId id="263" r:id="rId7"/>
    <p:sldId id="264" r:id="rId8"/>
    <p:sldId id="266" r:id="rId9"/>
    <p:sldId id="268" r:id="rId10"/>
    <p:sldId id="269" r:id="rId11"/>
    <p:sldId id="274" r:id="rId12"/>
    <p:sldId id="276" r:id="rId13"/>
    <p:sldId id="278" r:id="rId14"/>
    <p:sldId id="280" r:id="rId15"/>
    <p:sldId id="284" r:id="rId16"/>
    <p:sldId id="286" r:id="rId17"/>
    <p:sldId id="287" r:id="rId18"/>
    <p:sldId id="289" r:id="rId19"/>
    <p:sldId id="293" r:id="rId20"/>
    <p:sldId id="294" r:id="rId21"/>
    <p:sldId id="295" r:id="rId22"/>
    <p:sldId id="298" r:id="rId23"/>
    <p:sldId id="299" r:id="rId24"/>
    <p:sldId id="301" r:id="rId25"/>
    <p:sldId id="303" r:id="rId26"/>
    <p:sldId id="305" r:id="rId27"/>
    <p:sldId id="307" r:id="rId28"/>
    <p:sldId id="309" r:id="rId29"/>
    <p:sldId id="31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73" d="100"/>
          <a:sy n="73" d="100"/>
        </p:scale>
        <p:origin x="-5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30AD8-8409-43DD-9343-ACD7D6211004}"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E291C4-0092-4A13-BD0B-780F788DC16A}" type="slidenum">
              <a:rPr lang="en-US" smtClean="0"/>
              <a:t>‹#›</a:t>
            </a:fld>
            <a:endParaRPr lang="en-US"/>
          </a:p>
        </p:txBody>
      </p:sp>
    </p:spTree>
    <p:extLst>
      <p:ext uri="{BB962C8B-B14F-4D97-AF65-F5344CB8AC3E}">
        <p14:creationId xmlns:p14="http://schemas.microsoft.com/office/powerpoint/2010/main" val="326582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4DCDE-D246-48E3-ACAD-A09A84303B88}" type="slidenum">
              <a:rPr lang="en-US"/>
              <a:pPr/>
              <a:t>5</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401989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11AA8-4BCC-493C-B06D-A37C2E0CD742}" type="slidenum">
              <a:rPr lang="en-US"/>
              <a:pPr/>
              <a:t>6</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67090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E6951-C0EB-4EA6-B8C2-E65C5564074D}" type="slidenum">
              <a:rPr lang="en-US"/>
              <a:pPr/>
              <a:t>8</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945426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73E8B-6CD6-4FE0-911B-F29A8E4A1ACD}" type="slidenum">
              <a:rPr lang="en-US"/>
              <a:pPr/>
              <a:t>9</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418710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82CAC2-53FD-4800-AF27-D7D0533DB99D}" type="slidenum">
              <a:rPr lang="en-US"/>
              <a:pPr/>
              <a:t>11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833087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A1949-625E-4C08-B14C-4991F8D40F26}" type="slidenum">
              <a:rPr lang="en-US"/>
              <a:pPr/>
              <a:t>12</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803903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8E322-8F28-4ED3-AF16-94E4D00F8208}" type="slidenum">
              <a:rPr lang="en-US"/>
              <a:pPr/>
              <a:t>13</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10527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6CFAFB-A8D7-49E1-9224-06F6C87843F7}" type="slidenum">
              <a:rPr lang="en-US"/>
              <a:pPr/>
              <a:t>14</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417698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A7D02B-680F-4CF6-920C-72623BD5F6E7}"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40EAB-A187-4867-8C36-B5C6A421FD80}" type="slidenum">
              <a:rPr lang="en-US" smtClean="0"/>
              <a:t>‹#›</a:t>
            </a:fld>
            <a:endParaRPr lang="en-US"/>
          </a:p>
        </p:txBody>
      </p:sp>
    </p:spTree>
    <p:extLst>
      <p:ext uri="{BB962C8B-B14F-4D97-AF65-F5344CB8AC3E}">
        <p14:creationId xmlns:p14="http://schemas.microsoft.com/office/powerpoint/2010/main" val="2173243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A7D02B-680F-4CF6-920C-72623BD5F6E7}"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40EAB-A187-4867-8C36-B5C6A421FD80}" type="slidenum">
              <a:rPr lang="en-US" smtClean="0"/>
              <a:t>‹#›</a:t>
            </a:fld>
            <a:endParaRPr lang="en-US"/>
          </a:p>
        </p:txBody>
      </p:sp>
    </p:spTree>
    <p:extLst>
      <p:ext uri="{BB962C8B-B14F-4D97-AF65-F5344CB8AC3E}">
        <p14:creationId xmlns:p14="http://schemas.microsoft.com/office/powerpoint/2010/main" val="1273036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A7D02B-680F-4CF6-920C-72623BD5F6E7}"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40EAB-A187-4867-8C36-B5C6A421FD80}" type="slidenum">
              <a:rPr lang="en-US" smtClean="0"/>
              <a:t>‹#›</a:t>
            </a:fld>
            <a:endParaRPr lang="en-US"/>
          </a:p>
        </p:txBody>
      </p:sp>
    </p:spTree>
    <p:extLst>
      <p:ext uri="{BB962C8B-B14F-4D97-AF65-F5344CB8AC3E}">
        <p14:creationId xmlns:p14="http://schemas.microsoft.com/office/powerpoint/2010/main" val="287957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A7D02B-680F-4CF6-920C-72623BD5F6E7}"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40EAB-A187-4867-8C36-B5C6A421FD80}" type="slidenum">
              <a:rPr lang="en-US" smtClean="0"/>
              <a:t>‹#›</a:t>
            </a:fld>
            <a:endParaRPr lang="en-US"/>
          </a:p>
        </p:txBody>
      </p:sp>
    </p:spTree>
    <p:extLst>
      <p:ext uri="{BB962C8B-B14F-4D97-AF65-F5344CB8AC3E}">
        <p14:creationId xmlns:p14="http://schemas.microsoft.com/office/powerpoint/2010/main" val="1793124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A7D02B-680F-4CF6-920C-72623BD5F6E7}"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C40EAB-A187-4867-8C36-B5C6A421FD80}" type="slidenum">
              <a:rPr lang="en-US" smtClean="0"/>
              <a:t>‹#›</a:t>
            </a:fld>
            <a:endParaRPr lang="en-US"/>
          </a:p>
        </p:txBody>
      </p:sp>
    </p:spTree>
    <p:extLst>
      <p:ext uri="{BB962C8B-B14F-4D97-AF65-F5344CB8AC3E}">
        <p14:creationId xmlns:p14="http://schemas.microsoft.com/office/powerpoint/2010/main" val="3717549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A7D02B-680F-4CF6-920C-72623BD5F6E7}"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40EAB-A187-4867-8C36-B5C6A421FD80}" type="slidenum">
              <a:rPr lang="en-US" smtClean="0"/>
              <a:t>‹#›</a:t>
            </a:fld>
            <a:endParaRPr lang="en-US"/>
          </a:p>
        </p:txBody>
      </p:sp>
    </p:spTree>
    <p:extLst>
      <p:ext uri="{BB962C8B-B14F-4D97-AF65-F5344CB8AC3E}">
        <p14:creationId xmlns:p14="http://schemas.microsoft.com/office/powerpoint/2010/main" val="253227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A7D02B-680F-4CF6-920C-72623BD5F6E7}" type="datetimeFigureOut">
              <a:rPr lang="en-US" smtClean="0"/>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C40EAB-A187-4867-8C36-B5C6A421FD80}" type="slidenum">
              <a:rPr lang="en-US" smtClean="0"/>
              <a:t>‹#›</a:t>
            </a:fld>
            <a:endParaRPr lang="en-US"/>
          </a:p>
        </p:txBody>
      </p:sp>
    </p:spTree>
    <p:extLst>
      <p:ext uri="{BB962C8B-B14F-4D97-AF65-F5344CB8AC3E}">
        <p14:creationId xmlns:p14="http://schemas.microsoft.com/office/powerpoint/2010/main" val="4288698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A7D02B-680F-4CF6-920C-72623BD5F6E7}" type="datetimeFigureOut">
              <a:rPr lang="en-US" smtClean="0"/>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C40EAB-A187-4867-8C36-B5C6A421FD80}" type="slidenum">
              <a:rPr lang="en-US" smtClean="0"/>
              <a:t>‹#›</a:t>
            </a:fld>
            <a:endParaRPr lang="en-US"/>
          </a:p>
        </p:txBody>
      </p:sp>
    </p:spTree>
    <p:extLst>
      <p:ext uri="{BB962C8B-B14F-4D97-AF65-F5344CB8AC3E}">
        <p14:creationId xmlns:p14="http://schemas.microsoft.com/office/powerpoint/2010/main" val="3855525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A7D02B-680F-4CF6-920C-72623BD5F6E7}" type="datetimeFigureOut">
              <a:rPr lang="en-US" smtClean="0"/>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C40EAB-A187-4867-8C36-B5C6A421FD80}" type="slidenum">
              <a:rPr lang="en-US" smtClean="0"/>
              <a:t>‹#›</a:t>
            </a:fld>
            <a:endParaRPr lang="en-US"/>
          </a:p>
        </p:txBody>
      </p:sp>
    </p:spTree>
    <p:extLst>
      <p:ext uri="{BB962C8B-B14F-4D97-AF65-F5344CB8AC3E}">
        <p14:creationId xmlns:p14="http://schemas.microsoft.com/office/powerpoint/2010/main" val="1880513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A7D02B-680F-4CF6-920C-72623BD5F6E7}"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40EAB-A187-4867-8C36-B5C6A421FD80}" type="slidenum">
              <a:rPr lang="en-US" smtClean="0"/>
              <a:t>‹#›</a:t>
            </a:fld>
            <a:endParaRPr lang="en-US"/>
          </a:p>
        </p:txBody>
      </p:sp>
    </p:spTree>
    <p:extLst>
      <p:ext uri="{BB962C8B-B14F-4D97-AF65-F5344CB8AC3E}">
        <p14:creationId xmlns:p14="http://schemas.microsoft.com/office/powerpoint/2010/main" val="2089779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A7D02B-680F-4CF6-920C-72623BD5F6E7}" type="datetimeFigureOut">
              <a:rPr lang="en-US" smtClean="0"/>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C40EAB-A187-4867-8C36-B5C6A421FD80}" type="slidenum">
              <a:rPr lang="en-US" smtClean="0"/>
              <a:t>‹#›</a:t>
            </a:fld>
            <a:endParaRPr lang="en-US"/>
          </a:p>
        </p:txBody>
      </p:sp>
    </p:spTree>
    <p:extLst>
      <p:ext uri="{BB962C8B-B14F-4D97-AF65-F5344CB8AC3E}">
        <p14:creationId xmlns:p14="http://schemas.microsoft.com/office/powerpoint/2010/main" val="1551170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7D02B-680F-4CF6-920C-72623BD5F6E7}" type="datetimeFigureOut">
              <a:rPr lang="en-US" smtClean="0"/>
              <a:t>9/19/2024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40EAB-A187-4867-8C36-B5C6A421FD80}" type="slidenum">
              <a:rPr lang="en-US" smtClean="0"/>
              <a:t>‹#›</a:t>
            </a:fld>
            <a:endParaRPr lang="en-US"/>
          </a:p>
        </p:txBody>
      </p:sp>
    </p:spTree>
    <p:extLst>
      <p:ext uri="{BB962C8B-B14F-4D97-AF65-F5344CB8AC3E}">
        <p14:creationId xmlns:p14="http://schemas.microsoft.com/office/powerpoint/2010/main" val="2937744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8067"/>
            <a:ext cx="12191999" cy="6934200"/>
          </a:xfrm>
          <a:prstGeom prst="rect">
            <a:avLst/>
          </a:prstGeom>
        </p:spPr>
      </p:pic>
      <p:sp>
        <p:nvSpPr>
          <p:cNvPr id="6" name="TextBox 5"/>
          <p:cNvSpPr txBox="1"/>
          <p:nvPr/>
        </p:nvSpPr>
        <p:spPr>
          <a:xfrm>
            <a:off x="2957948" y="323426"/>
            <a:ext cx="6923214" cy="954107"/>
          </a:xfrm>
          <a:prstGeom prst="rect">
            <a:avLst/>
          </a:prstGeom>
          <a:noFill/>
        </p:spPr>
        <p:txBody>
          <a:bodyPr wrap="square" rtlCol="0">
            <a:spAutoFit/>
          </a:bodyPr>
          <a:lstStyle/>
          <a:p>
            <a:pPr algn="ctr"/>
            <a:r>
              <a:rPr lang="en-US" sz="2800" b="1" dirty="0">
                <a:solidFill>
                  <a:srgbClr val="002060"/>
                </a:solidFill>
                <a:latin typeface="Times New Roman" pitchFamily="18" charset="0"/>
                <a:cs typeface="Times New Roman" pitchFamily="18" charset="0"/>
              </a:rPr>
              <a:t>ỦY BAN NHÂN DÂN QUẬN LONG BIÊN</a:t>
            </a:r>
            <a:endParaRPr lang="vi-VN" sz="2800" b="1" dirty="0">
              <a:solidFill>
                <a:srgbClr val="002060"/>
              </a:solidFill>
              <a:latin typeface="Times New Roman" pitchFamily="18" charset="0"/>
              <a:cs typeface="Times New Roman" pitchFamily="18" charset="0"/>
            </a:endParaRPr>
          </a:p>
          <a:p>
            <a:pPr algn="ctr"/>
            <a:r>
              <a:rPr lang="vi-VN" sz="2800" b="1" dirty="0">
                <a:solidFill>
                  <a:srgbClr val="002060"/>
                </a:solidFill>
                <a:latin typeface="Times New Roman" pitchFamily="18" charset="0"/>
                <a:cs typeface="Times New Roman" pitchFamily="18" charset="0"/>
              </a:rPr>
              <a:t>TRƯỜNG MẦM NON </a:t>
            </a:r>
            <a:r>
              <a:rPr lang="en-US" sz="2800" b="1" dirty="0">
                <a:solidFill>
                  <a:srgbClr val="002060"/>
                </a:solidFill>
                <a:latin typeface="Times New Roman" pitchFamily="18" charset="0"/>
                <a:cs typeface="Times New Roman" pitchFamily="18" charset="0"/>
              </a:rPr>
              <a:t>CỰ KHỐI </a:t>
            </a:r>
          </a:p>
        </p:txBody>
      </p:sp>
      <p:pic>
        <p:nvPicPr>
          <p:cNvPr id="7" name="Picture 6" descr="A logo with people and text&#10;&#10;Description automatically generated">
            <a:extLst>
              <a:ext uri="{FF2B5EF4-FFF2-40B4-BE49-F238E27FC236}">
                <a16:creationId xmlns:a16="http://schemas.microsoft.com/office/drawing/2014/main" xmlns="" id="{7065D9A0-40E8-4891-9B04-D4BC30F1B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1151" y="1387660"/>
            <a:ext cx="1336809" cy="1243425"/>
          </a:xfrm>
          <a:prstGeom prst="rect">
            <a:avLst/>
          </a:prstGeom>
        </p:spPr>
      </p:pic>
      <p:sp>
        <p:nvSpPr>
          <p:cNvPr id="8" name="TextBox 7"/>
          <p:cNvSpPr txBox="1"/>
          <p:nvPr/>
        </p:nvSpPr>
        <p:spPr>
          <a:xfrm>
            <a:off x="1912079" y="2851339"/>
            <a:ext cx="8787865" cy="2646878"/>
          </a:xfrm>
          <a:prstGeom prst="rect">
            <a:avLst/>
          </a:prstGeom>
          <a:noFill/>
        </p:spPr>
        <p:txBody>
          <a:bodyPr wrap="square" rtlCol="0">
            <a:spAutoFit/>
          </a:bodyPr>
          <a:lstStyle/>
          <a:p>
            <a:pPr algn="ctr">
              <a:tabLst>
                <a:tab pos="514350" algn="l"/>
                <a:tab pos="2239328" algn="ctr"/>
              </a:tabLst>
            </a:pPr>
            <a:r>
              <a:rPr lang="en-US" sz="2800" b="1" kern="0" dirty="0">
                <a:solidFill>
                  <a:srgbClr val="C00000"/>
                </a:solidFill>
                <a:latin typeface="Times New Roman"/>
                <a:cs typeface="Times New Roman" pitchFamily="18" charset="0"/>
              </a:rPr>
              <a:t>LĨNH VỰC PHÁT TRIỂN NGÔN NGỮ</a:t>
            </a:r>
          </a:p>
          <a:p>
            <a:pPr algn="ctr">
              <a:tabLst>
                <a:tab pos="514350" algn="l"/>
                <a:tab pos="2239328" algn="ctr"/>
              </a:tabLst>
            </a:pPr>
            <a:endParaRPr lang="en-US" sz="3600" b="1" kern="0" dirty="0">
              <a:solidFill>
                <a:srgbClr val="C00000"/>
              </a:solidFill>
              <a:latin typeface="Times New Roman"/>
              <a:cs typeface="Times New Roman" pitchFamily="18" charset="0"/>
            </a:endParaRPr>
          </a:p>
          <a:p>
            <a:pPr algn="ctr">
              <a:tabLst>
                <a:tab pos="514350" algn="l"/>
                <a:tab pos="2239328" algn="ctr"/>
              </a:tabLst>
            </a:pPr>
            <a:endParaRPr lang="en-US" b="1" kern="0" dirty="0">
              <a:solidFill>
                <a:srgbClr val="C00000"/>
              </a:solidFill>
              <a:latin typeface="Times New Roman"/>
              <a:cs typeface="Times New Roman" pitchFamily="18" charset="0"/>
            </a:endParaRPr>
          </a:p>
          <a:p>
            <a:pPr algn="ctr">
              <a:tabLst>
                <a:tab pos="514350" algn="l"/>
                <a:tab pos="2239328" algn="ctr"/>
              </a:tabLst>
            </a:pPr>
            <a:r>
              <a:rPr lang="en-US" sz="2800" b="1" kern="0" dirty="0">
                <a:solidFill>
                  <a:srgbClr val="C00000"/>
                </a:solidFill>
                <a:latin typeface="Times New Roman"/>
                <a:cs typeface="Times New Roman" pitchFamily="18" charset="0"/>
              </a:rPr>
              <a:t>     </a:t>
            </a:r>
            <a:r>
              <a:rPr lang="en-US" sz="2800" b="1" kern="0" dirty="0" err="1">
                <a:solidFill>
                  <a:srgbClr val="C00000"/>
                </a:solidFill>
                <a:latin typeface="Times New Roman"/>
                <a:cs typeface="Times New Roman" pitchFamily="18" charset="0"/>
              </a:rPr>
              <a:t>Đề</a:t>
            </a:r>
            <a:r>
              <a:rPr lang="en-US" sz="2800" b="1" kern="0" dirty="0">
                <a:solidFill>
                  <a:srgbClr val="C00000"/>
                </a:solidFill>
                <a:latin typeface="Times New Roman"/>
                <a:cs typeface="Times New Roman" pitchFamily="18" charset="0"/>
              </a:rPr>
              <a:t> </a:t>
            </a:r>
            <a:r>
              <a:rPr lang="en-US" sz="2800" b="1" kern="0" dirty="0" err="1">
                <a:solidFill>
                  <a:srgbClr val="C00000"/>
                </a:solidFill>
                <a:latin typeface="Times New Roman"/>
                <a:cs typeface="Times New Roman" pitchFamily="18" charset="0"/>
              </a:rPr>
              <a:t>tài:Truyện</a:t>
            </a:r>
            <a:r>
              <a:rPr lang="en-US" sz="2800" b="1" kern="0" dirty="0">
                <a:solidFill>
                  <a:srgbClr val="C00000"/>
                </a:solidFill>
                <a:latin typeface="Times New Roman"/>
                <a:cs typeface="Times New Roman" pitchFamily="18" charset="0"/>
              </a:rPr>
              <a:t> “</a:t>
            </a:r>
            <a:r>
              <a:rPr lang="en-US" sz="2800" b="1" kern="0" dirty="0" err="1">
                <a:solidFill>
                  <a:srgbClr val="C00000"/>
                </a:solidFill>
                <a:latin typeface="Times New Roman"/>
                <a:cs typeface="Times New Roman" pitchFamily="18" charset="0"/>
              </a:rPr>
              <a:t>Món</a:t>
            </a:r>
            <a:r>
              <a:rPr lang="en-US" sz="2800" b="1" kern="0" dirty="0">
                <a:solidFill>
                  <a:srgbClr val="C00000"/>
                </a:solidFill>
                <a:latin typeface="Times New Roman"/>
                <a:cs typeface="Times New Roman" pitchFamily="18" charset="0"/>
              </a:rPr>
              <a:t> </a:t>
            </a:r>
            <a:r>
              <a:rPr lang="en-US" sz="2800" b="1" kern="0" dirty="0" err="1">
                <a:solidFill>
                  <a:srgbClr val="C00000"/>
                </a:solidFill>
                <a:latin typeface="Times New Roman"/>
                <a:cs typeface="Times New Roman" pitchFamily="18" charset="0"/>
              </a:rPr>
              <a:t>quà</a:t>
            </a:r>
            <a:r>
              <a:rPr lang="en-US" sz="2800" b="1" kern="0" dirty="0">
                <a:solidFill>
                  <a:srgbClr val="C00000"/>
                </a:solidFill>
                <a:latin typeface="Times New Roman"/>
                <a:cs typeface="Times New Roman" pitchFamily="18" charset="0"/>
              </a:rPr>
              <a:t> </a:t>
            </a:r>
            <a:r>
              <a:rPr lang="en-US" sz="2800" b="1" kern="0" dirty="0" err="1">
                <a:solidFill>
                  <a:srgbClr val="C00000"/>
                </a:solidFill>
                <a:latin typeface="Times New Roman"/>
                <a:cs typeface="Times New Roman" pitchFamily="18" charset="0"/>
              </a:rPr>
              <a:t>của</a:t>
            </a:r>
            <a:r>
              <a:rPr lang="en-US" sz="2800" b="1" kern="0" dirty="0">
                <a:solidFill>
                  <a:srgbClr val="C00000"/>
                </a:solidFill>
                <a:latin typeface="Times New Roman"/>
                <a:cs typeface="Times New Roman" pitchFamily="18" charset="0"/>
              </a:rPr>
              <a:t> </a:t>
            </a:r>
            <a:r>
              <a:rPr lang="en-US" sz="2800" b="1" kern="0" err="1">
                <a:solidFill>
                  <a:srgbClr val="C00000"/>
                </a:solidFill>
                <a:latin typeface="Times New Roman"/>
                <a:cs typeface="Times New Roman" pitchFamily="18" charset="0"/>
              </a:rPr>
              <a:t>cô</a:t>
            </a:r>
            <a:r>
              <a:rPr lang="en-US" sz="2800" b="1" kern="0">
                <a:solidFill>
                  <a:srgbClr val="C00000"/>
                </a:solidFill>
                <a:latin typeface="Times New Roman"/>
                <a:cs typeface="Times New Roman" pitchFamily="18" charset="0"/>
              </a:rPr>
              <a:t> </a:t>
            </a:r>
            <a:r>
              <a:rPr lang="en-US" sz="2800" b="1" kern="0" smtClean="0">
                <a:solidFill>
                  <a:srgbClr val="C00000"/>
                </a:solidFill>
                <a:latin typeface="Times New Roman"/>
                <a:cs typeface="Times New Roman" pitchFamily="18" charset="0"/>
              </a:rPr>
              <a:t>giáo”</a:t>
            </a:r>
            <a:endParaRPr lang="en-US" sz="2800" b="1" kern="0" dirty="0">
              <a:solidFill>
                <a:srgbClr val="C00000"/>
              </a:solidFill>
              <a:latin typeface="Times New Roman"/>
              <a:cs typeface="Times New Roman" pitchFamily="18" charset="0"/>
            </a:endParaRPr>
          </a:p>
          <a:p>
            <a:pPr>
              <a:tabLst>
                <a:tab pos="514350" algn="l"/>
                <a:tab pos="2239328" algn="ctr"/>
              </a:tabLst>
            </a:pPr>
            <a:r>
              <a:rPr lang="en-US" sz="2800" b="1" kern="0" dirty="0">
                <a:solidFill>
                  <a:srgbClr val="C00000"/>
                </a:solidFill>
                <a:latin typeface="Times New Roman"/>
                <a:cs typeface="Times New Roman" pitchFamily="18" charset="0"/>
              </a:rPr>
              <a:t>                    </a:t>
            </a:r>
            <a:r>
              <a:rPr lang="en-US" sz="2800" b="1" kern="0" dirty="0" err="1">
                <a:solidFill>
                  <a:srgbClr val="C00000"/>
                </a:solidFill>
                <a:latin typeface="Times New Roman"/>
                <a:cs typeface="Times New Roman" pitchFamily="18" charset="0"/>
              </a:rPr>
              <a:t>Giáo</a:t>
            </a:r>
            <a:r>
              <a:rPr lang="en-US" sz="2800" b="1" kern="0" dirty="0">
                <a:solidFill>
                  <a:srgbClr val="C00000"/>
                </a:solidFill>
                <a:latin typeface="Times New Roman"/>
                <a:cs typeface="Times New Roman" pitchFamily="18" charset="0"/>
              </a:rPr>
              <a:t> </a:t>
            </a:r>
            <a:r>
              <a:rPr lang="en-US" sz="2800" b="1" kern="0" dirty="0" err="1">
                <a:solidFill>
                  <a:srgbClr val="C00000"/>
                </a:solidFill>
                <a:latin typeface="Times New Roman"/>
                <a:cs typeface="Times New Roman" pitchFamily="18" charset="0"/>
              </a:rPr>
              <a:t>viên</a:t>
            </a:r>
            <a:r>
              <a:rPr lang="en-US" sz="2800" b="1" kern="0" dirty="0">
                <a:solidFill>
                  <a:srgbClr val="C00000"/>
                </a:solidFill>
                <a:latin typeface="Times New Roman"/>
                <a:cs typeface="Times New Roman" pitchFamily="18" charset="0"/>
              </a:rPr>
              <a:t>: Phan </a:t>
            </a:r>
            <a:r>
              <a:rPr lang="en-US" sz="2800" b="1" kern="0" dirty="0" err="1">
                <a:solidFill>
                  <a:srgbClr val="C00000"/>
                </a:solidFill>
                <a:latin typeface="Times New Roman"/>
                <a:cs typeface="Times New Roman" pitchFamily="18" charset="0"/>
              </a:rPr>
              <a:t>Thị</a:t>
            </a:r>
            <a:r>
              <a:rPr lang="en-US" sz="2800" b="1" kern="0" dirty="0">
                <a:solidFill>
                  <a:srgbClr val="C00000"/>
                </a:solidFill>
                <a:latin typeface="Times New Roman"/>
                <a:cs typeface="Times New Roman" pitchFamily="18" charset="0"/>
              </a:rPr>
              <a:t> </a:t>
            </a:r>
            <a:r>
              <a:rPr lang="en-US" sz="2800" b="1" kern="0" dirty="0" err="1">
                <a:solidFill>
                  <a:srgbClr val="C00000"/>
                </a:solidFill>
                <a:latin typeface="Times New Roman"/>
                <a:cs typeface="Times New Roman" pitchFamily="18" charset="0"/>
              </a:rPr>
              <a:t>Phương</a:t>
            </a:r>
            <a:r>
              <a:rPr lang="en-US" sz="2800" b="1" kern="0" dirty="0">
                <a:solidFill>
                  <a:srgbClr val="C00000"/>
                </a:solidFill>
                <a:latin typeface="Times New Roman"/>
                <a:cs typeface="Times New Roman" pitchFamily="18" charset="0"/>
              </a:rPr>
              <a:t>.</a:t>
            </a:r>
          </a:p>
          <a:p>
            <a:pPr>
              <a:tabLst>
                <a:tab pos="514350" algn="l"/>
                <a:tab pos="2239328" algn="ctr"/>
              </a:tabLst>
            </a:pPr>
            <a:r>
              <a:rPr lang="en-US" sz="2800" b="1" kern="0" dirty="0">
                <a:solidFill>
                  <a:srgbClr val="C00000"/>
                </a:solidFill>
                <a:latin typeface="Times New Roman"/>
                <a:cs typeface="Times New Roman" pitchFamily="18" charset="0"/>
              </a:rPr>
              <a:t>                   </a:t>
            </a:r>
            <a:r>
              <a:rPr lang="en-US" sz="2800" b="1" kern="0" dirty="0" err="1">
                <a:solidFill>
                  <a:srgbClr val="C00000"/>
                </a:solidFill>
                <a:latin typeface="Times New Roman"/>
                <a:cs typeface="Times New Roman" pitchFamily="18" charset="0"/>
              </a:rPr>
              <a:t>Lứa</a:t>
            </a:r>
            <a:r>
              <a:rPr lang="en-US" sz="2800" b="1" kern="0" dirty="0">
                <a:solidFill>
                  <a:srgbClr val="C00000"/>
                </a:solidFill>
                <a:latin typeface="Times New Roman"/>
                <a:cs typeface="Times New Roman" pitchFamily="18" charset="0"/>
              </a:rPr>
              <a:t> </a:t>
            </a:r>
            <a:r>
              <a:rPr lang="en-US" sz="2800" b="1" kern="0" dirty="0" err="1">
                <a:solidFill>
                  <a:srgbClr val="C00000"/>
                </a:solidFill>
                <a:latin typeface="Times New Roman"/>
                <a:cs typeface="Times New Roman" pitchFamily="18" charset="0"/>
              </a:rPr>
              <a:t>tuổi</a:t>
            </a:r>
            <a:r>
              <a:rPr lang="en-US" sz="2800" b="1" kern="0" dirty="0">
                <a:solidFill>
                  <a:srgbClr val="C00000"/>
                </a:solidFill>
                <a:latin typeface="Times New Roman"/>
                <a:cs typeface="Times New Roman" pitchFamily="18" charset="0"/>
              </a:rPr>
              <a:t>: 3-4 </a:t>
            </a:r>
            <a:r>
              <a:rPr lang="en-US" sz="2800" b="1" kern="0" dirty="0" err="1">
                <a:solidFill>
                  <a:srgbClr val="C00000"/>
                </a:solidFill>
                <a:latin typeface="Times New Roman"/>
                <a:cs typeface="Times New Roman" pitchFamily="18" charset="0"/>
              </a:rPr>
              <a:t>tuổi</a:t>
            </a:r>
            <a:r>
              <a:rPr lang="en-US" sz="2800" b="1" kern="0" dirty="0">
                <a:solidFill>
                  <a:srgbClr val="C00000"/>
                </a:solidFill>
                <a:latin typeface="Times New Roman"/>
                <a:cs typeface="Times New Roman" pitchFamily="18" charset="0"/>
              </a:rPr>
              <a:t> ( </a:t>
            </a:r>
            <a:r>
              <a:rPr lang="en-US" sz="2800" b="1" kern="0" dirty="0" err="1">
                <a:solidFill>
                  <a:srgbClr val="C00000"/>
                </a:solidFill>
                <a:latin typeface="Times New Roman"/>
                <a:cs typeface="Times New Roman" pitchFamily="18" charset="0"/>
              </a:rPr>
              <a:t>Mẫu</a:t>
            </a:r>
            <a:r>
              <a:rPr lang="en-US" sz="2800" b="1" kern="0" dirty="0">
                <a:solidFill>
                  <a:srgbClr val="C00000"/>
                </a:solidFill>
                <a:latin typeface="Times New Roman"/>
                <a:cs typeface="Times New Roman" pitchFamily="18" charset="0"/>
              </a:rPr>
              <a:t> </a:t>
            </a:r>
            <a:r>
              <a:rPr lang="en-US" sz="2800" b="1" kern="0" dirty="0" err="1">
                <a:solidFill>
                  <a:srgbClr val="C00000"/>
                </a:solidFill>
                <a:latin typeface="Times New Roman"/>
                <a:cs typeface="Times New Roman" pitchFamily="18" charset="0"/>
              </a:rPr>
              <a:t>giáo</a:t>
            </a:r>
            <a:r>
              <a:rPr lang="en-US" sz="2800" b="1" kern="0" dirty="0">
                <a:solidFill>
                  <a:srgbClr val="C00000"/>
                </a:solidFill>
                <a:latin typeface="Times New Roman"/>
                <a:cs typeface="Times New Roman" pitchFamily="18" charset="0"/>
              </a:rPr>
              <a:t> </a:t>
            </a:r>
            <a:r>
              <a:rPr lang="en-US" sz="2800" b="1" kern="0" dirty="0" err="1">
                <a:solidFill>
                  <a:srgbClr val="C00000"/>
                </a:solidFill>
                <a:latin typeface="Times New Roman"/>
                <a:cs typeface="Times New Roman" pitchFamily="18" charset="0"/>
              </a:rPr>
              <a:t>bé</a:t>
            </a:r>
            <a:r>
              <a:rPr lang="en-US" sz="2800" b="1" kern="0" dirty="0">
                <a:solidFill>
                  <a:srgbClr val="C00000"/>
                </a:solidFill>
                <a:latin typeface="Times New Roman"/>
                <a:cs typeface="Times New Roman" pitchFamily="18" charset="0"/>
              </a:rPr>
              <a:t> C2).</a:t>
            </a:r>
          </a:p>
        </p:txBody>
      </p:sp>
      <p:sp>
        <p:nvSpPr>
          <p:cNvPr id="2" name="TextBox 1"/>
          <p:cNvSpPr txBox="1"/>
          <p:nvPr/>
        </p:nvSpPr>
        <p:spPr>
          <a:xfrm>
            <a:off x="3958682" y="6352491"/>
            <a:ext cx="5664820" cy="461665"/>
          </a:xfrm>
          <a:prstGeom prst="rect">
            <a:avLst/>
          </a:prstGeom>
          <a:noFill/>
        </p:spPr>
        <p:txBody>
          <a:bodyPr wrap="square" rtlCol="0">
            <a:spAutoFit/>
          </a:bodyPr>
          <a:lstStyle/>
          <a:p>
            <a:r>
              <a:rPr lang="en-US" dirty="0"/>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học:2024-2025</a:t>
            </a:r>
          </a:p>
        </p:txBody>
      </p:sp>
    </p:spTree>
    <p:extLst>
      <p:ext uri="{BB962C8B-B14F-4D97-AF65-F5344CB8AC3E}">
        <p14:creationId xmlns:p14="http://schemas.microsoft.com/office/powerpoint/2010/main" val="383988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G_0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81" y="74727"/>
            <a:ext cx="11972260" cy="68754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2781" y="74727"/>
            <a:ext cx="6096000" cy="830997"/>
          </a:xfrm>
          <a:prstGeom prst="rect">
            <a:avLst/>
          </a:prstGeom>
        </p:spPr>
        <p:txBody>
          <a:bodyPr>
            <a:spAutoFit/>
          </a:bodyPr>
          <a:lstStyle/>
          <a:p>
            <a:pPr algn="just" fontAlgn="base">
              <a:spcBef>
                <a:spcPct val="0"/>
              </a:spcBef>
              <a:spcAft>
                <a:spcPct val="0"/>
              </a:spcAft>
            </a:pP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quà</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ngoan</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endParaRPr lang="en-US" sz="1600" dirty="0">
              <a:solidFill>
                <a:srgbClr val="000000"/>
              </a:solidFill>
              <a:latin typeface="Times New Roman" panose="02020603050405020304" pitchFamily="18" charset="0"/>
              <a:ea typeface="Times New Roman" pitchFamily="18" charset="0"/>
              <a:cs typeface="Times New Roman" panose="02020603050405020304" pitchFamily="18" charset="0"/>
            </a:endParaRPr>
          </a:p>
          <a:p>
            <a:pPr algn="just" fontAlgn="base">
              <a:spcBef>
                <a:spcPct val="0"/>
              </a:spcBef>
              <a:spcAft>
                <a:spcPct val="0"/>
              </a:spcAft>
            </a:pPr>
            <a:r>
              <a:rPr lang="en-US" sz="1600" dirty="0">
                <a:solidFill>
                  <a:srgbClr val="000000"/>
                </a:solidFill>
                <a:latin typeface="Times New Roman" panose="02020603050405020304" pitchFamily="18" charset="0"/>
                <a:ea typeface="Times New Roman"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búp</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bê</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nhồi</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bông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trông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ngộ</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nghĩnh</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tặng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bút</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kẹo</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66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slid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26" y="189571"/>
            <a:ext cx="1185530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371" name="Group 11"/>
          <p:cNvGrpSpPr>
            <a:grpSpLocks/>
          </p:cNvGrpSpPr>
          <p:nvPr/>
        </p:nvGrpSpPr>
        <p:grpSpPr bwMode="auto">
          <a:xfrm>
            <a:off x="2667000" y="799171"/>
            <a:ext cx="3657600" cy="5867400"/>
            <a:chOff x="720" y="384"/>
            <a:chExt cx="2180" cy="3558"/>
          </a:xfrm>
        </p:grpSpPr>
        <p:pic>
          <p:nvPicPr>
            <p:cNvPr id="15367" name="Picture 7" descr="tay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 y="2208"/>
              <a:ext cx="1596" cy="1734"/>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24272" flipH="1">
              <a:off x="720" y="384"/>
              <a:ext cx="115" cy="206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5562600" y="381000"/>
            <a:ext cx="4876800" cy="1477328"/>
          </a:xfrm>
          <a:prstGeom prst="rect">
            <a:avLst/>
          </a:prstGeom>
        </p:spPr>
        <p:txBody>
          <a:bodyPr wrap="square">
            <a:spAutoFit/>
          </a:bodyPr>
          <a:lstStyle/>
          <a:p>
            <a:r>
              <a:rPr lang="en-US" dirty="0" err="1">
                <a:latin typeface="Times New Roman" panose="02020603050405020304" pitchFamily="18" charset="0"/>
                <a:cs typeface="Times New Roman" panose="02020603050405020304" pitchFamily="18" charset="0"/>
              </a:rPr>
              <a:t>Gấu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nhí</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ngoan</a:t>
            </a:r>
            <a:r>
              <a:rPr lang="en-US" dirty="0">
                <a:latin typeface="Times New Roman" panose="02020603050405020304" pitchFamily="18" charset="0"/>
                <a:cs typeface="Times New Roman" panose="02020603050405020304" pitchFamily="18" charset="0"/>
              </a:rPr>
              <a:t> ạ!</a:t>
            </a:r>
          </a:p>
          <a:p>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Mèo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ngã</a:t>
            </a:r>
            <a:r>
              <a:rPr lang="en-US" dirty="0">
                <a:latin typeface="Times New Roman" panose="02020603050405020304" pitchFamily="18" charset="0"/>
                <a:cs typeface="Times New Roman" panose="02020603050405020304" pitchFamily="18" charset="0"/>
              </a:rPr>
              <a:t> ạ.</a:t>
            </a:r>
          </a:p>
        </p:txBody>
      </p:sp>
    </p:spTree>
    <p:extLst>
      <p:ext uri="{BB962C8B-B14F-4D97-AF65-F5344CB8AC3E}">
        <p14:creationId xmlns:p14="http://schemas.microsoft.com/office/powerpoint/2010/main" val="177277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circle(in)">
                                      <p:cBhvr>
                                        <p:cTn id="7" dur="2000"/>
                                        <p:tgtEl>
                                          <p:spTgt spid="15366"/>
                                        </p:tgtEl>
                                      </p:cBhvr>
                                    </p:animEffect>
                                  </p:childTnLst>
                                </p:cTn>
                              </p:par>
                              <p:par>
                                <p:cTn id="8" presetID="6" presetClass="entr" presetSubtype="16" fill="hold" nodeType="withEffect">
                                  <p:stCondLst>
                                    <p:cond delay="0"/>
                                  </p:stCondLst>
                                  <p:childTnLst>
                                    <p:set>
                                      <p:cBhvr>
                                        <p:cTn id="9" dur="1" fill="hold">
                                          <p:stCondLst>
                                            <p:cond delay="0"/>
                                          </p:stCondLst>
                                        </p:cTn>
                                        <p:tgtEl>
                                          <p:spTgt spid="15371"/>
                                        </p:tgtEl>
                                        <p:attrNameLst>
                                          <p:attrName>style.visibility</p:attrName>
                                        </p:attrNameLst>
                                      </p:cBhvr>
                                      <p:to>
                                        <p:strVal val="visible"/>
                                      </p:to>
                                    </p:set>
                                    <p:animEffect transition="in" filter="circle(in)">
                                      <p:cBhvr>
                                        <p:cTn id="10" dur="2000"/>
                                        <p:tgtEl>
                                          <p:spTgt spid="1537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vi-VN"/>
          </a:p>
        </p:txBody>
      </p:sp>
      <p:sp>
        <p:nvSpPr>
          <p:cNvPr id="13315" name="Rectangle 3"/>
          <p:cNvSpPr>
            <a:spLocks noGrp="1" noChangeArrowheads="1"/>
          </p:cNvSpPr>
          <p:nvPr>
            <p:ph idx="1"/>
          </p:nvPr>
        </p:nvSpPr>
        <p:spPr/>
        <p:txBody>
          <a:bodyPr/>
          <a:lstStyle/>
          <a:p>
            <a:endParaRPr lang="vi-VN"/>
          </a:p>
        </p:txBody>
      </p:sp>
      <p:pic>
        <p:nvPicPr>
          <p:cNvPr id="13316" name="Picture 4" descr="Untitle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70" y="41275"/>
            <a:ext cx="11908465" cy="6816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2600" y="1"/>
            <a:ext cx="6324600" cy="1200329"/>
          </a:xfrm>
          <a:prstGeom prst="rect">
            <a:avLst/>
          </a:prstGeom>
        </p:spPr>
        <p:txBody>
          <a:bodyPr wrap="square">
            <a:spAutoFit/>
          </a:bodyPr>
          <a:lstStyle/>
          <a:p>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Hươu</a:t>
            </a:r>
            <a:r>
              <a:rPr lang="en-US" dirty="0">
                <a:latin typeface="Times New Roman" panose="02020603050405020304" pitchFamily="18" charset="0"/>
                <a:cs typeface="Times New Roman" panose="02020603050405020304" pitchFamily="18" charset="0"/>
              </a:rPr>
              <a:t> Sao </a:t>
            </a:r>
            <a:r>
              <a:rPr lang="en-US" dirty="0" err="1">
                <a:latin typeface="Times New Roman" panose="02020603050405020304" pitchFamily="18" charset="0"/>
                <a:cs typeface="Times New Roman" panose="02020603050405020304" pitchFamily="18" charset="0"/>
              </a:rPr>
              <a:t>nhìn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con ạ.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Xù</a:t>
            </a:r>
            <a:r>
              <a:rPr lang="en-US" dirty="0">
                <a:latin typeface="Times New Roman" panose="02020603050405020304" pitchFamily="18" charset="0"/>
                <a:cs typeface="Times New Roman" panose="02020603050405020304" pitchFamily="18" charset="0"/>
              </a:rPr>
              <a:t> ạ!</a:t>
            </a:r>
          </a:p>
        </p:txBody>
      </p:sp>
    </p:spTree>
    <p:extLst>
      <p:ext uri="{BB962C8B-B14F-4D97-AF65-F5344CB8AC3E}">
        <p14:creationId xmlns:p14="http://schemas.microsoft.com/office/powerpoint/2010/main" val="164932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ircle(in)">
                                      <p:cBhvr>
                                        <p:cTn id="7" dur="2000"/>
                                        <p:tgtEl>
                                          <p:spTgt spid="133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vi-VN"/>
          </a:p>
        </p:txBody>
      </p:sp>
      <p:sp>
        <p:nvSpPr>
          <p:cNvPr id="11267" name="Rectangle 3"/>
          <p:cNvSpPr>
            <a:spLocks noGrp="1" noChangeArrowheads="1"/>
          </p:cNvSpPr>
          <p:nvPr>
            <p:ph idx="1"/>
          </p:nvPr>
        </p:nvSpPr>
        <p:spPr>
          <a:xfrm>
            <a:off x="1524000" y="1825625"/>
            <a:ext cx="8515350" cy="4351338"/>
          </a:xfrm>
        </p:spPr>
        <p:txBody>
          <a:bodyPr/>
          <a:lstStyle/>
          <a:p>
            <a:endParaRPr lang="vi-VN"/>
          </a:p>
        </p:txBody>
      </p:sp>
      <p:pic>
        <p:nvPicPr>
          <p:cNvPr id="11268" name="Picture 4"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8" y="0"/>
            <a:ext cx="12117572" cy="68659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0" y="98763"/>
            <a:ext cx="5029200" cy="1754326"/>
          </a:xfrm>
          <a:prstGeom prst="rect">
            <a:avLst/>
          </a:prstGeom>
        </p:spPr>
        <p:txBody>
          <a:bodyPr wrap="square">
            <a:spAutoFit/>
          </a:bodyPr>
          <a:lstStyle/>
          <a:p>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Hươu</a:t>
            </a:r>
            <a:r>
              <a:rPr lang="en-US" dirty="0">
                <a:latin typeface="Times New Roman" panose="02020603050405020304" pitchFamily="18" charset="0"/>
                <a:cs typeface="Times New Roman" panose="02020603050405020304" pitchFamily="18" charset="0"/>
              </a:rPr>
              <a:t> Sao </a:t>
            </a:r>
            <a:r>
              <a:rPr lang="en-US" dirty="0" err="1">
                <a:latin typeface="Times New Roman" panose="02020603050405020304" pitchFamily="18" charset="0"/>
                <a:cs typeface="Times New Roman" panose="02020603050405020304" pitchFamily="18" charset="0"/>
              </a:rPr>
              <a:t>gật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đừng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đẩy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hôm</a:t>
            </a:r>
            <a:r>
              <a:rPr lang="en-US" dirty="0">
                <a:latin typeface="Times New Roman" panose="02020603050405020304" pitchFamily="18" charset="0"/>
                <a:cs typeface="Times New Roman" panose="02020603050405020304" pitchFamily="18" charset="0"/>
              </a:rPr>
              <a:t> nay, </a:t>
            </a:r>
            <a:r>
              <a:rPr lang="en-US" dirty="0" err="1">
                <a:latin typeface="Times New Roman" panose="02020603050405020304" pitchFamily="18" charset="0"/>
                <a:cs typeface="Times New Roman" panose="02020603050405020304" pitchFamily="18" charset="0"/>
              </a:rPr>
              <a:t>Gấu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Cún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phiếu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3925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circle(in)">
                                      <p:cBhvr>
                                        <p:cTn id="7" dur="2000"/>
                                        <p:tgtEl>
                                          <p:spTgt spid="1126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6" name="Picture 16" descr="slide 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25" y="1"/>
            <a:ext cx="11876567" cy="6835775"/>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descr="tay tr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95401"/>
            <a:ext cx="1549400" cy="1616075"/>
          </a:xfrm>
          <a:prstGeom prst="rect">
            <a:avLst/>
          </a:prstGeom>
          <a:noFill/>
          <a:extLst>
            <a:ext uri="{909E8E84-426E-40DD-AFC4-6F175D3DCCD1}">
              <a14:hiddenFill xmlns:a14="http://schemas.microsoft.com/office/drawing/2010/main">
                <a:solidFill>
                  <a:srgbClr val="FFFFFF"/>
                </a:solidFill>
              </a14:hiddenFill>
            </a:ext>
          </a:extLst>
        </p:spPr>
      </p:pic>
      <p:grpSp>
        <p:nvGrpSpPr>
          <p:cNvPr id="25615" name="Group 15"/>
          <p:cNvGrpSpPr>
            <a:grpSpLocks/>
          </p:cNvGrpSpPr>
          <p:nvPr/>
        </p:nvGrpSpPr>
        <p:grpSpPr bwMode="auto">
          <a:xfrm>
            <a:off x="5029200" y="2811464"/>
            <a:ext cx="3886200" cy="1303337"/>
            <a:chOff x="2208" y="1771"/>
            <a:chExt cx="2448" cy="821"/>
          </a:xfrm>
        </p:grpSpPr>
        <p:pic>
          <p:nvPicPr>
            <p:cNvPr id="25607" name="Picture 7" descr="x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1771"/>
              <a:ext cx="1307" cy="821"/>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diem n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3982" y="1377"/>
              <a:ext cx="72" cy="1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621" name="Group 21"/>
          <p:cNvGrpSpPr>
            <a:grpSpLocks/>
          </p:cNvGrpSpPr>
          <p:nvPr/>
        </p:nvGrpSpPr>
        <p:grpSpPr bwMode="auto">
          <a:xfrm>
            <a:off x="1871664" y="6097588"/>
            <a:ext cx="1798637" cy="684212"/>
            <a:chOff x="240" y="3841"/>
            <a:chExt cx="1133" cy="431"/>
          </a:xfrm>
        </p:grpSpPr>
        <p:pic>
          <p:nvPicPr>
            <p:cNvPr id="25617" name="Picture 17" descr="chiếc gi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3841"/>
              <a:ext cx="720" cy="431"/>
            </a:xfrm>
            <a:prstGeom prst="rect">
              <a:avLst/>
            </a:prstGeom>
            <a:noFill/>
            <a:extLst>
              <a:ext uri="{909E8E84-426E-40DD-AFC4-6F175D3DCCD1}">
                <a14:hiddenFill xmlns:a14="http://schemas.microsoft.com/office/drawing/2010/main">
                  <a:solidFill>
                    <a:srgbClr val="FFFFFF"/>
                  </a:solidFill>
                </a14:hiddenFill>
              </a:ext>
            </a:extLst>
          </p:spPr>
        </p:pic>
        <p:pic>
          <p:nvPicPr>
            <p:cNvPr id="25620" name="Picture 20" descr="diem noi"/>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1077" y="3639"/>
              <a:ext cx="84" cy="50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582064" y="5635923"/>
            <a:ext cx="5370024" cy="923330"/>
          </a:xfrm>
          <a:prstGeom prst="rect">
            <a:avLst/>
          </a:prstGeom>
        </p:spPr>
        <p:txBody>
          <a:bodyPr wrap="square">
            <a:spAutoFit/>
          </a:bodyPr>
          <a:lstStyle/>
          <a:p>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tặng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chiếc</a:t>
            </a:r>
            <a:r>
              <a:rPr lang="en-US" dirty="0">
                <a:latin typeface="Times New Roman" panose="02020603050405020304" pitchFamily="18" charset="0"/>
                <a:cs typeface="Times New Roman" panose="02020603050405020304" pitchFamily="18" charset="0"/>
              </a:rPr>
              <a:t> ô </a:t>
            </a:r>
            <a:r>
              <a:rPr lang="en-US" dirty="0" err="1">
                <a:latin typeface="Times New Roman" panose="02020603050405020304" pitchFamily="18" charset="0"/>
                <a:cs typeface="Times New Roman" panose="02020603050405020304" pitchFamily="18" charset="0"/>
              </a:rPr>
              <a:t>tô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hẳn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mẫu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1597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616"/>
                                        </p:tgtEl>
                                        <p:attrNameLst>
                                          <p:attrName>style.visibility</p:attrName>
                                        </p:attrNameLst>
                                      </p:cBhvr>
                                      <p:to>
                                        <p:strVal val="visible"/>
                                      </p:to>
                                    </p:set>
                                    <p:animEffect transition="in" filter="fade">
                                      <p:cBhvr>
                                        <p:cTn id="7" dur="1000"/>
                                        <p:tgtEl>
                                          <p:spTgt spid="25616"/>
                                        </p:tgtEl>
                                      </p:cBhvr>
                                    </p:animEffect>
                                    <p:anim calcmode="lin" valueType="num">
                                      <p:cBhvr>
                                        <p:cTn id="8" dur="1000" fill="hold"/>
                                        <p:tgtEl>
                                          <p:spTgt spid="25616"/>
                                        </p:tgtEl>
                                        <p:attrNameLst>
                                          <p:attrName>ppt_x</p:attrName>
                                        </p:attrNameLst>
                                      </p:cBhvr>
                                      <p:tavLst>
                                        <p:tav tm="0">
                                          <p:val>
                                            <p:strVal val="#ppt_x"/>
                                          </p:val>
                                        </p:tav>
                                        <p:tav tm="100000">
                                          <p:val>
                                            <p:strVal val="#ppt_x"/>
                                          </p:val>
                                        </p:tav>
                                      </p:tavLst>
                                    </p:anim>
                                    <p:anim calcmode="lin" valueType="num">
                                      <p:cBhvr>
                                        <p:cTn id="9" dur="1000" fill="hold"/>
                                        <p:tgtEl>
                                          <p:spTgt spid="256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609"/>
                                        </p:tgtEl>
                                        <p:attrNameLst>
                                          <p:attrName>style.visibility</p:attrName>
                                        </p:attrNameLst>
                                      </p:cBhvr>
                                      <p:to>
                                        <p:strVal val="visible"/>
                                      </p:to>
                                    </p:set>
                                    <p:animEffect transition="in" filter="fade">
                                      <p:cBhvr>
                                        <p:cTn id="12" dur="1000"/>
                                        <p:tgtEl>
                                          <p:spTgt spid="25609"/>
                                        </p:tgtEl>
                                      </p:cBhvr>
                                    </p:animEffect>
                                    <p:anim calcmode="lin" valueType="num">
                                      <p:cBhvr>
                                        <p:cTn id="13" dur="1000" fill="hold"/>
                                        <p:tgtEl>
                                          <p:spTgt spid="25609"/>
                                        </p:tgtEl>
                                        <p:attrNameLst>
                                          <p:attrName>ppt_x</p:attrName>
                                        </p:attrNameLst>
                                      </p:cBhvr>
                                      <p:tavLst>
                                        <p:tav tm="0">
                                          <p:val>
                                            <p:strVal val="#ppt_x"/>
                                          </p:val>
                                        </p:tav>
                                        <p:tav tm="100000">
                                          <p:val>
                                            <p:strVal val="#ppt_x"/>
                                          </p:val>
                                        </p:tav>
                                      </p:tavLst>
                                    </p:anim>
                                    <p:anim calcmode="lin" valueType="num">
                                      <p:cBhvr>
                                        <p:cTn id="14" dur="1000" fill="hold"/>
                                        <p:tgtEl>
                                          <p:spTgt spid="2560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615"/>
                                        </p:tgtEl>
                                        <p:attrNameLst>
                                          <p:attrName>style.visibility</p:attrName>
                                        </p:attrNameLst>
                                      </p:cBhvr>
                                      <p:to>
                                        <p:strVal val="visible"/>
                                      </p:to>
                                    </p:set>
                                    <p:animEffect transition="in" filter="fade">
                                      <p:cBhvr>
                                        <p:cTn id="17" dur="1000"/>
                                        <p:tgtEl>
                                          <p:spTgt spid="25615"/>
                                        </p:tgtEl>
                                      </p:cBhvr>
                                    </p:animEffect>
                                    <p:anim calcmode="lin" valueType="num">
                                      <p:cBhvr>
                                        <p:cTn id="18" dur="1000" fill="hold"/>
                                        <p:tgtEl>
                                          <p:spTgt spid="25615"/>
                                        </p:tgtEl>
                                        <p:attrNameLst>
                                          <p:attrName>ppt_x</p:attrName>
                                        </p:attrNameLst>
                                      </p:cBhvr>
                                      <p:tavLst>
                                        <p:tav tm="0">
                                          <p:val>
                                            <p:strVal val="#ppt_x"/>
                                          </p:val>
                                        </p:tav>
                                        <p:tav tm="100000">
                                          <p:val>
                                            <p:strVal val="#ppt_x"/>
                                          </p:val>
                                        </p:tav>
                                      </p:tavLst>
                                    </p:anim>
                                    <p:anim calcmode="lin" valueType="num">
                                      <p:cBhvr>
                                        <p:cTn id="19" dur="1000" fill="hold"/>
                                        <p:tgtEl>
                                          <p:spTgt spid="256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38223" y="0"/>
            <a:ext cx="11812772" cy="685800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r>
              <a:rPr lang="en-US" sz="5400" dirty="0">
                <a:solidFill>
                  <a:srgbClr val="FF0000"/>
                </a:solidFill>
                <a:latin typeface="Times New Roman" panose="02020603050405020304" pitchFamily="18" charset="0"/>
                <a:cs typeface="Times New Roman" panose="02020603050405020304" pitchFamily="18" charset="0"/>
              </a:rPr>
              <a:t>*</a:t>
            </a:r>
            <a:r>
              <a:rPr lang="en-US" sz="5400" dirty="0" err="1">
                <a:solidFill>
                  <a:srgbClr val="FF0000"/>
                </a:solidFill>
                <a:latin typeface="Times New Roman" panose="02020603050405020304" pitchFamily="18" charset="0"/>
                <a:cs typeface="Times New Roman" panose="02020603050405020304" pitchFamily="18" charset="0"/>
              </a:rPr>
              <a:t>Hoạt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động</a:t>
            </a:r>
            <a:r>
              <a:rPr lang="en-US" sz="5400" dirty="0">
                <a:solidFill>
                  <a:srgbClr val="FF0000"/>
                </a:solidFill>
                <a:latin typeface="Times New Roman" panose="02020603050405020304" pitchFamily="18" charset="0"/>
                <a:cs typeface="Times New Roman" panose="02020603050405020304" pitchFamily="18" charset="0"/>
              </a:rPr>
              <a:t> 2.Đàm </a:t>
            </a:r>
            <a:r>
              <a:rPr lang="en-US" sz="5400" dirty="0" err="1">
                <a:solidFill>
                  <a:srgbClr val="FF0000"/>
                </a:solidFill>
                <a:latin typeface="Times New Roman" panose="02020603050405020304" pitchFamily="18" charset="0"/>
                <a:cs typeface="Times New Roman" panose="02020603050405020304" pitchFamily="18" charset="0"/>
              </a:rPr>
              <a:t>thoại</a:t>
            </a:r>
            <a:r>
              <a:rPr lang="en-US" sz="5400" dirty="0">
                <a:solidFill>
                  <a:srgbClr val="FF0000"/>
                </a:solidFill>
                <a:latin typeface="Times New Roman" panose="02020603050405020304" pitchFamily="18" charset="0"/>
                <a:cs typeface="Times New Roman" panose="02020603050405020304" pitchFamily="18" charset="0"/>
              </a:rPr>
              <a:t>.</a:t>
            </a:r>
          </a:p>
          <a:p>
            <a:r>
              <a:rPr lang="en-US" sz="4000" b="1" dirty="0">
                <a:latin typeface="Times New Roman" pitchFamily="18" charset="0"/>
                <a:cs typeface="Times New Roman" pitchFamily="18" charset="0"/>
              </a:rPr>
              <a:t>-</a:t>
            </a:r>
            <a:r>
              <a:rPr lang="en-US" sz="4000" b="1" dirty="0" err="1">
                <a:latin typeface="Times New Roman" pitchFamily="18" charset="0"/>
                <a:cs typeface="Times New Roman" pitchFamily="18" charset="0"/>
              </a:rPr>
              <a:t>Cô</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vừa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con </a:t>
            </a:r>
            <a:r>
              <a:rPr lang="en-US" sz="4000" b="1" dirty="0" err="1">
                <a:latin typeface="Times New Roman" pitchFamily="18" charset="0"/>
                <a:cs typeface="Times New Roman" pitchFamily="18" charset="0"/>
              </a:rPr>
              <a:t>nghe</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chuyện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gì</a:t>
            </a:r>
            <a:r>
              <a:rPr lang="en-US" sz="4000" b="1" dirty="0">
                <a:latin typeface="Times New Roman" pitchFamily="18" charset="0"/>
                <a:cs typeface="Times New Roman" pitchFamily="18" charset="0"/>
              </a:rPr>
              <a:t>? </a:t>
            </a:r>
          </a:p>
          <a:p>
            <a:r>
              <a:rPr lang="en-US" sz="4000" b="1" dirty="0">
                <a:latin typeface="Times New Roman" pitchFamily="18" charset="0"/>
                <a:cs typeface="Times New Roman" pitchFamily="18" charset="0"/>
              </a:rPr>
              <a:t>-</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chuyện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cô</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mấy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vật</a:t>
            </a:r>
            <a:r>
              <a:rPr lang="en-US" sz="4000" b="1" dirty="0">
                <a:latin typeface="Times New Roman" pitchFamily="18" charset="0"/>
                <a:cs typeface="Times New Roman" pitchFamily="18" charset="0"/>
              </a:rPr>
              <a:t>? </a:t>
            </a:r>
          </a:p>
          <a:p>
            <a:r>
              <a:rPr lang="en-US" sz="4000" b="1" dirty="0">
                <a:latin typeface="Times New Roman" pitchFamily="18" charset="0"/>
                <a:cs typeface="Times New Roman" pitchFamily="18" charset="0"/>
              </a:rPr>
              <a:t>-</a:t>
            </a:r>
            <a:r>
              <a:rPr lang="en-US" sz="4000" b="1" dirty="0" err="1">
                <a:latin typeface="Times New Roman" pitchFamily="18" charset="0"/>
                <a:cs typeface="Times New Roman" pitchFamily="18" charset="0"/>
              </a:rPr>
              <a:t>Đó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những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vật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a:t>
            </a:r>
          </a:p>
        </p:txBody>
      </p:sp>
    </p:spTree>
    <p:extLst>
      <p:ext uri="{BB962C8B-B14F-4D97-AF65-F5344CB8AC3E}">
        <p14:creationId xmlns:p14="http://schemas.microsoft.com/office/powerpoint/2010/main" val="340794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a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8825" y="1349375"/>
            <a:ext cx="1828800" cy="4141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6077" y="2478089"/>
            <a:ext cx="178117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21"/>
          <p:cNvGrpSpPr>
            <a:grpSpLocks/>
          </p:cNvGrpSpPr>
          <p:nvPr/>
        </p:nvGrpSpPr>
        <p:grpSpPr bwMode="auto">
          <a:xfrm>
            <a:off x="6326189" y="2224088"/>
            <a:ext cx="2035175" cy="3022600"/>
            <a:chOff x="3034" y="1401"/>
            <a:chExt cx="1282" cy="1904"/>
          </a:xfrm>
        </p:grpSpPr>
        <p:pic>
          <p:nvPicPr>
            <p:cNvPr id="7"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4" y="1401"/>
              <a:ext cx="1282" cy="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0"/>
            <p:cNvSpPr>
              <a:spLocks noChangeArrowheads="1"/>
            </p:cNvSpPr>
            <p:nvPr/>
          </p:nvSpPr>
          <p:spPr bwMode="auto">
            <a:xfrm>
              <a:off x="3456" y="2725"/>
              <a:ext cx="466" cy="466"/>
            </a:xfrm>
            <a:prstGeom prst="rect">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 name="Group 23"/>
          <p:cNvGrpSpPr>
            <a:grpSpLocks/>
          </p:cNvGrpSpPr>
          <p:nvPr/>
        </p:nvGrpSpPr>
        <p:grpSpPr bwMode="auto">
          <a:xfrm>
            <a:off x="8697913" y="2341564"/>
            <a:ext cx="1651000" cy="2841625"/>
            <a:chOff x="4510" y="1475"/>
            <a:chExt cx="1040" cy="1790"/>
          </a:xfrm>
        </p:grpSpPr>
        <p:pic>
          <p:nvPicPr>
            <p:cNvPr id="10"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429" t="6281" r="9047" b="15700"/>
            <a:stretch>
              <a:fillRect/>
            </a:stretch>
          </p:blipFill>
          <p:spPr bwMode="auto">
            <a:xfrm>
              <a:off x="4510" y="1475"/>
              <a:ext cx="1040" cy="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22"/>
            <p:cNvSpPr>
              <a:spLocks noChangeArrowheads="1"/>
            </p:cNvSpPr>
            <p:nvPr/>
          </p:nvSpPr>
          <p:spPr bwMode="auto">
            <a:xfrm>
              <a:off x="4901" y="2514"/>
              <a:ext cx="475" cy="467"/>
            </a:xfrm>
            <a:prstGeom prst="ellipse">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67882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457200" y="127591"/>
            <a:ext cx="11121656" cy="6560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lvl="0" algn="ctr"/>
            <a:r>
              <a:rPr lang="en-US" sz="4000" b="1" dirty="0" err="1">
                <a:solidFill>
                  <a:srgbClr val="000000"/>
                </a:solidFill>
                <a:latin typeface="Times New Roman" panose="02020603050405020304" pitchFamily="18" charset="0"/>
                <a:cs typeface="Times New Roman" panose="02020603050405020304" pitchFamily="18" charset="0"/>
              </a:rPr>
              <a:t>Hôm</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thứ</a:t>
            </a:r>
            <a:r>
              <a:rPr lang="en-US" sz="4000" b="1" dirty="0">
                <a:solidFill>
                  <a:srgbClr val="000000"/>
                </a:solidFill>
                <a:latin typeface="Times New Roman" panose="02020603050405020304" pitchFamily="18" charset="0"/>
                <a:cs typeface="Times New Roman" panose="02020603050405020304" pitchFamily="18" charset="0"/>
              </a:rPr>
              <a:t> 2 </a:t>
            </a:r>
            <a:r>
              <a:rPr lang="en-US" sz="4000" b="1" dirty="0" err="1">
                <a:solidFill>
                  <a:srgbClr val="000000"/>
                </a:solidFill>
                <a:latin typeface="Times New Roman" panose="02020603050405020304" pitchFamily="18" charset="0"/>
                <a:cs typeface="Times New Roman" panose="02020603050405020304" pitchFamily="18" charset="0"/>
              </a:rPr>
              <a:t>đầu</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tuần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cô</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giáo</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Hươu</a:t>
            </a:r>
            <a:r>
              <a:rPr lang="en-US" sz="4000" b="1" dirty="0">
                <a:solidFill>
                  <a:srgbClr val="000000"/>
                </a:solidFill>
                <a:latin typeface="Times New Roman" panose="02020603050405020304" pitchFamily="18" charset="0"/>
                <a:cs typeface="Times New Roman" panose="02020603050405020304" pitchFamily="18" charset="0"/>
              </a:rPr>
              <a:t> Sao </a:t>
            </a:r>
            <a:r>
              <a:rPr lang="en-US" sz="4000" b="1" dirty="0" err="1">
                <a:solidFill>
                  <a:srgbClr val="000000"/>
                </a:solidFill>
                <a:latin typeface="Times New Roman" panose="02020603050405020304" pitchFamily="18" charset="0"/>
                <a:cs typeface="Times New Roman" panose="02020603050405020304" pitchFamily="18" charset="0"/>
              </a:rPr>
              <a:t>nói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gì</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với</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cả</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lớp</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mẫu</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giáo</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lớn</a:t>
            </a:r>
            <a:r>
              <a:rPr lang="en-US" sz="4000" b="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661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09600"/>
            <a:ext cx="3505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p:cNvSpPr>
            <a:spLocks noChangeArrowheads="1"/>
          </p:cNvSpPr>
          <p:nvPr/>
        </p:nvSpPr>
        <p:spPr bwMode="auto">
          <a:xfrm rot="10800000">
            <a:off x="5943600" y="381000"/>
            <a:ext cx="4724400" cy="2743200"/>
          </a:xfrm>
          <a:prstGeom prst="cloudCallout">
            <a:avLst>
              <a:gd name="adj1" fmla="val 88102"/>
              <a:gd name="adj2" fmla="val -712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sắp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nghỉ</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hè</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phiếu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tặng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món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quà</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297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723014" y="106325"/>
            <a:ext cx="10877107" cy="6507126"/>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itchFamily="18" charset="0"/>
                <a:cs typeface="Times New Roman" pitchFamily="18" charset="0"/>
              </a:rPr>
              <a:t>Lúc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xếp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hàng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xảy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chuyện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gì</a:t>
            </a:r>
            <a:r>
              <a:rPr lang="en-US" sz="3600" b="1" dirty="0">
                <a:latin typeface="Times New Roman" pitchFamily="18" charset="0"/>
                <a:cs typeface="Times New Roman" pitchFamily="18" charset="0"/>
              </a:rPr>
              <a:t>? </a:t>
            </a:r>
          </a:p>
        </p:txBody>
      </p:sp>
    </p:spTree>
    <p:extLst>
      <p:ext uri="{BB962C8B-B14F-4D97-AF65-F5344CB8AC3E}">
        <p14:creationId xmlns:p14="http://schemas.microsoft.com/office/powerpoint/2010/main" val="39649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775" y="114300"/>
            <a:ext cx="11772899" cy="6610350"/>
          </a:xfrm>
          <a:prstGeom prst="rect">
            <a:avLst/>
          </a:prstGeom>
        </p:spPr>
      </p:pic>
      <p:sp>
        <p:nvSpPr>
          <p:cNvPr id="4" name="Rectangle 3"/>
          <p:cNvSpPr/>
          <p:nvPr/>
        </p:nvSpPr>
        <p:spPr>
          <a:xfrm>
            <a:off x="1265274" y="1625976"/>
            <a:ext cx="8261498" cy="4124206"/>
          </a:xfrm>
          <a:prstGeom prst="rect">
            <a:avLst/>
          </a:prstGeom>
        </p:spPr>
        <p:txBody>
          <a:bodyPr wrap="square">
            <a:spAutoFit/>
          </a:bodyPr>
          <a:lstStyle/>
          <a:p>
            <a:r>
              <a:rPr lang="en-US" sz="3200" b="1" dirty="0">
                <a:solidFill>
                  <a:srgbClr val="000000"/>
                </a:solidFill>
                <a:latin typeface="Times New Roman" panose="02020603050405020304" pitchFamily="18" charset="0"/>
              </a:rPr>
              <a:t>I/</a:t>
            </a:r>
            <a:r>
              <a:rPr lang="en-US" sz="3200" b="1" dirty="0">
                <a:solidFill>
                  <a:srgbClr val="000000"/>
                </a:solidFill>
                <a:effectLst/>
                <a:latin typeface="Times New Roman" panose="02020603050405020304" pitchFamily="18" charset="0"/>
              </a:rPr>
              <a:t> </a:t>
            </a:r>
            <a:r>
              <a:rPr lang="en-US" sz="3200" b="1" dirty="0" err="1">
                <a:solidFill>
                  <a:srgbClr val="000000"/>
                </a:solidFill>
                <a:effectLst/>
                <a:latin typeface="Times New Roman" panose="02020603050405020304" pitchFamily="18" charset="0"/>
              </a:rPr>
              <a:t>Mục</a:t>
            </a:r>
            <a:r>
              <a:rPr lang="en-US" sz="3200" b="1" dirty="0">
                <a:solidFill>
                  <a:srgbClr val="000000"/>
                </a:solidFill>
                <a:effectLst/>
                <a:latin typeface="Times New Roman" panose="02020603050405020304" pitchFamily="18" charset="0"/>
              </a:rPr>
              <a:t> </a:t>
            </a:r>
            <a:r>
              <a:rPr lang="en-US" sz="3200" b="1" dirty="0" err="1">
                <a:solidFill>
                  <a:srgbClr val="000000"/>
                </a:solidFill>
                <a:latin typeface="Times New Roman" panose="02020603050405020304" pitchFamily="18" charset="0"/>
              </a:rPr>
              <a:t>đ</a:t>
            </a:r>
            <a:r>
              <a:rPr lang="en-US" sz="3200" b="1" dirty="0" err="1">
                <a:solidFill>
                  <a:srgbClr val="000000"/>
                </a:solidFill>
                <a:effectLst/>
                <a:latin typeface="Times New Roman" panose="02020603050405020304" pitchFamily="18" charset="0"/>
              </a:rPr>
              <a:t>ích</a:t>
            </a:r>
            <a:r>
              <a:rPr lang="en-US" sz="3200" b="1" dirty="0">
                <a:solidFill>
                  <a:srgbClr val="000000"/>
                </a:solidFill>
                <a:effectLst/>
                <a:latin typeface="Times New Roman" panose="02020603050405020304" pitchFamily="18" charset="0"/>
              </a:rPr>
              <a:t> –</a:t>
            </a:r>
            <a:r>
              <a:rPr lang="en-US" sz="3200" b="1" dirty="0" err="1">
                <a:solidFill>
                  <a:srgbClr val="000000"/>
                </a:solidFill>
                <a:effectLst/>
                <a:latin typeface="Times New Roman" panose="02020603050405020304" pitchFamily="18" charset="0"/>
              </a:rPr>
              <a:t>Yêu</a:t>
            </a:r>
            <a:r>
              <a:rPr lang="en-US" sz="3200" b="1" dirty="0">
                <a:solidFill>
                  <a:srgbClr val="000000"/>
                </a:solidFill>
                <a:effectLst/>
                <a:latin typeface="Times New Roman" panose="02020603050405020304" pitchFamily="18" charset="0"/>
              </a:rPr>
              <a:t> </a:t>
            </a:r>
            <a:r>
              <a:rPr lang="en-US" sz="3200" b="1" dirty="0" err="1">
                <a:solidFill>
                  <a:srgbClr val="000000"/>
                </a:solidFill>
                <a:latin typeface="Times New Roman" panose="02020603050405020304" pitchFamily="18" charset="0"/>
              </a:rPr>
              <a:t>c</a:t>
            </a:r>
            <a:r>
              <a:rPr lang="en-US" sz="3200" b="1" dirty="0" err="1">
                <a:solidFill>
                  <a:srgbClr val="000000"/>
                </a:solidFill>
                <a:effectLst/>
                <a:latin typeface="Times New Roman" panose="02020603050405020304" pitchFamily="18" charset="0"/>
              </a:rPr>
              <a:t>ầu</a:t>
            </a:r>
            <a:endParaRPr lang="en-US" sz="3200" b="1" dirty="0">
              <a:solidFill>
                <a:srgbClr val="000000"/>
              </a:solidFill>
              <a:effectLst/>
              <a:latin typeface="Times New Roman" panose="02020603050405020304" pitchFamily="18" charset="0"/>
            </a:endParaRPr>
          </a:p>
          <a:p>
            <a:r>
              <a:rPr lang="vi-VN" b="1" i="1" dirty="0">
                <a:solidFill>
                  <a:srgbClr val="000000"/>
                </a:solidFill>
                <a:effectLst/>
                <a:latin typeface="Times New Roman" panose="02020603050405020304" pitchFamily="18" charset="0"/>
              </a:rPr>
              <a:t>1: Kiến thức</a:t>
            </a:r>
            <a:r>
              <a:rPr lang="vi-VN" b="0" i="1" dirty="0">
                <a:solidFill>
                  <a:srgbClr val="000000"/>
                </a:solidFill>
                <a:effectLst/>
                <a:latin typeface="Times New Roman" panose="02020603050405020304" pitchFamily="18" charset="0"/>
              </a:rPr>
              <a:t>:</a:t>
            </a:r>
            <a:endParaRPr lang="en-US" b="0" i="1" dirty="0">
              <a:solidFill>
                <a:srgbClr val="000000"/>
              </a:solidFill>
              <a:effectLst/>
              <a:latin typeface="Times New Roman" panose="02020603050405020304" pitchFamily="18" charset="0"/>
            </a:endParaRPr>
          </a:p>
          <a:p>
            <a:r>
              <a:rPr lang="vi-VN" b="0" i="0" dirty="0">
                <a:solidFill>
                  <a:srgbClr val="000000"/>
                </a:solidFill>
                <a:effectLst/>
                <a:latin typeface="Times New Roman" panose="02020603050405020304" pitchFamily="18" charset="0"/>
              </a:rPr>
              <a:t>- Trẻ nhớ tên </a:t>
            </a:r>
            <a:r>
              <a:rPr lang="vi-VN" dirty="0">
                <a:solidFill>
                  <a:srgbClr val="000000"/>
                </a:solidFill>
                <a:latin typeface="Times New Roman" panose="02020603050405020304" pitchFamily="18" charset="0"/>
              </a:rPr>
              <a:t>tr</a:t>
            </a:r>
            <a:r>
              <a:rPr lang="vi-VN" b="0" i="0" dirty="0">
                <a:solidFill>
                  <a:srgbClr val="000000"/>
                </a:solidFill>
                <a:effectLst/>
                <a:latin typeface="Times New Roman" panose="02020603050405020304" pitchFamily="18" charset="0"/>
              </a:rPr>
              <a:t>uyện, nắm được trình tự nội dung câu chuyện và các nhân vật trong </a:t>
            </a:r>
            <a:r>
              <a:rPr lang="vi-VN" dirty="0">
                <a:solidFill>
                  <a:srgbClr val="000000"/>
                </a:solidFill>
                <a:latin typeface="Times New Roman" panose="02020603050405020304" pitchFamily="18" charset="0"/>
              </a:rPr>
              <a:t>tr</a:t>
            </a:r>
            <a:r>
              <a:rPr lang="vi-VN" b="0" i="0" dirty="0">
                <a:solidFill>
                  <a:srgbClr val="000000"/>
                </a:solidFill>
                <a:effectLst/>
                <a:latin typeface="Times New Roman" panose="02020603050405020304" pitchFamily="18" charset="0"/>
              </a:rPr>
              <a:t>uyện</a:t>
            </a:r>
            <a:r>
              <a:rPr lang="en-US" b="0" i="0" dirty="0">
                <a:solidFill>
                  <a:srgbClr val="000000"/>
                </a:solidFill>
                <a:effectLst/>
                <a:latin typeface="Times New Roman" panose="02020603050405020304" pitchFamily="18" charset="0"/>
              </a:rPr>
              <a:t>.</a:t>
            </a:r>
            <a:endParaRPr lang="vi-VN" b="0" i="0" dirty="0">
              <a:solidFill>
                <a:srgbClr val="000000"/>
              </a:solidFill>
              <a:effectLst/>
              <a:latin typeface="Times New Roman" panose="02020603050405020304" pitchFamily="18" charset="0"/>
            </a:endParaRPr>
          </a:p>
          <a:p>
            <a:r>
              <a:rPr lang="vi-VN" b="1" i="0" dirty="0">
                <a:solidFill>
                  <a:srgbClr val="000000"/>
                </a:solidFill>
                <a:effectLst/>
                <a:latin typeface="Times New Roman" panose="02020603050405020304" pitchFamily="18" charset="0"/>
              </a:rPr>
              <a:t>2</a:t>
            </a:r>
            <a:r>
              <a:rPr lang="vi-VN" b="1" i="1" dirty="0">
                <a:solidFill>
                  <a:srgbClr val="000000"/>
                </a:solidFill>
                <a:latin typeface="Times New Roman" panose="02020603050405020304" pitchFamily="18" charset="0"/>
              </a:rPr>
              <a:t>:</a:t>
            </a:r>
            <a:r>
              <a:rPr lang="vi-VN" b="1" i="1" dirty="0">
                <a:solidFill>
                  <a:srgbClr val="000000"/>
                </a:solidFill>
                <a:effectLst/>
                <a:latin typeface="Times New Roman" panose="02020603050405020304" pitchFamily="18" charset="0"/>
              </a:rPr>
              <a:t> Kỹ năng:</a:t>
            </a:r>
            <a:endParaRPr lang="en-US" b="1" i="1" dirty="0">
              <a:solidFill>
                <a:srgbClr val="000000"/>
              </a:solidFill>
              <a:effectLst/>
              <a:latin typeface="Times New Roman" panose="02020603050405020304" pitchFamily="18" charset="0"/>
            </a:endParaRPr>
          </a:p>
          <a:p>
            <a:r>
              <a:rPr lang="vi-VN" b="0" i="0" dirty="0">
                <a:solidFill>
                  <a:srgbClr val="000000"/>
                </a:solidFill>
                <a:effectLst/>
                <a:latin typeface="Times New Roman" panose="02020603050405020304" pitchFamily="18" charset="0"/>
              </a:rPr>
              <a:t>- Trẻ tập trung chú ý, ghi nhớ để thể hiện lại câu chuyện một cách diễn cảm, thể hiện được giọng điệu, tính cách của các nhân vật. Từ đó trẻ có kỹ năng đóng kịch theo nội dung.</a:t>
            </a:r>
          </a:p>
          <a:p>
            <a:r>
              <a:rPr lang="vi-VN" b="1" i="1" dirty="0">
                <a:solidFill>
                  <a:srgbClr val="000000"/>
                </a:solidFill>
                <a:effectLst/>
                <a:latin typeface="Times New Roman" panose="02020603050405020304" pitchFamily="18" charset="0"/>
              </a:rPr>
              <a:t>3: Thái độ:</a:t>
            </a:r>
            <a:endParaRPr lang="en-US" b="1" i="1" dirty="0">
              <a:solidFill>
                <a:srgbClr val="000000"/>
              </a:solidFill>
              <a:effectLst/>
              <a:latin typeface="Times New Roman" panose="02020603050405020304" pitchFamily="18" charset="0"/>
            </a:endParaRPr>
          </a:p>
          <a:p>
            <a:pPr marL="285750" indent="-285750">
              <a:buFontTx/>
              <a:buChar char="-"/>
            </a:pPr>
            <a:r>
              <a:rPr lang="vi-VN" b="0" i="0" dirty="0">
                <a:solidFill>
                  <a:srgbClr val="000000"/>
                </a:solidFill>
                <a:effectLst/>
                <a:latin typeface="Times New Roman" panose="02020603050405020304" pitchFamily="18" charset="0"/>
              </a:rPr>
              <a:t>Giáo dục trẻ tính nghiêm túc, ngoan ngoãn, nghe lời cô giáo.</a:t>
            </a:r>
            <a:r>
              <a:rPr lang="vi-VN" dirty="0"/>
              <a:t> </a:t>
            </a:r>
            <a:endParaRPr lang="en-US" dirty="0"/>
          </a:p>
          <a:p>
            <a:r>
              <a:rPr lang="en-US" sz="3200" dirty="0" err="1">
                <a:latin typeface="Times New Roman" panose="02020603050405020304" pitchFamily="18" charset="0"/>
                <a:cs typeface="Times New Roman" panose="02020603050405020304" pitchFamily="18" charset="0"/>
              </a:rPr>
              <a:t>II:Chuẩn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endParaRPr lang="en-US" sz="3200"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Tranh truyện “Món quà của cô giáo”, thước chỉ.</a:t>
            </a:r>
          </a:p>
          <a:p>
            <a:r>
              <a:rPr lang="vi-VN" dirty="0">
                <a:latin typeface="Times New Roman" panose="02020603050405020304" pitchFamily="18" charset="0"/>
                <a:cs typeface="Times New Roman" panose="02020603050405020304" pitchFamily="18" charset="0"/>
              </a:rPr>
              <a:t>- Bộ đồ chơi các con vật có trong truyện.</a:t>
            </a:r>
          </a:p>
        </p:txBody>
      </p:sp>
    </p:spTree>
    <p:extLst>
      <p:ext uri="{BB962C8B-B14F-4D97-AF65-F5344CB8AC3E}">
        <p14:creationId xmlns:p14="http://schemas.microsoft.com/office/powerpoint/2010/main" val="375305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lid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946276"/>
            <a:ext cx="5510213" cy="4530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3"/>
          <p:cNvGrpSpPr>
            <a:grpSpLocks/>
          </p:cNvGrpSpPr>
          <p:nvPr/>
        </p:nvGrpSpPr>
        <p:grpSpPr bwMode="auto">
          <a:xfrm>
            <a:off x="7785101" y="2301683"/>
            <a:ext cx="2003425" cy="5146675"/>
            <a:chOff x="3696" y="1462"/>
            <a:chExt cx="1262" cy="3242"/>
          </a:xfrm>
        </p:grpSpPr>
        <p:pic>
          <p:nvPicPr>
            <p:cNvPr id="6" name="Picture 9" descr="meo khoang 1"/>
            <p:cNvPicPr>
              <a:picLocks noChangeAspect="1" noChangeArrowheads="1"/>
            </p:cNvPicPr>
            <p:nvPr/>
          </p:nvPicPr>
          <p:blipFill>
            <a:blip r:embed="rId3">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diem n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1" y="4039994"/>
            <a:ext cx="3470275" cy="2717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885156" y="546100"/>
            <a:ext cx="6629400" cy="1477328"/>
          </a:xfrm>
          <a:prstGeom prst="rect">
            <a:avLst/>
          </a:prstGeom>
        </p:spPr>
        <p:txBody>
          <a:bodyPr wrap="square">
            <a:spAutoFit/>
          </a:bodyPr>
          <a:lstStyle/>
          <a:p>
            <a:r>
              <a:rPr lang="en-US" dirty="0" err="1">
                <a:latin typeface="Times New Roman" panose="02020603050405020304" pitchFamily="18" charset="0"/>
                <a:cs typeface="Times New Roman" panose="02020603050405020304" pitchFamily="18" charset="0"/>
              </a:rPr>
              <a:t>Hết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Cún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Mèo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Mèo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trầy</a:t>
            </a:r>
            <a:r>
              <a:rPr lang="en-US" dirty="0">
                <a:latin typeface="Times New Roman" panose="02020603050405020304" pitchFamily="18" charset="0"/>
                <a:cs typeface="Times New Roman" panose="02020603050405020304" pitchFamily="18" charset="0"/>
              </a:rPr>
              <a:t> da </a:t>
            </a:r>
            <a:r>
              <a:rPr lang="en-US" dirty="0" err="1">
                <a:latin typeface="Times New Roman" panose="02020603050405020304" pitchFamily="18" charset="0"/>
                <a:cs typeface="Times New Roman" panose="02020603050405020304" pitchFamily="18" charset="0"/>
              </a:rPr>
              <a:t>thâm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Mèo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òa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Hươu</a:t>
            </a:r>
            <a:r>
              <a:rPr lang="en-US" dirty="0">
                <a:latin typeface="Times New Roman" panose="02020603050405020304" pitchFamily="18" charset="0"/>
                <a:cs typeface="Times New Roman" panose="02020603050405020304" pitchFamily="18" charset="0"/>
              </a:rPr>
              <a:t> Sao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bóp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chỗ</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Mèo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Khoang</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5255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a:spLocks noChangeArrowheads="1"/>
          </p:cNvSpPr>
          <p:nvPr/>
        </p:nvSpPr>
        <p:spPr bwMode="auto">
          <a:xfrm>
            <a:off x="893135" y="148856"/>
            <a:ext cx="10526231" cy="6549656"/>
          </a:xfrm>
          <a:prstGeom prst="horizont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800" b="1" dirty="0" err="1">
                <a:solidFill>
                  <a:srgbClr val="FF0000"/>
                </a:solidFill>
                <a:latin typeface="Times New Roman" panose="02020603050405020304" pitchFamily="18" charset="0"/>
                <a:cs typeface="Times New Roman" panose="02020603050405020304" pitchFamily="18" charset="0"/>
              </a:rPr>
              <a:t>Cô</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giáo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Hươu</a:t>
            </a:r>
            <a:r>
              <a:rPr lang="en-US" sz="4800" b="1" dirty="0">
                <a:solidFill>
                  <a:srgbClr val="FF0000"/>
                </a:solidFill>
                <a:latin typeface="Times New Roman" panose="02020603050405020304" pitchFamily="18" charset="0"/>
                <a:cs typeface="Times New Roman" panose="02020603050405020304" pitchFamily="18" charset="0"/>
              </a:rPr>
              <a:t> Sao </a:t>
            </a:r>
          </a:p>
          <a:p>
            <a:pPr algn="ctr"/>
            <a:r>
              <a:rPr lang="en-US" sz="4800" b="1" dirty="0" err="1">
                <a:solidFill>
                  <a:srgbClr val="FF0000"/>
                </a:solidFill>
                <a:latin typeface="Times New Roman" panose="02020603050405020304" pitchFamily="18" charset="0"/>
                <a:cs typeface="Times New Roman" panose="02020603050405020304" pitchFamily="18" charset="0"/>
              </a:rPr>
              <a:t>đã</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tặng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các</a:t>
            </a:r>
            <a:r>
              <a:rPr lang="en-US" sz="4800" b="1" dirty="0">
                <a:solidFill>
                  <a:srgbClr val="FF0000"/>
                </a:solidFill>
                <a:latin typeface="Times New Roman" panose="02020603050405020304" pitchFamily="18" charset="0"/>
                <a:cs typeface="Times New Roman" panose="02020603050405020304" pitchFamily="18" charset="0"/>
              </a:rPr>
              <a:t> </a:t>
            </a:r>
          </a:p>
          <a:p>
            <a:pPr algn="ctr"/>
            <a:r>
              <a:rPr lang="en-US" sz="4800" b="1" dirty="0" err="1">
                <a:solidFill>
                  <a:srgbClr val="FF0000"/>
                </a:solidFill>
                <a:latin typeface="Times New Roman" panose="02020603050405020304" pitchFamily="18" charset="0"/>
                <a:cs typeface="Times New Roman" panose="02020603050405020304" pitchFamily="18" charset="0"/>
              </a:rPr>
              <a:t>bạn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những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món</a:t>
            </a:r>
            <a:r>
              <a:rPr lang="en-US" sz="4800" b="1" dirty="0">
                <a:solidFill>
                  <a:srgbClr val="FF0000"/>
                </a:solidFill>
                <a:latin typeface="Times New Roman" panose="02020603050405020304" pitchFamily="18" charset="0"/>
                <a:cs typeface="Times New Roman" panose="02020603050405020304" pitchFamily="18" charset="0"/>
              </a:rPr>
              <a:t> </a:t>
            </a:r>
          </a:p>
          <a:p>
            <a:pPr algn="ctr"/>
            <a:r>
              <a:rPr lang="en-US" sz="4800" b="1" dirty="0" err="1">
                <a:solidFill>
                  <a:srgbClr val="FF0000"/>
                </a:solidFill>
                <a:latin typeface="Times New Roman" panose="02020603050405020304" pitchFamily="18" charset="0"/>
                <a:cs typeface="Times New Roman" panose="02020603050405020304" pitchFamily="18" charset="0"/>
              </a:rPr>
              <a:t>quà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gì</a:t>
            </a:r>
            <a:r>
              <a:rPr lang="en-US" sz="4800" b="1" dirty="0">
                <a:solidFill>
                  <a:srgbClr val="FF0000"/>
                </a:solidFill>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956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19"/>
          <p:cNvPicPr>
            <a:picLocks noChangeAspect="1" noChangeArrowheads="1"/>
          </p:cNvPicPr>
          <p:nvPr/>
        </p:nvPicPr>
        <p:blipFill>
          <a:blip r:embed="rId2">
            <a:clrChange>
              <a:clrFrom>
                <a:srgbClr val="FFFFFF"/>
              </a:clrFrom>
              <a:clrTo>
                <a:srgbClr val="FFFFFF">
                  <a:alpha val="0"/>
                </a:srgbClr>
              </a:clrTo>
            </a:clrChange>
            <a:lum bright="-18000" contrast="6000"/>
            <a:extLst>
              <a:ext uri="{28A0092B-C50C-407E-A947-70E740481C1C}">
                <a14:useLocalDpi xmlns:a14="http://schemas.microsoft.com/office/drawing/2010/main" val="0"/>
              </a:ext>
            </a:extLst>
          </a:blip>
          <a:srcRect/>
          <a:stretch>
            <a:fillRect/>
          </a:stretch>
        </p:blipFill>
        <p:spPr bwMode="auto">
          <a:xfrm rot="2642779">
            <a:off x="7912101" y="788536"/>
            <a:ext cx="1787525" cy="2503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8164" y="3943350"/>
            <a:ext cx="1684337" cy="2266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titled-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251" y="4489451"/>
            <a:ext cx="2366963" cy="1693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Socola80g4"/>
          <p:cNvPicPr>
            <a:picLocks noChangeAspect="1" noChangeArrowheads="1"/>
          </p:cNvPicPr>
          <p:nvPr/>
        </p:nvPicPr>
        <p:blipFill>
          <a:blip r:embed="rId5">
            <a:clrChange>
              <a:clrFrom>
                <a:srgbClr val="FFFAFA"/>
              </a:clrFrom>
              <a:clrTo>
                <a:srgbClr val="FFFAFA">
                  <a:alpha val="0"/>
                </a:srgbClr>
              </a:clrTo>
            </a:clrChange>
            <a:lum bright="18000" contrast="12000"/>
            <a:extLst>
              <a:ext uri="{28A0092B-C50C-407E-A947-70E740481C1C}">
                <a14:useLocalDpi xmlns:a14="http://schemas.microsoft.com/office/drawing/2010/main" val="0"/>
              </a:ext>
            </a:extLst>
          </a:blip>
          <a:srcRect/>
          <a:stretch>
            <a:fillRect/>
          </a:stretch>
        </p:blipFill>
        <p:spPr bwMode="auto">
          <a:xfrm rot="215114">
            <a:off x="3697289" y="4291014"/>
            <a:ext cx="1755775" cy="1755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a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01915">
            <a:off x="1803401" y="4043363"/>
            <a:ext cx="1463675" cy="1974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1676401" y="530271"/>
            <a:ext cx="81661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quà</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ngoan</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búp</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bê</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nhồi</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bông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trông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ngộ</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nghĩnh</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tặng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bút</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kẹo</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0" name="AutoShape 4" descr="http://f2.hcm.edu.vn/UploadImages/mnsaomaiq8/mon%20qua.jpg?w=1000?w=1000"/>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168813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552893" y="233916"/>
            <a:ext cx="11121656" cy="6390168"/>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latin typeface="Times New Roman" pitchFamily="18" charset="0"/>
                <a:cs typeface="Times New Roman" pitchFamily="18" charset="0"/>
              </a:rPr>
              <a:t>Giờ</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hoạt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cuối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tuần</a:t>
            </a:r>
            <a:r>
              <a:rPr lang="en-US" sz="4000" b="1" dirty="0">
                <a:latin typeface="Times New Roman" pitchFamily="18" charset="0"/>
                <a:cs typeface="Times New Roman" pitchFamily="18" charset="0"/>
              </a:rPr>
              <a:t> ai </a:t>
            </a:r>
            <a:r>
              <a:rPr lang="en-US" sz="4000" b="1" dirty="0" err="1">
                <a:latin typeface="Times New Roman" pitchFamily="18" charset="0"/>
                <a:cs typeface="Times New Roman" pitchFamily="18" charset="0"/>
              </a:rPr>
              <a:t>đã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dám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phiếu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ngoan</a:t>
            </a:r>
            <a:r>
              <a:rPr lang="en-US" sz="4000" b="1" dirty="0">
                <a:latin typeface="Times New Roman" pitchFamily="18" charset="0"/>
                <a:cs typeface="Times New Roman" pitchFamily="18" charset="0"/>
              </a:rPr>
              <a:t> ? </a:t>
            </a:r>
            <a:r>
              <a:rPr lang="en-US" sz="4000" b="1" dirty="0" err="1">
                <a:latin typeface="Times New Roman" pitchFamily="18" charset="0"/>
                <a:cs typeface="Times New Roman" pitchFamily="18" charset="0"/>
              </a:rPr>
              <a:t>Vì</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sao</a:t>
            </a:r>
            <a:r>
              <a:rPr lang="en-US" sz="4000" b="1" dirty="0">
                <a:latin typeface="Times New Roman" pitchFamily="18" charset="0"/>
                <a:cs typeface="Times New Roman" pitchFamily="18" charset="0"/>
              </a:rPr>
              <a:t> ? </a:t>
            </a:r>
            <a:r>
              <a:rPr lang="en-US" sz="4000" b="1" dirty="0" err="1">
                <a:latin typeface="Times New Roman" pitchFamily="18" charset="0"/>
                <a:cs typeface="Times New Roman" pitchFamily="18" charset="0"/>
              </a:rPr>
              <a:t>cô</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nói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như</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thế</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p>
        </p:txBody>
      </p:sp>
    </p:spTree>
    <p:extLst>
      <p:ext uri="{BB962C8B-B14F-4D97-AF65-F5344CB8AC3E}">
        <p14:creationId xmlns:p14="http://schemas.microsoft.com/office/powerpoint/2010/main" val="355654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lid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93" y="0"/>
            <a:ext cx="1181277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38800" y="685800"/>
            <a:ext cx="4572000" cy="923330"/>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8259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14399" y="255181"/>
            <a:ext cx="10696353" cy="637953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err="1">
                <a:latin typeface="Times New Roman" pitchFamily="18" charset="0"/>
                <a:cs typeface="Times New Roman" pitchFamily="18" charset="0"/>
              </a:rPr>
              <a:t>Cuối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cùng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gấu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xù</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nhận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được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quà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không</a:t>
            </a:r>
            <a:r>
              <a:rPr lang="en-US" sz="4400" b="1" dirty="0">
                <a:latin typeface="Times New Roman" pitchFamily="18" charset="0"/>
                <a:cs typeface="Times New Roman" pitchFamily="18" charset="0"/>
              </a:rPr>
              <a:t> ? </a:t>
            </a:r>
            <a:r>
              <a:rPr lang="en-US" sz="4400" b="1" dirty="0" err="1">
                <a:latin typeface="Times New Roman" pitchFamily="18" charset="0"/>
                <a:cs typeface="Times New Roman" pitchFamily="18" charset="0"/>
              </a:rPr>
              <a:t>vì</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sao</a:t>
            </a:r>
            <a:r>
              <a:rPr lang="en-US" sz="4400" b="1" dirty="0">
                <a:latin typeface="Times New Roman" pitchFamily="18" charset="0"/>
                <a:cs typeface="Times New Roman" pitchFamily="18" charset="0"/>
              </a:rPr>
              <a:t> ?</a:t>
            </a:r>
          </a:p>
        </p:txBody>
      </p:sp>
    </p:spTree>
    <p:extLst>
      <p:ext uri="{BB962C8B-B14F-4D97-AF65-F5344CB8AC3E}">
        <p14:creationId xmlns:p14="http://schemas.microsoft.com/office/powerpoint/2010/main" val="325805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slide 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30" y="22225"/>
            <a:ext cx="11844670" cy="68357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47330" y="5030163"/>
            <a:ext cx="4572000" cy="1477328"/>
          </a:xfrm>
          <a:prstGeom prst="rect">
            <a:avLst/>
          </a:prstGeom>
        </p:spPr>
        <p:txBody>
          <a:bodyPr>
            <a:spAutoFit/>
          </a:bodyPr>
          <a:lstStyle/>
          <a:p>
            <a:r>
              <a:rPr lang="en-US" dirty="0" err="1">
                <a:solidFill>
                  <a:srgbClr val="FF0000"/>
                </a:solidFill>
                <a:latin typeface="Times New Roman" panose="02020603050405020304" pitchFamily="18" charset="0"/>
                <a:cs typeface="Times New Roman" panose="02020603050405020304" pitchFamily="18" charset="0"/>
              </a:rPr>
              <a:t>Cô</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hiểu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rồi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Lần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sau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xếp</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hàng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con </a:t>
            </a:r>
            <a:r>
              <a:rPr lang="en-US" dirty="0" err="1">
                <a:solidFill>
                  <a:srgbClr val="FF0000"/>
                </a:solidFill>
                <a:latin typeface="Times New Roman" panose="02020603050405020304" pitchFamily="18" charset="0"/>
                <a:cs typeface="Times New Roman" panose="02020603050405020304" pitchFamily="18" charset="0"/>
              </a:rPr>
              <a:t>đừng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đùa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nghịch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xô</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đẩy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nhau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Còn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hôm</a:t>
            </a:r>
            <a:r>
              <a:rPr lang="en-US" dirty="0">
                <a:solidFill>
                  <a:srgbClr val="FF0000"/>
                </a:solidFill>
                <a:latin typeface="Times New Roman" panose="02020603050405020304" pitchFamily="18" charset="0"/>
                <a:cs typeface="Times New Roman" panose="02020603050405020304" pitchFamily="18" charset="0"/>
              </a:rPr>
              <a:t> nay, </a:t>
            </a:r>
            <a:r>
              <a:rPr lang="en-US" dirty="0" err="1">
                <a:solidFill>
                  <a:srgbClr val="FF0000"/>
                </a:solidFill>
                <a:latin typeface="Times New Roman" panose="02020603050405020304" pitchFamily="18" charset="0"/>
                <a:cs typeface="Times New Roman" panose="02020603050405020304" pitchFamily="18" charset="0"/>
              </a:rPr>
              <a:t>Gấu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Xù</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Cún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Đốm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vẫn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được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nhận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quà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phiếu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bé</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ngoan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vì</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con </a:t>
            </a:r>
            <a:r>
              <a:rPr lang="en-US" dirty="0" err="1">
                <a:solidFill>
                  <a:srgbClr val="FF0000"/>
                </a:solidFill>
                <a:latin typeface="Times New Roman" panose="02020603050405020304" pitchFamily="18" charset="0"/>
                <a:cs typeface="Times New Roman" panose="02020603050405020304" pitchFamily="18" charset="0"/>
              </a:rPr>
              <a:t>đã</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thật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thà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dũng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cảm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nhận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khuyết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điểm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của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mình</a:t>
            </a:r>
            <a:r>
              <a:rPr lang="en-US"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478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71869" y="340241"/>
            <a:ext cx="10398642" cy="619878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6600" b="1" dirty="0" err="1">
                <a:latin typeface="Times New Roman" pitchFamily="18" charset="0"/>
                <a:cs typeface="Times New Roman" pitchFamily="18" charset="0"/>
              </a:rPr>
              <a:t>Các</a:t>
            </a:r>
            <a:r>
              <a:rPr lang="en-US" sz="6600" b="1" dirty="0">
                <a:latin typeface="Times New Roman" pitchFamily="18" charset="0"/>
                <a:cs typeface="Times New Roman" pitchFamily="18" charset="0"/>
              </a:rPr>
              <a:t> con </a:t>
            </a:r>
            <a:r>
              <a:rPr lang="en-US" sz="6600" b="1" dirty="0" err="1">
                <a:latin typeface="Times New Roman" pitchFamily="18" charset="0"/>
                <a:cs typeface="Times New Roman" pitchFamily="18" charset="0"/>
              </a:rPr>
              <a:t>thấy</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gấu</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xù</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là</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người</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như</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thế</a:t>
            </a:r>
            <a:r>
              <a:rPr lang="en-US" sz="6600" b="1" dirty="0">
                <a:latin typeface="Times New Roman" pitchFamily="18" charset="0"/>
                <a:cs typeface="Times New Roman" pitchFamily="18" charset="0"/>
              </a:rPr>
              <a:t> </a:t>
            </a:r>
            <a:r>
              <a:rPr lang="en-US" sz="6600" b="1" dirty="0" err="1">
                <a:latin typeface="Times New Roman" pitchFamily="18" charset="0"/>
                <a:cs typeface="Times New Roman" pitchFamily="18" charset="0"/>
              </a:rPr>
              <a:t>nào</a:t>
            </a:r>
            <a:r>
              <a:rPr lang="en-US" sz="6600" b="1" dirty="0">
                <a:latin typeface="Times New Roman" pitchFamily="18" charset="0"/>
                <a:cs typeface="Times New Roman" pitchFamily="18" charset="0"/>
              </a:rPr>
              <a:t> </a:t>
            </a:r>
          </a:p>
        </p:txBody>
      </p:sp>
    </p:spTree>
    <p:extLst>
      <p:ext uri="{BB962C8B-B14F-4D97-AF65-F5344CB8AC3E}">
        <p14:creationId xmlns:p14="http://schemas.microsoft.com/office/powerpoint/2010/main" val="71897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ordArt 4"/>
          <p:cNvSpPr>
            <a:spLocks noChangeArrowheads="1" noChangeShapeType="1" noTextEdit="1"/>
          </p:cNvSpPr>
          <p:nvPr/>
        </p:nvSpPr>
        <p:spPr bwMode="auto">
          <a:xfrm>
            <a:off x="946783" y="2057400"/>
            <a:ext cx="10419422" cy="106680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Hoạt</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Động</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 3: T</a:t>
            </a:r>
            <a:r>
              <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rò chơi</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Bé</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thể</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hiện</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vai</a:t>
            </a:r>
            <a:r>
              <a:rPr lang="en-US"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rPr>
              <a:t>  </a:t>
            </a:r>
            <a:endPar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1395793" y="3124200"/>
            <a:ext cx="9590259" cy="1754326"/>
          </a:xfrm>
          <a:prstGeom prst="rect">
            <a:avLst/>
          </a:prstGeom>
          <a:noFill/>
        </p:spPr>
        <p:txBody>
          <a:bodyPr wrap="square" rtlCol="0">
            <a:spAutoFit/>
          </a:bodyPr>
          <a:lstStyle/>
          <a:p>
            <a:pPr algn="just"/>
            <a:r>
              <a:rPr lang="en-US" dirty="0"/>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hóa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9474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144" y="0"/>
            <a:ext cx="12201615" cy="6858000"/>
          </a:xfrm>
        </p:spPr>
      </p:pic>
      <p:sp>
        <p:nvSpPr>
          <p:cNvPr id="5" name="TextBox 4"/>
          <p:cNvSpPr txBox="1"/>
          <p:nvPr/>
        </p:nvSpPr>
        <p:spPr>
          <a:xfrm>
            <a:off x="2057400" y="2517057"/>
            <a:ext cx="7904117" cy="1446550"/>
          </a:xfrm>
          <a:prstGeom prst="rect">
            <a:avLst/>
          </a:prstGeom>
          <a:noFill/>
        </p:spPr>
        <p:txBody>
          <a:bodyPr wrap="square" rtlCol="0">
            <a:spAutoFit/>
          </a:bodyPr>
          <a:lstStyle/>
          <a:p>
            <a:pPr algn="ctr"/>
            <a:r>
              <a:rPr lang="en-US" sz="4400" b="1" dirty="0">
                <a:solidFill>
                  <a:srgbClr val="FFC000"/>
                </a:solidFill>
                <a:latin typeface="Times New Roman" panose="02020603050405020304" pitchFamily="18" charset="0"/>
                <a:cs typeface="Times New Roman" panose="02020603050405020304" pitchFamily="18" charset="0"/>
              </a:rPr>
              <a:t>CHÚC CÁC BÉ LUÔN CHĂM NGOAN VÀ HỌC GIỎI!</a:t>
            </a:r>
          </a:p>
        </p:txBody>
      </p:sp>
    </p:spTree>
    <p:extLst>
      <p:ext uri="{BB962C8B-B14F-4D97-AF65-F5344CB8AC3E}">
        <p14:creationId xmlns:p14="http://schemas.microsoft.com/office/powerpoint/2010/main" val="290573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4775" y="114300"/>
            <a:ext cx="11772899" cy="6610350"/>
          </a:xfrm>
          <a:prstGeom prst="rect">
            <a:avLst/>
          </a:prstGeom>
        </p:spPr>
      </p:pic>
      <p:sp>
        <p:nvSpPr>
          <p:cNvPr id="3" name="TextBox 2"/>
          <p:cNvSpPr txBox="1"/>
          <p:nvPr/>
        </p:nvSpPr>
        <p:spPr>
          <a:xfrm>
            <a:off x="622852" y="1203463"/>
            <a:ext cx="10946295"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a:t>
            </a:r>
          </a:p>
        </p:txBody>
      </p:sp>
      <p:pic>
        <p:nvPicPr>
          <p:cNvPr id="4" name="Cô Và Mẹ  Bé Thanh Ngân  Nhạc Thiếu Nhi Vui Nhộn Hay Nhất 20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6149" y="2647507"/>
            <a:ext cx="8229599" cy="3525957"/>
          </a:xfrm>
          <a:prstGeom prst="rect">
            <a:avLst/>
          </a:prstGeom>
        </p:spPr>
      </p:pic>
    </p:spTree>
    <p:extLst>
      <p:ext uri="{BB962C8B-B14F-4D97-AF65-F5344CB8AC3E}">
        <p14:creationId xmlns:p14="http://schemas.microsoft.com/office/powerpoint/2010/main" val="150919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
                </p:tgtEl>
              </p:cMediaNode>
            </p:vide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2352754" y="1386221"/>
            <a:ext cx="8994006" cy="1938992"/>
          </a:xfrm>
          <a:prstGeom prst="rect">
            <a:avLst/>
          </a:prstGeom>
          <a:noFill/>
        </p:spPr>
        <p:txBody>
          <a:bodyPr wrap="square" rtlCol="0">
            <a:spAutoFit/>
          </a:bodyPr>
          <a:lstStyle/>
          <a:p>
            <a:r>
              <a:rPr lang="en-US" sz="4800" dirty="0">
                <a:solidFill>
                  <a:srgbClr val="FF0000"/>
                </a:solidFill>
                <a:latin typeface="Times New Roman" panose="02020603050405020304" pitchFamily="18" charset="0"/>
                <a:cs typeface="Times New Roman" panose="02020603050405020304" pitchFamily="18" charset="0"/>
              </a:rPr>
              <a:t>2. </a:t>
            </a:r>
            <a:r>
              <a:rPr lang="en-US" sz="4800" dirty="0" err="1">
                <a:solidFill>
                  <a:srgbClr val="FF0000"/>
                </a:solidFill>
                <a:latin typeface="Times New Roman" panose="02020603050405020304" pitchFamily="18" charset="0"/>
                <a:cs typeface="Times New Roman" panose="02020603050405020304" pitchFamily="18" charset="0"/>
              </a:rPr>
              <a:t>Phương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pháp</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tổ</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chức</a:t>
            </a:r>
            <a:r>
              <a:rPr lang="en-US" sz="4800" dirty="0">
                <a:solidFill>
                  <a:srgbClr val="FF0000"/>
                </a:solidFill>
                <a:latin typeface="Times New Roman" panose="02020603050405020304" pitchFamily="18" charset="0"/>
                <a:cs typeface="Times New Roman" panose="02020603050405020304" pitchFamily="18" charset="0"/>
              </a:rPr>
              <a:t>.</a:t>
            </a:r>
          </a:p>
          <a:p>
            <a:r>
              <a:rPr lang="en-US" sz="3600" dirty="0">
                <a:solidFill>
                  <a:srgbClr val="FF0000"/>
                </a:solidFill>
                <a:latin typeface="Times New Roman" panose="02020603050405020304" pitchFamily="18" charset="0"/>
                <a:cs typeface="Times New Roman" panose="02020603050405020304" pitchFamily="18" charset="0"/>
              </a:rPr>
              <a:t>*</a:t>
            </a:r>
            <a:r>
              <a:rPr lang="en-US" sz="3600" dirty="0" err="1">
                <a:solidFill>
                  <a:srgbClr val="FF0000"/>
                </a:solidFill>
                <a:latin typeface="Times New Roman" panose="02020603050405020304" pitchFamily="18" charset="0"/>
                <a:cs typeface="Times New Roman" panose="02020603050405020304" pitchFamily="18" charset="0"/>
              </a:rPr>
              <a:t>Hoạt</a:t>
            </a:r>
            <a:r>
              <a:rPr lang="en-US" sz="3600" dirty="0">
                <a:solidFill>
                  <a:srgbClr val="FF0000"/>
                </a:solidFill>
                <a:latin typeface="Times New Roman" panose="02020603050405020304" pitchFamily="18" charset="0"/>
                <a:cs typeface="Times New Roman" panose="02020603050405020304" pitchFamily="18" charset="0"/>
              </a:rPr>
              <a:t> động1:</a:t>
            </a:r>
            <a:r>
              <a:rPr lang="en-US" sz="3600" dirty="0">
                <a:latin typeface="Times New Roman" panose="02020603050405020304" pitchFamily="18" charset="0"/>
                <a:cs typeface="Times New Roman" panose="02020603050405020304" pitchFamily="18" charset="0"/>
              </a:rPr>
              <a:t>Cô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Món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741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1" y="0"/>
            <a:ext cx="12087225" cy="6744096"/>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13"/>
          <p:cNvGrpSpPr>
            <a:grpSpLocks/>
          </p:cNvGrpSpPr>
          <p:nvPr/>
        </p:nvGrpSpPr>
        <p:grpSpPr bwMode="auto">
          <a:xfrm>
            <a:off x="6103730" y="1858431"/>
            <a:ext cx="1446213" cy="1498086"/>
            <a:chOff x="2784" y="1296"/>
            <a:chExt cx="911" cy="912"/>
          </a:xfrm>
        </p:grpSpPr>
        <p:pic>
          <p:nvPicPr>
            <p:cNvPr id="23560" name="Picture 8" descr="tay ph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655"/>
              <a:ext cx="858" cy="553"/>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648" y="1296"/>
              <a:ext cx="47" cy="508"/>
            </a:xfrm>
            <a:prstGeom prst="rect">
              <a:avLst/>
            </a:prstGeom>
            <a:noFill/>
            <a:extLst>
              <a:ext uri="{909E8E84-426E-40DD-AFC4-6F175D3DCCD1}">
                <a14:hiddenFill xmlns:a14="http://schemas.microsoft.com/office/drawing/2010/main">
                  <a:solidFill>
                    <a:srgbClr val="FFFFFF"/>
                  </a:solidFill>
                </a14:hiddenFill>
              </a:ext>
            </a:extLst>
          </p:spPr>
        </p:pic>
      </p:grpSp>
      <p:pic>
        <p:nvPicPr>
          <p:cNvPr id="23559" name="Picture 7" descr="nguoi co gi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8392" y="2448138"/>
            <a:ext cx="685800" cy="1065213"/>
          </a:xfrm>
          <a:prstGeom prst="rect">
            <a:avLst/>
          </a:prstGeom>
          <a:noFill/>
          <a:extLst>
            <a:ext uri="{909E8E84-426E-40DD-AFC4-6F175D3DCCD1}">
              <a14:hiddenFill xmlns:a14="http://schemas.microsoft.com/office/drawing/2010/main">
                <a:solidFill>
                  <a:srgbClr val="FFFFFF"/>
                </a:solidFill>
              </a14:hiddenFill>
            </a:ext>
          </a:extLst>
        </p:spPr>
      </p:pic>
      <p:grpSp>
        <p:nvGrpSpPr>
          <p:cNvPr id="23564" name="Group 12"/>
          <p:cNvGrpSpPr>
            <a:grpSpLocks/>
          </p:cNvGrpSpPr>
          <p:nvPr/>
        </p:nvGrpSpPr>
        <p:grpSpPr bwMode="auto">
          <a:xfrm>
            <a:off x="6585359" y="1278548"/>
            <a:ext cx="1549400" cy="2816225"/>
            <a:chOff x="3148" y="880"/>
            <a:chExt cx="976" cy="1774"/>
          </a:xfrm>
        </p:grpSpPr>
        <p:pic>
          <p:nvPicPr>
            <p:cNvPr id="23561" name="Picture 9" descr="tay tr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8" y="1636"/>
              <a:ext cx="976" cy="101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984" y="880"/>
              <a:ext cx="55" cy="99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6681788" y="94661"/>
            <a:ext cx="5305425" cy="923330"/>
          </a:xfrm>
          <a:prstGeom prst="rect">
            <a:avLst/>
          </a:prstGeom>
        </p:spPr>
        <p:txBody>
          <a:bodyPr wrap="square">
            <a:spAutoFit/>
          </a:bodyPr>
          <a:lstStyle/>
          <a:p>
            <a:r>
              <a:rPr lang="en-US" dirty="0" err="1">
                <a:latin typeface="Times New Roman" panose="02020603050405020304" pitchFamily="18" charset="0"/>
                <a:cs typeface="Times New Roman" panose="02020603050405020304" pitchFamily="18" charset="0"/>
              </a:rPr>
              <a:t>Hôm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Hươu</a:t>
            </a:r>
            <a:r>
              <a:rPr lang="en-US" dirty="0">
                <a:latin typeface="Times New Roman" panose="02020603050405020304" pitchFamily="18" charset="0"/>
                <a:cs typeface="Times New Roman" panose="02020603050405020304" pitchFamily="18" charset="0"/>
              </a:rPr>
              <a:t> Sao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mẫu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sắp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hè</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phiếu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tặng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món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quà</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0735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62"/>
                                        </p:tgtEl>
                                        <p:attrNameLst>
                                          <p:attrName>style.visibility</p:attrName>
                                        </p:attrNameLst>
                                      </p:cBhvr>
                                      <p:to>
                                        <p:strVal val="visible"/>
                                      </p:to>
                                    </p:set>
                                    <p:animEffect transition="in" filter="fade">
                                      <p:cBhvr>
                                        <p:cTn id="7" dur="1000"/>
                                        <p:tgtEl>
                                          <p:spTgt spid="23562"/>
                                        </p:tgtEl>
                                      </p:cBhvr>
                                    </p:animEffect>
                                    <p:anim calcmode="lin" valueType="num">
                                      <p:cBhvr>
                                        <p:cTn id="8" dur="1000" fill="hold"/>
                                        <p:tgtEl>
                                          <p:spTgt spid="23562"/>
                                        </p:tgtEl>
                                        <p:attrNameLst>
                                          <p:attrName>ppt_x</p:attrName>
                                        </p:attrNameLst>
                                      </p:cBhvr>
                                      <p:tavLst>
                                        <p:tav tm="0">
                                          <p:val>
                                            <p:strVal val="#ppt_x"/>
                                          </p:val>
                                        </p:tav>
                                        <p:tav tm="100000">
                                          <p:val>
                                            <p:strVal val="#ppt_x"/>
                                          </p:val>
                                        </p:tav>
                                      </p:tavLst>
                                    </p:anim>
                                    <p:anim calcmode="lin" valueType="num">
                                      <p:cBhvr>
                                        <p:cTn id="9" dur="1000" fill="hold"/>
                                        <p:tgtEl>
                                          <p:spTgt spid="235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565"/>
                                        </p:tgtEl>
                                        <p:attrNameLst>
                                          <p:attrName>style.visibility</p:attrName>
                                        </p:attrNameLst>
                                      </p:cBhvr>
                                      <p:to>
                                        <p:strVal val="visible"/>
                                      </p:to>
                                    </p:set>
                                    <p:animEffect transition="in" filter="fade">
                                      <p:cBhvr>
                                        <p:cTn id="17" dur="1000"/>
                                        <p:tgtEl>
                                          <p:spTgt spid="23565"/>
                                        </p:tgtEl>
                                      </p:cBhvr>
                                    </p:animEffect>
                                    <p:anim calcmode="lin" valueType="num">
                                      <p:cBhvr>
                                        <p:cTn id="18" dur="1000" fill="hold"/>
                                        <p:tgtEl>
                                          <p:spTgt spid="23565"/>
                                        </p:tgtEl>
                                        <p:attrNameLst>
                                          <p:attrName>ppt_x</p:attrName>
                                        </p:attrNameLst>
                                      </p:cBhvr>
                                      <p:tavLst>
                                        <p:tav tm="0">
                                          <p:val>
                                            <p:strVal val="#ppt_x"/>
                                          </p:val>
                                        </p:tav>
                                        <p:tav tm="100000">
                                          <p:val>
                                            <p:strVal val="#ppt_x"/>
                                          </p:val>
                                        </p:tav>
                                      </p:tavLst>
                                    </p:anim>
                                    <p:anim calcmode="lin" valueType="num">
                                      <p:cBhvr>
                                        <p:cTn id="19" dur="1000" fill="hold"/>
                                        <p:tgtEl>
                                          <p:spTgt spid="2356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fade">
                                      <p:cBhvr>
                                        <p:cTn id="22" dur="1000"/>
                                        <p:tgtEl>
                                          <p:spTgt spid="23559"/>
                                        </p:tgtEl>
                                      </p:cBhvr>
                                    </p:animEffect>
                                    <p:anim calcmode="lin" valueType="num">
                                      <p:cBhvr>
                                        <p:cTn id="23" dur="1000" fill="hold"/>
                                        <p:tgtEl>
                                          <p:spTgt spid="23559"/>
                                        </p:tgtEl>
                                        <p:attrNameLst>
                                          <p:attrName>ppt_x</p:attrName>
                                        </p:attrNameLst>
                                      </p:cBhvr>
                                      <p:tavLst>
                                        <p:tav tm="0">
                                          <p:val>
                                            <p:strVal val="#ppt_x"/>
                                          </p:val>
                                        </p:tav>
                                        <p:tav tm="100000">
                                          <p:val>
                                            <p:strVal val="#ppt_x"/>
                                          </p:val>
                                        </p:tav>
                                      </p:tavLst>
                                    </p:anim>
                                    <p:anim calcmode="lin" valueType="num">
                                      <p:cBhvr>
                                        <p:cTn id="24" dur="1000" fill="hold"/>
                                        <p:tgtEl>
                                          <p:spTgt spid="2355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564"/>
                                        </p:tgtEl>
                                        <p:attrNameLst>
                                          <p:attrName>style.visibility</p:attrName>
                                        </p:attrNameLst>
                                      </p:cBhvr>
                                      <p:to>
                                        <p:strVal val="visible"/>
                                      </p:to>
                                    </p:set>
                                    <p:animEffect transition="in" filter="fade">
                                      <p:cBhvr>
                                        <p:cTn id="27" dur="1000"/>
                                        <p:tgtEl>
                                          <p:spTgt spid="23564"/>
                                        </p:tgtEl>
                                      </p:cBhvr>
                                    </p:animEffect>
                                    <p:anim calcmode="lin" valueType="num">
                                      <p:cBhvr>
                                        <p:cTn id="28" dur="1000" fill="hold"/>
                                        <p:tgtEl>
                                          <p:spTgt spid="23564"/>
                                        </p:tgtEl>
                                        <p:attrNameLst>
                                          <p:attrName>ppt_x</p:attrName>
                                        </p:attrNameLst>
                                      </p:cBhvr>
                                      <p:tavLst>
                                        <p:tav tm="0">
                                          <p:val>
                                            <p:strVal val="#ppt_x"/>
                                          </p:val>
                                        </p:tav>
                                        <p:tav tm="100000">
                                          <p:val>
                                            <p:strVal val="#ppt_x"/>
                                          </p:val>
                                        </p:tav>
                                      </p:tavLst>
                                    </p:anim>
                                    <p:anim calcmode="lin" valueType="num">
                                      <p:cBhvr>
                                        <p:cTn id="29" dur="1000" fill="hold"/>
                                        <p:tgtEl>
                                          <p:spTgt spid="235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slid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982449" cy="685958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938" y="2306638"/>
            <a:ext cx="2743200" cy="18843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057400"/>
            <a:ext cx="272415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5763" y="5629889"/>
            <a:ext cx="4824412" cy="1200329"/>
          </a:xfrm>
          <a:prstGeom prst="rect">
            <a:avLst/>
          </a:prstGeom>
        </p:spPr>
        <p:txBody>
          <a:bodyPr wrap="square">
            <a:spAutoFit/>
          </a:bodyPr>
          <a:lstStyle/>
          <a:p>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hôm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hát</a:t>
            </a:r>
            <a:r>
              <a:rPr lang="en-US" dirty="0">
                <a:latin typeface="Times New Roman" panose="02020603050405020304" pitchFamily="18" charset="0"/>
                <a:cs typeface="Times New Roman" panose="02020603050405020304" pitchFamily="18" charset="0"/>
              </a:rPr>
              <a:t> hay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múa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dẻo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mẫu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0997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circle(in)">
                                      <p:cBhvr>
                                        <p:cTn id="7" dur="2000"/>
                                        <p:tgtEl>
                                          <p:spTgt spid="21510"/>
                                        </p:tgtEl>
                                      </p:cBhvr>
                                    </p:animEffect>
                                  </p:childTnLst>
                                </p:cTn>
                              </p:par>
                              <p:par>
                                <p:cTn id="8" presetID="6" presetClass="entr" presetSubtype="16" fill="hold" nodeType="withEffect">
                                  <p:stCondLst>
                                    <p:cond delay="0"/>
                                  </p:stCondLst>
                                  <p:childTnLst>
                                    <p:set>
                                      <p:cBhvr>
                                        <p:cTn id="9" dur="1" fill="hold">
                                          <p:stCondLst>
                                            <p:cond delay="0"/>
                                          </p:stCondLst>
                                        </p:cTn>
                                        <p:tgtEl>
                                          <p:spTgt spid="21512"/>
                                        </p:tgtEl>
                                        <p:attrNameLst>
                                          <p:attrName>style.visibility</p:attrName>
                                        </p:attrNameLst>
                                      </p:cBhvr>
                                      <p:to>
                                        <p:strVal val="visible"/>
                                      </p:to>
                                    </p:set>
                                    <p:animEffect transition="in" filter="circle(in)">
                                      <p:cBhvr>
                                        <p:cTn id="10" dur="2000"/>
                                        <p:tgtEl>
                                          <p:spTgt spid="21512"/>
                                        </p:tgtEl>
                                      </p:cBhvr>
                                    </p:animEffect>
                                  </p:childTnLst>
                                </p:cTn>
                              </p:par>
                              <p:par>
                                <p:cTn id="11" presetID="6" presetClass="entr" presetSubtype="16" fill="hold" nodeType="withEffect">
                                  <p:stCondLst>
                                    <p:cond delay="0"/>
                                  </p:stCondLst>
                                  <p:childTnLst>
                                    <p:set>
                                      <p:cBhvr>
                                        <p:cTn id="12" dur="1" fill="hold">
                                          <p:stCondLst>
                                            <p:cond delay="0"/>
                                          </p:stCondLst>
                                        </p:cTn>
                                        <p:tgtEl>
                                          <p:spTgt spid="21511"/>
                                        </p:tgtEl>
                                        <p:attrNameLst>
                                          <p:attrName>style.visibility</p:attrName>
                                        </p:attrNameLst>
                                      </p:cBhvr>
                                      <p:to>
                                        <p:strVal val="visible"/>
                                      </p:to>
                                    </p:set>
                                    <p:animEffect transition="in" filter="circle(in)">
                                      <p:cBhvr>
                                        <p:cTn id="13" dur="2000"/>
                                        <p:tgtEl>
                                          <p:spTgt spid="215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1475" y="247649"/>
            <a:ext cx="11658600" cy="6410325"/>
          </a:xfrm>
          <a:prstGeom prst="rect">
            <a:avLst/>
          </a:prstGeom>
        </p:spPr>
      </p:pic>
      <p:sp>
        <p:nvSpPr>
          <p:cNvPr id="5" name="TextBox 4"/>
          <p:cNvSpPr txBox="1"/>
          <p:nvPr/>
        </p:nvSpPr>
        <p:spPr>
          <a:xfrm>
            <a:off x="5676900" y="372923"/>
            <a:ext cx="5448300" cy="1754326"/>
          </a:xfrm>
          <a:prstGeom prst="rect">
            <a:avLst/>
          </a:prstGeom>
          <a:noFill/>
        </p:spPr>
        <p:txBody>
          <a:bodyPr wrap="square" rtlCol="0">
            <a:spAutoFit/>
          </a:bodyPr>
          <a:lstStyle/>
          <a:p>
            <a:r>
              <a:rPr lang="en-US" dirty="0" err="1"/>
              <a:t>Hết</a:t>
            </a:r>
            <a:r>
              <a:rPr lang="en-US" dirty="0"/>
              <a:t> </a:t>
            </a:r>
            <a:r>
              <a:rPr lang="en-US" dirty="0" err="1"/>
              <a:t>giờ</a:t>
            </a:r>
            <a:r>
              <a:rPr lang="en-US" dirty="0"/>
              <a:t> </a:t>
            </a:r>
            <a:r>
              <a:rPr lang="en-US" dirty="0" err="1"/>
              <a:t>ra</a:t>
            </a:r>
            <a:r>
              <a:rPr lang="en-US" dirty="0"/>
              <a:t> </a:t>
            </a:r>
            <a:r>
              <a:rPr lang="en-US" dirty="0" err="1"/>
              <a:t>chơi</a:t>
            </a:r>
            <a:r>
              <a:rPr lang="en-US" dirty="0"/>
              <a:t>, </a:t>
            </a:r>
            <a:r>
              <a:rPr lang="en-US" dirty="0" err="1"/>
              <a:t>trong</a:t>
            </a:r>
            <a:r>
              <a:rPr lang="en-US" dirty="0"/>
              <a:t> </a:t>
            </a:r>
            <a:r>
              <a:rPr lang="en-US" dirty="0" err="1"/>
              <a:t>lúc</a:t>
            </a:r>
            <a:r>
              <a:rPr lang="en-US" dirty="0"/>
              <a:t> </a:t>
            </a:r>
            <a:r>
              <a:rPr lang="en-US" dirty="0" err="1"/>
              <a:t>các</a:t>
            </a:r>
            <a:r>
              <a:rPr lang="en-US" dirty="0"/>
              <a:t> </a:t>
            </a:r>
            <a:r>
              <a:rPr lang="en-US" dirty="0" err="1"/>
              <a:t>bé</a:t>
            </a:r>
            <a:r>
              <a:rPr lang="en-US" dirty="0"/>
              <a:t> </a:t>
            </a:r>
            <a:r>
              <a:rPr lang="en-US" dirty="0" err="1"/>
              <a:t>xếp</a:t>
            </a:r>
            <a:r>
              <a:rPr lang="en-US" dirty="0"/>
              <a:t> </a:t>
            </a:r>
            <a:r>
              <a:rPr lang="en-US" dirty="0" err="1"/>
              <a:t>hàng</a:t>
            </a:r>
            <a:r>
              <a:rPr lang="en-US" dirty="0"/>
              <a:t> </a:t>
            </a:r>
            <a:r>
              <a:rPr lang="en-US" dirty="0" err="1"/>
              <a:t>vào</a:t>
            </a:r>
            <a:r>
              <a:rPr lang="en-US" dirty="0"/>
              <a:t> </a:t>
            </a:r>
            <a:r>
              <a:rPr lang="en-US" dirty="0" err="1"/>
              <a:t>lớp</a:t>
            </a:r>
            <a:r>
              <a:rPr lang="en-US" dirty="0"/>
              <a:t>, </a:t>
            </a:r>
            <a:r>
              <a:rPr lang="en-US" dirty="0" err="1"/>
              <a:t>Cún</a:t>
            </a:r>
            <a:r>
              <a:rPr lang="en-US" dirty="0"/>
              <a:t> </a:t>
            </a:r>
            <a:r>
              <a:rPr lang="en-US" dirty="0" err="1"/>
              <a:t>Đốm</a:t>
            </a:r>
            <a:r>
              <a:rPr lang="en-US" dirty="0"/>
              <a:t> </a:t>
            </a:r>
            <a:r>
              <a:rPr lang="en-US" dirty="0" err="1"/>
              <a:t>bá</a:t>
            </a:r>
            <a:r>
              <a:rPr lang="en-US" dirty="0"/>
              <a:t> </a:t>
            </a:r>
            <a:r>
              <a:rPr lang="en-US" dirty="0" err="1"/>
              <a:t>vai</a:t>
            </a:r>
            <a:r>
              <a:rPr lang="en-US" dirty="0"/>
              <a:t> </a:t>
            </a:r>
            <a:r>
              <a:rPr lang="en-US" dirty="0" err="1"/>
              <a:t>Gấu</a:t>
            </a:r>
            <a:r>
              <a:rPr lang="en-US" dirty="0"/>
              <a:t> </a:t>
            </a:r>
            <a:r>
              <a:rPr lang="en-US" dirty="0" err="1"/>
              <a:t>Xù</a:t>
            </a:r>
            <a:r>
              <a:rPr lang="en-US" dirty="0"/>
              <a:t> </a:t>
            </a:r>
            <a:r>
              <a:rPr lang="en-US" dirty="0" err="1"/>
              <a:t>khiến</a:t>
            </a:r>
            <a:r>
              <a:rPr lang="en-US" dirty="0"/>
              <a:t> </a:t>
            </a:r>
            <a:r>
              <a:rPr lang="en-US" dirty="0" err="1"/>
              <a:t>cho</a:t>
            </a:r>
            <a:r>
              <a:rPr lang="en-US" dirty="0"/>
              <a:t> </a:t>
            </a:r>
            <a:r>
              <a:rPr lang="en-US" dirty="0" err="1"/>
              <a:t>Gấu</a:t>
            </a:r>
            <a:r>
              <a:rPr lang="en-US" dirty="0"/>
              <a:t> </a:t>
            </a:r>
            <a:r>
              <a:rPr lang="en-US" dirty="0" err="1"/>
              <a:t>Xù</a:t>
            </a:r>
            <a:r>
              <a:rPr lang="en-US" dirty="0"/>
              <a:t> </a:t>
            </a:r>
            <a:r>
              <a:rPr lang="en-US" dirty="0" err="1"/>
              <a:t>xô</a:t>
            </a:r>
            <a:r>
              <a:rPr lang="en-US" dirty="0"/>
              <a:t> </a:t>
            </a:r>
            <a:r>
              <a:rPr lang="en-US" dirty="0" err="1"/>
              <a:t>vào</a:t>
            </a:r>
            <a:r>
              <a:rPr lang="en-US" dirty="0"/>
              <a:t> </a:t>
            </a:r>
            <a:r>
              <a:rPr lang="en-US" dirty="0" err="1"/>
              <a:t>Mèo</a:t>
            </a:r>
            <a:r>
              <a:rPr lang="en-US" dirty="0"/>
              <a:t> </a:t>
            </a:r>
            <a:r>
              <a:rPr lang="en-US" dirty="0" err="1"/>
              <a:t>Khoang</a:t>
            </a:r>
            <a:r>
              <a:rPr lang="en-US" dirty="0"/>
              <a:t> </a:t>
            </a:r>
            <a:r>
              <a:rPr lang="en-US" dirty="0" err="1"/>
              <a:t>làm</a:t>
            </a:r>
            <a:r>
              <a:rPr lang="en-US" dirty="0"/>
              <a:t> </a:t>
            </a:r>
            <a:r>
              <a:rPr lang="en-US" dirty="0" err="1"/>
              <a:t>Mèo</a:t>
            </a:r>
            <a:r>
              <a:rPr lang="en-US" dirty="0"/>
              <a:t> </a:t>
            </a:r>
            <a:r>
              <a:rPr lang="en-US" dirty="0" err="1"/>
              <a:t>Khoang</a:t>
            </a:r>
            <a:r>
              <a:rPr lang="en-US" dirty="0"/>
              <a:t> </a:t>
            </a:r>
            <a:r>
              <a:rPr lang="en-US" dirty="0" err="1"/>
              <a:t>ngã</a:t>
            </a:r>
            <a:r>
              <a:rPr lang="en-US" dirty="0"/>
              <a:t> </a:t>
            </a:r>
            <a:r>
              <a:rPr lang="en-US" dirty="0" err="1"/>
              <a:t>nhào</a:t>
            </a:r>
            <a:r>
              <a:rPr lang="en-US" dirty="0"/>
              <a:t>, </a:t>
            </a:r>
            <a:r>
              <a:rPr lang="en-US" dirty="0" err="1"/>
              <a:t>đầu</a:t>
            </a:r>
            <a:r>
              <a:rPr lang="en-US" dirty="0"/>
              <a:t> </a:t>
            </a:r>
            <a:r>
              <a:rPr lang="en-US" dirty="0" err="1"/>
              <a:t>gối</a:t>
            </a:r>
            <a:r>
              <a:rPr lang="en-US" dirty="0"/>
              <a:t> </a:t>
            </a:r>
            <a:r>
              <a:rPr lang="en-US" dirty="0" err="1"/>
              <a:t>bị</a:t>
            </a:r>
            <a:r>
              <a:rPr lang="en-US" dirty="0"/>
              <a:t> </a:t>
            </a:r>
            <a:r>
              <a:rPr lang="en-US" dirty="0" err="1"/>
              <a:t>trầy</a:t>
            </a:r>
            <a:r>
              <a:rPr lang="en-US" dirty="0"/>
              <a:t> da </a:t>
            </a:r>
            <a:r>
              <a:rPr lang="en-US" dirty="0" err="1"/>
              <a:t>thâm</a:t>
            </a:r>
            <a:r>
              <a:rPr lang="en-US" dirty="0"/>
              <a:t> </a:t>
            </a:r>
            <a:r>
              <a:rPr lang="en-US" dirty="0" err="1"/>
              <a:t>tím</a:t>
            </a:r>
            <a:r>
              <a:rPr lang="en-US" dirty="0"/>
              <a:t>. </a:t>
            </a:r>
            <a:r>
              <a:rPr lang="en-US" dirty="0" err="1"/>
              <a:t>Mèo</a:t>
            </a:r>
            <a:r>
              <a:rPr lang="en-US" dirty="0"/>
              <a:t> </a:t>
            </a:r>
            <a:r>
              <a:rPr lang="en-US" dirty="0" err="1"/>
              <a:t>Khoang</a:t>
            </a:r>
            <a:r>
              <a:rPr lang="en-US" dirty="0"/>
              <a:t> </a:t>
            </a:r>
            <a:r>
              <a:rPr lang="en-US" dirty="0" err="1"/>
              <a:t>đau</a:t>
            </a:r>
            <a:r>
              <a:rPr lang="en-US" dirty="0"/>
              <a:t> </a:t>
            </a:r>
            <a:r>
              <a:rPr lang="en-US" dirty="0" err="1"/>
              <a:t>quá</a:t>
            </a:r>
            <a:r>
              <a:rPr lang="en-US" dirty="0"/>
              <a:t> </a:t>
            </a:r>
            <a:r>
              <a:rPr lang="en-US" dirty="0" err="1"/>
              <a:t>liền</a:t>
            </a:r>
            <a:r>
              <a:rPr lang="en-US" dirty="0"/>
              <a:t> </a:t>
            </a:r>
            <a:r>
              <a:rPr lang="en-US" dirty="0" err="1"/>
              <a:t>khóc</a:t>
            </a:r>
            <a:r>
              <a:rPr lang="en-US" dirty="0"/>
              <a:t> </a:t>
            </a:r>
            <a:r>
              <a:rPr lang="en-US" dirty="0" err="1"/>
              <a:t>òa</a:t>
            </a:r>
            <a:r>
              <a:rPr lang="en-US" dirty="0"/>
              <a:t> </a:t>
            </a:r>
            <a:r>
              <a:rPr lang="en-US" dirty="0" err="1"/>
              <a:t>lên</a:t>
            </a:r>
            <a:r>
              <a:rPr lang="en-US" dirty="0"/>
              <a:t>. </a:t>
            </a:r>
            <a:r>
              <a:rPr lang="en-US" dirty="0" err="1"/>
              <a:t>Cô</a:t>
            </a:r>
            <a:r>
              <a:rPr lang="en-US" dirty="0"/>
              <a:t> </a:t>
            </a:r>
            <a:r>
              <a:rPr lang="en-US" dirty="0" err="1"/>
              <a:t>giáo</a:t>
            </a:r>
            <a:r>
              <a:rPr lang="en-US" dirty="0"/>
              <a:t> </a:t>
            </a:r>
            <a:r>
              <a:rPr lang="en-US" dirty="0" err="1"/>
              <a:t>Hươu</a:t>
            </a:r>
            <a:r>
              <a:rPr lang="en-US" dirty="0"/>
              <a:t> Sao </a:t>
            </a:r>
            <a:r>
              <a:rPr lang="en-US" dirty="0" err="1"/>
              <a:t>phải</a:t>
            </a:r>
            <a:r>
              <a:rPr lang="en-US" dirty="0"/>
              <a:t> </a:t>
            </a:r>
            <a:r>
              <a:rPr lang="en-US" dirty="0" err="1"/>
              <a:t>lấy</a:t>
            </a:r>
            <a:r>
              <a:rPr lang="en-US" dirty="0"/>
              <a:t> </a:t>
            </a:r>
            <a:r>
              <a:rPr lang="en-US" dirty="0" err="1"/>
              <a:t>dầu</a:t>
            </a:r>
            <a:r>
              <a:rPr lang="en-US" dirty="0"/>
              <a:t> </a:t>
            </a:r>
            <a:r>
              <a:rPr lang="en-US" dirty="0" err="1"/>
              <a:t>cao</a:t>
            </a:r>
            <a:r>
              <a:rPr lang="en-US" dirty="0"/>
              <a:t> </a:t>
            </a:r>
            <a:r>
              <a:rPr lang="en-US" dirty="0" err="1"/>
              <a:t>xoa</a:t>
            </a:r>
            <a:r>
              <a:rPr lang="en-US" dirty="0"/>
              <a:t> </a:t>
            </a:r>
            <a:r>
              <a:rPr lang="en-US" dirty="0" err="1"/>
              <a:t>bóp</a:t>
            </a:r>
            <a:r>
              <a:rPr lang="en-US" dirty="0"/>
              <a:t> </a:t>
            </a:r>
            <a:r>
              <a:rPr lang="en-US" dirty="0" err="1"/>
              <a:t>vào</a:t>
            </a:r>
            <a:r>
              <a:rPr lang="en-US" dirty="0"/>
              <a:t> </a:t>
            </a:r>
            <a:r>
              <a:rPr lang="en-US" dirty="0" err="1"/>
              <a:t>chỗ</a:t>
            </a:r>
            <a:r>
              <a:rPr lang="en-US" dirty="0"/>
              <a:t> </a:t>
            </a:r>
            <a:r>
              <a:rPr lang="en-US" dirty="0" err="1"/>
              <a:t>đau</a:t>
            </a:r>
            <a:r>
              <a:rPr lang="en-US" dirty="0"/>
              <a:t> </a:t>
            </a:r>
            <a:r>
              <a:rPr lang="en-US" dirty="0" err="1"/>
              <a:t>cho</a:t>
            </a:r>
            <a:r>
              <a:rPr lang="en-US" dirty="0"/>
              <a:t> </a:t>
            </a:r>
            <a:r>
              <a:rPr lang="en-US" dirty="0" err="1"/>
              <a:t>Mèo</a:t>
            </a:r>
            <a:r>
              <a:rPr lang="en-US" dirty="0"/>
              <a:t> </a:t>
            </a:r>
            <a:r>
              <a:rPr lang="en-US" dirty="0" err="1"/>
              <a:t>Khoang</a:t>
            </a:r>
            <a:r>
              <a:rPr lang="en-US" dirty="0"/>
              <a:t>.</a:t>
            </a:r>
          </a:p>
        </p:txBody>
      </p:sp>
      <p:pic>
        <p:nvPicPr>
          <p:cNvPr id="6" name="Picture 5" descr="slid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568" y="2127249"/>
            <a:ext cx="5510213" cy="45307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eo khoan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7084" y="3038475"/>
            <a:ext cx="3470275" cy="318928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a:grpSpLocks/>
          </p:cNvGrpSpPr>
          <p:nvPr/>
        </p:nvGrpSpPr>
        <p:grpSpPr bwMode="auto">
          <a:xfrm>
            <a:off x="7715647" y="2252524"/>
            <a:ext cx="2003425" cy="5435740"/>
            <a:chOff x="3696" y="1462"/>
            <a:chExt cx="1262" cy="3242"/>
          </a:xfrm>
        </p:grpSpPr>
        <p:pic>
          <p:nvPicPr>
            <p:cNvPr id="9" name="Picture 8" descr="meo khoang 1"/>
            <p:cNvPicPr>
              <a:picLocks noChangeAspect="1" noChangeArrowheads="1"/>
            </p:cNvPicPr>
            <p:nvPr/>
          </p:nvPicPr>
          <p:blipFill>
            <a:blip r:embed="rId5">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iem n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1826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slid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88" y="-53208"/>
            <a:ext cx="12258976" cy="6837363"/>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tay co gi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57600"/>
            <a:ext cx="1981200" cy="1112838"/>
          </a:xfrm>
          <a:prstGeom prst="rect">
            <a:avLst/>
          </a:prstGeom>
          <a:noFill/>
          <a:extLst>
            <a:ext uri="{909E8E84-426E-40DD-AFC4-6F175D3DCCD1}">
              <a14:hiddenFill xmlns:a14="http://schemas.microsoft.com/office/drawing/2010/main">
                <a:solidFill>
                  <a:srgbClr val="FFFFFF"/>
                </a:solidFill>
              </a14:hiddenFill>
            </a:ext>
          </a:extLst>
        </p:spPr>
      </p:pic>
      <p:pic>
        <p:nvPicPr>
          <p:cNvPr id="29707" name="Picture 11" descr="tay c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0643" y="3282950"/>
            <a:ext cx="1749425" cy="1060450"/>
          </a:xfrm>
          <a:prstGeom prst="rect">
            <a:avLst/>
          </a:prstGeom>
          <a:noFill/>
          <a:extLst>
            <a:ext uri="{909E8E84-426E-40DD-AFC4-6F175D3DCCD1}">
              <a14:hiddenFill xmlns:a14="http://schemas.microsoft.com/office/drawing/2010/main">
                <a:solidFill>
                  <a:srgbClr val="FFFFFF"/>
                </a:solidFill>
              </a14:hiddenFill>
            </a:ext>
          </a:extLst>
        </p:spPr>
      </p:pic>
      <p:grpSp>
        <p:nvGrpSpPr>
          <p:cNvPr id="29706" name="Group 10"/>
          <p:cNvGrpSpPr>
            <a:grpSpLocks/>
          </p:cNvGrpSpPr>
          <p:nvPr/>
        </p:nvGrpSpPr>
        <p:grpSpPr bwMode="auto">
          <a:xfrm>
            <a:off x="4495801" y="2416175"/>
            <a:ext cx="2638425" cy="1289050"/>
            <a:chOff x="1872" y="1522"/>
            <a:chExt cx="1662" cy="812"/>
          </a:xfrm>
        </p:grpSpPr>
        <p:pic>
          <p:nvPicPr>
            <p:cNvPr id="29702" name="Picture 6" descr="kh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 y="1522"/>
              <a:ext cx="856" cy="812"/>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580056">
              <a:off x="2340" y="1740"/>
              <a:ext cx="55" cy="9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261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fade">
                                      <p:cBhvr>
                                        <p:cTn id="7" dur="1000"/>
                                        <p:tgtEl>
                                          <p:spTgt spid="29701"/>
                                        </p:tgtEl>
                                      </p:cBhvr>
                                    </p:animEffect>
                                    <p:anim calcmode="lin" valueType="num">
                                      <p:cBhvr>
                                        <p:cTn id="8" dur="1000" fill="hold"/>
                                        <p:tgtEl>
                                          <p:spTgt spid="29701"/>
                                        </p:tgtEl>
                                        <p:attrNameLst>
                                          <p:attrName>ppt_x</p:attrName>
                                        </p:attrNameLst>
                                      </p:cBhvr>
                                      <p:tavLst>
                                        <p:tav tm="0">
                                          <p:val>
                                            <p:strVal val="#ppt_x"/>
                                          </p:val>
                                        </p:tav>
                                        <p:tav tm="100000">
                                          <p:val>
                                            <p:strVal val="#ppt_x"/>
                                          </p:val>
                                        </p:tav>
                                      </p:tavLst>
                                    </p:anim>
                                    <p:anim calcmode="lin" valueType="num">
                                      <p:cBhvr>
                                        <p:cTn id="9" dur="1000" fill="hold"/>
                                        <p:tgtEl>
                                          <p:spTgt spid="2970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706"/>
                                        </p:tgtEl>
                                        <p:attrNameLst>
                                          <p:attrName>style.visibility</p:attrName>
                                        </p:attrNameLst>
                                      </p:cBhvr>
                                      <p:to>
                                        <p:strVal val="visible"/>
                                      </p:to>
                                    </p:set>
                                    <p:animEffect transition="in" filter="fade">
                                      <p:cBhvr>
                                        <p:cTn id="12" dur="1000"/>
                                        <p:tgtEl>
                                          <p:spTgt spid="29706"/>
                                        </p:tgtEl>
                                      </p:cBhvr>
                                    </p:animEffect>
                                    <p:anim calcmode="lin" valueType="num">
                                      <p:cBhvr>
                                        <p:cTn id="13" dur="1000" fill="hold"/>
                                        <p:tgtEl>
                                          <p:spTgt spid="29706"/>
                                        </p:tgtEl>
                                        <p:attrNameLst>
                                          <p:attrName>ppt_x</p:attrName>
                                        </p:attrNameLst>
                                      </p:cBhvr>
                                      <p:tavLst>
                                        <p:tav tm="0">
                                          <p:val>
                                            <p:strVal val="#ppt_x"/>
                                          </p:val>
                                        </p:tav>
                                        <p:tav tm="100000">
                                          <p:val>
                                            <p:strVal val="#ppt_x"/>
                                          </p:val>
                                        </p:tav>
                                      </p:tavLst>
                                    </p:anim>
                                    <p:anim calcmode="lin" valueType="num">
                                      <p:cBhvr>
                                        <p:cTn id="14" dur="1000" fill="hold"/>
                                        <p:tgtEl>
                                          <p:spTgt spid="2970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707"/>
                                        </p:tgtEl>
                                        <p:attrNameLst>
                                          <p:attrName>style.visibility</p:attrName>
                                        </p:attrNameLst>
                                      </p:cBhvr>
                                      <p:to>
                                        <p:strVal val="visible"/>
                                      </p:to>
                                    </p:set>
                                    <p:animEffect transition="in" filter="fade">
                                      <p:cBhvr>
                                        <p:cTn id="17" dur="1000"/>
                                        <p:tgtEl>
                                          <p:spTgt spid="29707"/>
                                        </p:tgtEl>
                                      </p:cBhvr>
                                    </p:animEffect>
                                    <p:anim calcmode="lin" valueType="num">
                                      <p:cBhvr>
                                        <p:cTn id="18" dur="1000" fill="hold"/>
                                        <p:tgtEl>
                                          <p:spTgt spid="29707"/>
                                        </p:tgtEl>
                                        <p:attrNameLst>
                                          <p:attrName>ppt_x</p:attrName>
                                        </p:attrNameLst>
                                      </p:cBhvr>
                                      <p:tavLst>
                                        <p:tav tm="0">
                                          <p:val>
                                            <p:strVal val="#ppt_x"/>
                                          </p:val>
                                        </p:tav>
                                        <p:tav tm="100000">
                                          <p:val>
                                            <p:strVal val="#ppt_x"/>
                                          </p:val>
                                        </p:tav>
                                      </p:tavLst>
                                    </p:anim>
                                    <p:anim calcmode="lin" valueType="num">
                                      <p:cBhvr>
                                        <p:cTn id="19" dur="1000" fill="hold"/>
                                        <p:tgtEl>
                                          <p:spTgt spid="2970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708"/>
                                        </p:tgtEl>
                                        <p:attrNameLst>
                                          <p:attrName>style.visibility</p:attrName>
                                        </p:attrNameLst>
                                      </p:cBhvr>
                                      <p:to>
                                        <p:strVal val="visible"/>
                                      </p:to>
                                    </p:set>
                                    <p:animEffect transition="in" filter="fade">
                                      <p:cBhvr>
                                        <p:cTn id="22" dur="1000"/>
                                        <p:tgtEl>
                                          <p:spTgt spid="29708"/>
                                        </p:tgtEl>
                                      </p:cBhvr>
                                    </p:animEffect>
                                    <p:anim calcmode="lin" valueType="num">
                                      <p:cBhvr>
                                        <p:cTn id="23" dur="1000" fill="hold"/>
                                        <p:tgtEl>
                                          <p:spTgt spid="29708"/>
                                        </p:tgtEl>
                                        <p:attrNameLst>
                                          <p:attrName>ppt_x</p:attrName>
                                        </p:attrNameLst>
                                      </p:cBhvr>
                                      <p:tavLst>
                                        <p:tav tm="0">
                                          <p:val>
                                            <p:strVal val="#ppt_x"/>
                                          </p:val>
                                        </p:tav>
                                        <p:tav tm="100000">
                                          <p:val>
                                            <p:strVal val="#ppt_x"/>
                                          </p:val>
                                        </p:tav>
                                      </p:tavLst>
                                    </p:anim>
                                    <p:anim calcmode="lin" valueType="num">
                                      <p:cBhvr>
                                        <p:cTn id="24" dur="1000" fill="hold"/>
                                        <p:tgtEl>
                                          <p:spTgt spid="297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slid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59" y="195882"/>
            <a:ext cx="11887200" cy="6840537"/>
          </a:xfrm>
          <a:prstGeom prst="rect">
            <a:avLst/>
          </a:prstGeom>
          <a:noFill/>
          <a:extLst>
            <a:ext uri="{909E8E84-426E-40DD-AFC4-6F175D3DCCD1}">
              <a14:hiddenFill xmlns:a14="http://schemas.microsoft.com/office/drawing/2010/main">
                <a:solidFill>
                  <a:srgbClr val="FFFFFF"/>
                </a:solidFill>
              </a14:hiddenFill>
            </a:ext>
          </a:extLst>
        </p:spPr>
      </p:pic>
      <p:grpSp>
        <p:nvGrpSpPr>
          <p:cNvPr id="31755" name="Group 11"/>
          <p:cNvGrpSpPr>
            <a:grpSpLocks/>
          </p:cNvGrpSpPr>
          <p:nvPr/>
        </p:nvGrpSpPr>
        <p:grpSpPr bwMode="auto">
          <a:xfrm>
            <a:off x="5867400" y="685800"/>
            <a:ext cx="1066800" cy="2667000"/>
            <a:chOff x="2525" y="432"/>
            <a:chExt cx="883" cy="1680"/>
          </a:xfrm>
        </p:grpSpPr>
        <p:pic>
          <p:nvPicPr>
            <p:cNvPr id="31750" name="Picture 6" descr="be ng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 y="432"/>
              <a:ext cx="883" cy="1104"/>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9"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3121">
              <a:off x="3312" y="1443"/>
              <a:ext cx="48" cy="66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390900" y="5506045"/>
            <a:ext cx="5867400" cy="923330"/>
          </a:xfrm>
          <a:prstGeom prst="rect">
            <a:avLst/>
          </a:prstGeom>
        </p:spPr>
        <p:txBody>
          <a:bodyPr wrap="square">
            <a:spAutoFit/>
          </a:bodyPr>
          <a:lstStyle/>
          <a:p>
            <a:r>
              <a:rPr lang="en-US" dirty="0" err="1"/>
              <a:t>Giờ</a:t>
            </a:r>
            <a:r>
              <a:rPr lang="en-US" dirty="0"/>
              <a:t> </a:t>
            </a:r>
            <a:r>
              <a:rPr lang="en-US" dirty="0" err="1"/>
              <a:t>sinh</a:t>
            </a:r>
            <a:r>
              <a:rPr lang="en-US" dirty="0"/>
              <a:t> </a:t>
            </a:r>
            <a:r>
              <a:rPr lang="en-US" dirty="0" err="1"/>
              <a:t>hoạt</a:t>
            </a:r>
            <a:r>
              <a:rPr lang="en-US" dirty="0"/>
              <a:t> </a:t>
            </a:r>
            <a:r>
              <a:rPr lang="en-US" dirty="0" err="1"/>
              <a:t>cuối</a:t>
            </a:r>
            <a:r>
              <a:rPr lang="en-US" dirty="0"/>
              <a:t> </a:t>
            </a:r>
            <a:r>
              <a:rPr lang="en-US" dirty="0" err="1"/>
              <a:t>tuần</a:t>
            </a:r>
            <a:r>
              <a:rPr lang="en-US" dirty="0"/>
              <a:t>, </a:t>
            </a:r>
            <a:r>
              <a:rPr lang="en-US" dirty="0" err="1"/>
              <a:t>cô</a:t>
            </a:r>
            <a:r>
              <a:rPr lang="en-US" dirty="0"/>
              <a:t> </a:t>
            </a:r>
            <a:r>
              <a:rPr lang="en-US" dirty="0" err="1"/>
              <a:t>khen</a:t>
            </a:r>
            <a:r>
              <a:rPr lang="en-US" dirty="0"/>
              <a:t> </a:t>
            </a:r>
            <a:r>
              <a:rPr lang="en-US" dirty="0" err="1"/>
              <a:t>cả</a:t>
            </a:r>
            <a:r>
              <a:rPr lang="en-US" dirty="0"/>
              <a:t> </a:t>
            </a:r>
            <a:r>
              <a:rPr lang="en-US" dirty="0" err="1"/>
              <a:t>lớp</a:t>
            </a:r>
            <a:r>
              <a:rPr lang="en-US" dirty="0"/>
              <a:t>: </a:t>
            </a:r>
          </a:p>
          <a:p>
            <a:r>
              <a:rPr lang="en-US" dirty="0"/>
              <a:t>-    </a:t>
            </a:r>
            <a:r>
              <a:rPr lang="en-US" dirty="0" err="1"/>
              <a:t>Tất</a:t>
            </a:r>
            <a:r>
              <a:rPr lang="en-US" dirty="0"/>
              <a:t> </a:t>
            </a:r>
            <a:r>
              <a:rPr lang="en-US" dirty="0" err="1"/>
              <a:t>cả</a:t>
            </a:r>
            <a:r>
              <a:rPr lang="en-US" dirty="0"/>
              <a:t> </a:t>
            </a:r>
            <a:r>
              <a:rPr lang="en-US" dirty="0" err="1"/>
              <a:t>các</a:t>
            </a:r>
            <a:r>
              <a:rPr lang="en-US" dirty="0"/>
              <a:t> con </a:t>
            </a:r>
            <a:r>
              <a:rPr lang="en-US" dirty="0" err="1"/>
              <a:t>đều</a:t>
            </a:r>
            <a:r>
              <a:rPr lang="en-US" dirty="0"/>
              <a:t> </a:t>
            </a:r>
            <a:r>
              <a:rPr lang="en-US" dirty="0" err="1"/>
              <a:t>xứng</a:t>
            </a:r>
            <a:r>
              <a:rPr lang="en-US" dirty="0"/>
              <a:t> </a:t>
            </a:r>
            <a:r>
              <a:rPr lang="en-US" dirty="0" err="1"/>
              <a:t>đáng</a:t>
            </a:r>
            <a:r>
              <a:rPr lang="en-US" dirty="0"/>
              <a:t> </a:t>
            </a:r>
            <a:r>
              <a:rPr lang="en-US" dirty="0" err="1"/>
              <a:t>nhận</a:t>
            </a:r>
            <a:r>
              <a:rPr lang="en-US" dirty="0"/>
              <a:t> </a:t>
            </a:r>
            <a:r>
              <a:rPr lang="en-US" dirty="0" err="1"/>
              <a:t>phiếu</a:t>
            </a:r>
            <a:r>
              <a:rPr lang="en-US" dirty="0"/>
              <a:t> </a:t>
            </a:r>
            <a:r>
              <a:rPr lang="en-US" dirty="0" err="1"/>
              <a:t>bé</a:t>
            </a:r>
            <a:r>
              <a:rPr lang="en-US" dirty="0"/>
              <a:t> </a:t>
            </a:r>
            <a:r>
              <a:rPr lang="en-US" dirty="0" err="1"/>
              <a:t>ngoan</a:t>
            </a:r>
            <a:r>
              <a:rPr lang="en-US" dirty="0"/>
              <a:t> </a:t>
            </a:r>
            <a:r>
              <a:rPr lang="en-US" dirty="0" err="1"/>
              <a:t>và</a:t>
            </a:r>
            <a:r>
              <a:rPr lang="en-US" dirty="0"/>
              <a:t> </a:t>
            </a:r>
            <a:r>
              <a:rPr lang="en-US" dirty="0" err="1"/>
              <a:t>nhận</a:t>
            </a:r>
            <a:r>
              <a:rPr lang="en-US" dirty="0"/>
              <a:t> </a:t>
            </a:r>
            <a:r>
              <a:rPr lang="en-US" dirty="0" err="1"/>
              <a:t>quà</a:t>
            </a:r>
            <a:r>
              <a:rPr lang="en-US" dirty="0"/>
              <a:t> </a:t>
            </a:r>
            <a:r>
              <a:rPr lang="en-US" dirty="0" err="1"/>
              <a:t>của</a:t>
            </a:r>
            <a:r>
              <a:rPr lang="en-US" dirty="0"/>
              <a:t> </a:t>
            </a:r>
            <a:r>
              <a:rPr lang="en-US" dirty="0" err="1"/>
              <a:t>cô</a:t>
            </a:r>
            <a:r>
              <a:rPr lang="en-US" dirty="0"/>
              <a:t>. </a:t>
            </a:r>
          </a:p>
        </p:txBody>
      </p:sp>
    </p:spTree>
    <p:extLst>
      <p:ext uri="{BB962C8B-B14F-4D97-AF65-F5344CB8AC3E}">
        <p14:creationId xmlns:p14="http://schemas.microsoft.com/office/powerpoint/2010/main" val="328434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1000"/>
                                        <p:tgtEl>
                                          <p:spTgt spid="31749"/>
                                        </p:tgtEl>
                                      </p:cBhvr>
                                    </p:animEffect>
                                    <p:anim calcmode="lin" valueType="num">
                                      <p:cBhvr>
                                        <p:cTn id="8" dur="1000" fill="hold"/>
                                        <p:tgtEl>
                                          <p:spTgt spid="31749"/>
                                        </p:tgtEl>
                                        <p:attrNameLst>
                                          <p:attrName>ppt_x</p:attrName>
                                        </p:attrNameLst>
                                      </p:cBhvr>
                                      <p:tavLst>
                                        <p:tav tm="0">
                                          <p:val>
                                            <p:strVal val="#ppt_x"/>
                                          </p:val>
                                        </p:tav>
                                        <p:tav tm="100000">
                                          <p:val>
                                            <p:strVal val="#ppt_x"/>
                                          </p:val>
                                        </p:tav>
                                      </p:tavLst>
                                    </p:anim>
                                    <p:anim calcmode="lin" valueType="num">
                                      <p:cBhvr>
                                        <p:cTn id="9" dur="1000" fill="hold"/>
                                        <p:tgtEl>
                                          <p:spTgt spid="317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755"/>
                                        </p:tgtEl>
                                        <p:attrNameLst>
                                          <p:attrName>style.visibility</p:attrName>
                                        </p:attrNameLst>
                                      </p:cBhvr>
                                      <p:to>
                                        <p:strVal val="visible"/>
                                      </p:to>
                                    </p:set>
                                    <p:animEffect transition="in" filter="fade">
                                      <p:cBhvr>
                                        <p:cTn id="12" dur="1000"/>
                                        <p:tgtEl>
                                          <p:spTgt spid="31755"/>
                                        </p:tgtEl>
                                      </p:cBhvr>
                                    </p:animEffect>
                                    <p:anim calcmode="lin" valueType="num">
                                      <p:cBhvr>
                                        <p:cTn id="13" dur="1000" fill="hold"/>
                                        <p:tgtEl>
                                          <p:spTgt spid="31755"/>
                                        </p:tgtEl>
                                        <p:attrNameLst>
                                          <p:attrName>ppt_x</p:attrName>
                                        </p:attrNameLst>
                                      </p:cBhvr>
                                      <p:tavLst>
                                        <p:tav tm="0">
                                          <p:val>
                                            <p:strVal val="#ppt_x"/>
                                          </p:val>
                                        </p:tav>
                                        <p:tav tm="100000">
                                          <p:val>
                                            <p:strVal val="#ppt_x"/>
                                          </p:val>
                                        </p:tav>
                                      </p:tavLst>
                                    </p:anim>
                                    <p:anim calcmode="lin" valueType="num">
                                      <p:cBhvr>
                                        <p:cTn id="14" dur="1000" fill="hold"/>
                                        <p:tgtEl>
                                          <p:spTgt spid="3175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880</Words>
  <Application>Microsoft Office PowerPoint</Application>
  <PresentationFormat>Custom</PresentationFormat>
  <Paragraphs>68</Paragraphs>
  <Slides>29</Slides>
  <Notes>8</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Techsi.vn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Phuong</cp:lastModifiedBy>
  <cp:revision>39</cp:revision>
  <dcterms:created xsi:type="dcterms:W3CDTF">2024-09-18T05:33:07Z</dcterms:created>
  <dcterms:modified xsi:type="dcterms:W3CDTF">2024-09-19T14:45:36Z</dcterms:modified>
</cp:coreProperties>
</file>