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8" r:id="rId3"/>
    <p:sldId id="279" r:id="rId4"/>
    <p:sldId id="277" r:id="rId5"/>
    <p:sldId id="282" r:id="rId6"/>
    <p:sldId id="284" r:id="rId7"/>
    <p:sldId id="280" r:id="rId8"/>
    <p:sldId id="261" r:id="rId9"/>
    <p:sldId id="262" r:id="rId10"/>
    <p:sldId id="263" r:id="rId11"/>
    <p:sldId id="264" r:id="rId12"/>
    <p:sldId id="265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6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129EB-BC46-446B-87AA-5AC345A87AC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8415-98E3-4578-8194-6C9F9AC5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BEBC8-356F-4676-9962-68EC147E286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47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BBD0-6FD0-4438-90D5-F045B3EBB7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49E5-E356-4B67-A9FE-574F2366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C:\Users\Admin\Downloads\cuong%20-%20Nh&#7841;c%20N&#7873;n%20S&#244;i%20&#272;&#7897;ng%201.mp3" TargetMode="External"/><Relationship Id="rId1" Type="http://schemas.openxmlformats.org/officeDocument/2006/relationships/video" Target="file:///H:\H&#7896;I%20GI&#7842;NG%20C&#7844;P%20T&#7880;NH%202016\Chung%20k&#7871;t%20Rung%20chu&#244;ng%20v&#224;ng%202011.mp4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4" y="0"/>
            <a:ext cx="12202511" cy="6989379"/>
          </a:xfrm>
          <a:prstGeom prst="rect">
            <a:avLst/>
          </a:prstGeom>
        </p:spPr>
      </p:pic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3657601" y="739544"/>
            <a:ext cx="51054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r>
              <a:rPr lang="vi-VN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 KHỐI</a:t>
            </a:r>
          </a:p>
          <a:p>
            <a:pPr algn="ctr"/>
            <a:endParaRPr lang="vi-VN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3856503" y="1692741"/>
            <a:ext cx="5106988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vi-VN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8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3079" name="WordArt 16"/>
          <p:cNvSpPr>
            <a:spLocks noChangeArrowheads="1" noChangeShapeType="1" noTextEdit="1"/>
          </p:cNvSpPr>
          <p:nvPr/>
        </p:nvSpPr>
        <p:spPr bwMode="auto">
          <a:xfrm>
            <a:off x="3124201" y="1905000"/>
            <a:ext cx="46767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2977973" y="2669751"/>
            <a:ext cx="646465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ẫu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vi-VN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2023- 2024</a:t>
            </a:r>
            <a:endParaRPr lang="vi-VN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solidFill>
                  <a:srgbClr val="0000FF"/>
                </a:solidFill>
              </a:rPr>
              <a:t>Giới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thiệu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</a:t>
            </a:r>
            <a:r>
              <a:rPr lang="en-US" sz="3200" dirty="0">
                <a:solidFill>
                  <a:srgbClr val="0000FF"/>
                </a:solidFill>
              </a:rPr>
              <a:t> 6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trẻ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đọc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352800" y="1701800"/>
            <a:ext cx="4572000" cy="436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8666" b="1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8666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8000" y="2209801"/>
            <a:ext cx="10972800" cy="1833033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b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10464800" y="3937001"/>
            <a:ext cx="1132464" cy="1021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3" b="1" dirty="0">
                <a:solidFill>
                  <a:srgbClr val="0000FF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470401" y="0"/>
            <a:ext cx="2701509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67" b="1" err="1">
                <a:solidFill>
                  <a:srgbClr val="0000FF"/>
                </a:solidFill>
              </a:rPr>
              <a:t>Cất</a:t>
            </a:r>
            <a:r>
              <a:rPr lang="en-US" sz="2667" b="1">
                <a:solidFill>
                  <a:srgbClr val="0000FF"/>
                </a:solidFill>
              </a:rPr>
              <a:t> và </a:t>
            </a:r>
            <a:r>
              <a:rPr lang="en-US" sz="2667" b="1" dirty="0" err="1">
                <a:solidFill>
                  <a:srgbClr val="0000FF"/>
                </a:solidFill>
              </a:rPr>
              <a:t>thay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thẻ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số</a:t>
            </a:r>
            <a:endParaRPr lang="en-US" sz="2667" b="1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050" y="4062736"/>
            <a:ext cx="1388551" cy="10058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694" y="4062736"/>
            <a:ext cx="1388551" cy="1005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6001" y="4062735"/>
            <a:ext cx="1388551" cy="988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7450" y="4109493"/>
            <a:ext cx="1388551" cy="9591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2770" y="4092571"/>
            <a:ext cx="1388551" cy="989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8490" y="4133356"/>
            <a:ext cx="1388551" cy="967125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16200"/>
            <a:ext cx="1463963" cy="1273171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4509" y="2660772"/>
            <a:ext cx="1463963" cy="1273171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7553" y="2729064"/>
            <a:ext cx="1463963" cy="1273171"/>
          </a:xfrm>
          <a:prstGeom prst="rect">
            <a:avLst/>
          </a:prstGeom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1911" y="2658292"/>
            <a:ext cx="1463963" cy="127317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313635" y="5094244"/>
            <a:ext cx="11645405" cy="21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0464800" y="2717801"/>
            <a:ext cx="1132464" cy="1021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3" b="1">
                <a:solidFill>
                  <a:srgbClr val="0000FF"/>
                </a:solidFill>
                <a:latin typeface=".VnAvant" pitchFamily="34" charset="0"/>
              </a:rPr>
              <a:t>3</a:t>
            </a:r>
            <a:endParaRPr lang="en-US" sz="9333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0464800" y="2717801"/>
            <a:ext cx="1132464" cy="1021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3" b="1" dirty="0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0464800" y="2717801"/>
            <a:ext cx="1132464" cy="1021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3" b="1" dirty="0">
                <a:solidFill>
                  <a:srgbClr val="0000FF"/>
                </a:solidFill>
                <a:latin typeface=".VnAvant" pitchFamily="34" charset="0"/>
              </a:rPr>
              <a:t>6</a:t>
            </a: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7200" y="2717800"/>
            <a:ext cx="1463963" cy="1273171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2717800"/>
            <a:ext cx="1463963" cy="12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756"/>
            <a:ext cx="11922826" cy="596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304" y="2232561"/>
            <a:ext cx="817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Hoạt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động</a:t>
            </a:r>
            <a:r>
              <a:rPr lang="en-US" sz="4400" b="1" dirty="0" smtClean="0">
                <a:solidFill>
                  <a:srgbClr val="0070C0"/>
                </a:solidFill>
              </a:rPr>
              <a:t> 3: </a:t>
            </a:r>
            <a:r>
              <a:rPr lang="en-US" sz="4400" b="1" dirty="0" err="1" smtClean="0">
                <a:solidFill>
                  <a:srgbClr val="0070C0"/>
                </a:solidFill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củng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cố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14" y="2909453"/>
            <a:ext cx="5974598" cy="23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812800" y="1524000"/>
            <a:ext cx="105664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48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2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940800" y="2616200"/>
            <a:ext cx="16256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514600"/>
            <a:ext cx="2235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616200"/>
            <a:ext cx="2235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78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514600"/>
            <a:ext cx="254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2514600"/>
            <a:ext cx="254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058400" y="2514600"/>
            <a:ext cx="18288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0000FF"/>
                </a:solidFill>
                <a:latin typeface=".VnAvant" pitchFamily="34" charset="0"/>
              </a:rPr>
              <a:t>3</a:t>
            </a:r>
            <a:endParaRPr lang="en-US" sz="15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514600"/>
            <a:ext cx="254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058400" y="2921000"/>
            <a:ext cx="172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0" b="1">
                <a:solidFill>
                  <a:srgbClr val="0000FF"/>
                </a:solidFill>
                <a:latin typeface=".VnAvant" pitchFamily="34" charset="0"/>
              </a:rPr>
              <a:t>4</a:t>
            </a:r>
            <a:endParaRPr lang="en-US" sz="1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21000"/>
            <a:ext cx="1930400" cy="18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21000"/>
            <a:ext cx="1930400" cy="18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400" y="2921000"/>
            <a:ext cx="1930400" cy="18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2921000"/>
            <a:ext cx="1930400" cy="18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85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160000" y="3022600"/>
            <a:ext cx="1625600" cy="17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0" b="1">
                <a:solidFill>
                  <a:srgbClr val="0000FF"/>
                </a:solidFill>
                <a:latin typeface=".VnAvant" pitchFamily="34" charset="0"/>
              </a:rPr>
              <a:t>5</a:t>
            </a:r>
            <a:endParaRPr lang="en-US" sz="1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1" y="2717801"/>
            <a:ext cx="1625599" cy="1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2819401"/>
            <a:ext cx="1625599" cy="1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1" y="2921001"/>
            <a:ext cx="1625599" cy="1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2921001"/>
            <a:ext cx="1625599" cy="1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401" y="2921001"/>
            <a:ext cx="1625599" cy="1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46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160000" y="2921000"/>
            <a:ext cx="18288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0" b="1">
                <a:solidFill>
                  <a:srgbClr val="0000FF"/>
                </a:solidFill>
                <a:latin typeface=".VnAvant" pitchFamily="34" charset="0"/>
              </a:rPr>
              <a:t>6</a:t>
            </a:r>
            <a:endParaRPr lang="en-US" sz="1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1" y="2921000"/>
            <a:ext cx="1485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64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2872" y="2323614"/>
            <a:ext cx="8901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6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1-6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vi 6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xót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29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1"/>
            <a:ext cx="7112000" cy="9191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đếm và gắn số tương ứng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160000" y="2819400"/>
            <a:ext cx="18288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0" b="1">
                <a:solidFill>
                  <a:srgbClr val="0000FF"/>
                </a:solidFill>
                <a:latin typeface=".VnAvant" pitchFamily="34" charset="0"/>
              </a:rPr>
              <a:t>6</a:t>
            </a:r>
            <a:endParaRPr lang="en-US" sz="1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2413001"/>
            <a:ext cx="119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1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812800" y="1524000"/>
            <a:ext cx="105664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2: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48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48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43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95002"/>
            <a:ext cx="12089081" cy="66501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4409" y="2120950"/>
            <a:ext cx="10331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2400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24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 2: </a:t>
            </a:r>
            <a:r>
              <a:rPr lang="en-US" sz="24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24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24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24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24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24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</a:rPr>
              <a:t>Cách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14597" y="-164812"/>
            <a:ext cx="13208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22400" y="3200401"/>
            <a:ext cx="843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rgbClr val="FF00FF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66307" y="4772594"/>
            <a:ext cx="680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rgbClr val="FF66FF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43095" y="3868014"/>
            <a:ext cx="6621153" cy="185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endParaRPr lang="vi-VN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vi-VN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Kết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thúc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Chung kết Rung chuông vàng 20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47650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uong - Nhạc Nền Sôi Động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11200" y="566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5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28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1541" y="2515632"/>
            <a:ext cx="9088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1.Đồ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powerpoint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que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7,8,9</a:t>
            </a:r>
          </a:p>
          <a:p>
            <a:pPr>
              <a:spcBef>
                <a:spcPct val="0"/>
              </a:spcBef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2.Đồ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rổ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10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1- 10.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3.Địa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3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95" y="2145222"/>
            <a:ext cx="1059181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endParaRPr lang="en-US" sz="4400" kern="10" dirty="0" smtClean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pháp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4400" kern="10" dirty="0" smtClean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44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6249" y="4466634"/>
            <a:ext cx="836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5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35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au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88">
            <a:off x="1506538" y="427038"/>
            <a:ext cx="18288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dau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88">
            <a:off x="7988300" y="477838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dau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88">
            <a:off x="4953000" y="434975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dau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88">
            <a:off x="6534150" y="412750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dau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88">
            <a:off x="3276600" y="328613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4384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2766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0386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48768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57150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00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7056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83058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7543800" y="52578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57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33711 -0.617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0"/>
                  </p:tgtEl>
                </p:cond>
              </p:nextCondLst>
            </p:seq>
          </p:childTnLst>
        </p:cTn>
      </p:par>
    </p:tnLst>
    <p:bldLst>
      <p:bldP spid="43021" grpId="0" animBg="1"/>
      <p:bldP spid="43021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6" grpId="2" animBg="1"/>
      <p:bldP spid="43027" grpId="0" animBg="1"/>
      <p:bldP spid="43027" grpId="1" animBg="1"/>
      <p:bldP spid="43028" grpId="0" animBg="1"/>
      <p:bldP spid="43028" grpId="1" animBg="1"/>
      <p:bldP spid="43030" grpId="0" animBg="1"/>
      <p:bldP spid="430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tao x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669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tao x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21669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tao x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21669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tao x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216693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9812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8194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5814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4196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00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2578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62484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86868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79248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7086600" y="5562600"/>
            <a:ext cx="6096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70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44818 -0.674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9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50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</p:childTnLst>
        </p:cTn>
      </p:par>
    </p:tnLst>
    <p:bldLst>
      <p:bldP spid="50186" grpId="0" animBg="1"/>
      <p:bldP spid="50186" grpId="1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89" grpId="2" animBg="1"/>
      <p:bldP spid="50190" grpId="0" animBg="1"/>
      <p:bldP spid="50190" grpId="1" animBg="1"/>
      <p:bldP spid="50191" grpId="0" animBg="1"/>
      <p:bldP spid="50191" grpId="1" animBg="1"/>
      <p:bldP spid="50192" grpId="0" animBg="1"/>
      <p:bldP spid="50192" grpId="1" animBg="1"/>
      <p:bldP spid="50193" grpId="0" animBg="1"/>
      <p:bldP spid="50193" grpId="2" animBg="1"/>
      <p:bldP spid="50194" grpId="0" animBg="1"/>
      <p:bldP spid="501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3823" y="2386940"/>
            <a:ext cx="623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Hoạt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động</a:t>
            </a:r>
            <a:r>
              <a:rPr lang="en-US" sz="4800" b="1" dirty="0" smtClean="0">
                <a:solidFill>
                  <a:srgbClr val="0070C0"/>
                </a:solidFill>
              </a:rPr>
              <a:t> 2: </a:t>
            </a:r>
            <a:r>
              <a:rPr lang="en-US" sz="4800" b="1" dirty="0" err="1" smtClean="0">
                <a:solidFill>
                  <a:srgbClr val="0070C0"/>
                </a:solidFill>
              </a:rPr>
              <a:t>Lập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số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727200" y="177800"/>
            <a:ext cx="7808612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67" b="1" dirty="0">
                <a:solidFill>
                  <a:srgbClr val="0000FF"/>
                </a:solidFill>
              </a:rPr>
              <a:t>Cho </a:t>
            </a:r>
            <a:r>
              <a:rPr lang="en-US" sz="2667" b="1" dirty="0" err="1">
                <a:solidFill>
                  <a:srgbClr val="0000FF"/>
                </a:solidFill>
              </a:rPr>
              <a:t>trẻ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xếp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đĩa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và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quả</a:t>
            </a:r>
            <a:r>
              <a:rPr lang="en-US" sz="2667" b="1" dirty="0">
                <a:solidFill>
                  <a:srgbClr val="0000FF"/>
                </a:solidFill>
              </a:rPr>
              <a:t> cam: So </a:t>
            </a:r>
            <a:r>
              <a:rPr lang="en-US" sz="2667" b="1" dirty="0" err="1">
                <a:solidFill>
                  <a:srgbClr val="0000FF"/>
                </a:solidFill>
              </a:rPr>
              <a:t>sánh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tạo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sự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bằng</a:t>
            </a:r>
            <a:r>
              <a:rPr lang="en-US" sz="2667" b="1" dirty="0">
                <a:solidFill>
                  <a:srgbClr val="0000FF"/>
                </a:solidFill>
              </a:rPr>
              <a:t> </a:t>
            </a:r>
            <a:r>
              <a:rPr lang="en-US" sz="2667" b="1" dirty="0" err="1">
                <a:solidFill>
                  <a:srgbClr val="0000FF"/>
                </a:solidFill>
              </a:rPr>
              <a:t>nhau</a:t>
            </a:r>
            <a:endParaRPr lang="en-US" sz="2667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50" y="4082350"/>
            <a:ext cx="1764389" cy="100896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13635" y="5085555"/>
            <a:ext cx="11573565" cy="2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495" y="4088590"/>
            <a:ext cx="1764389" cy="10089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3635" y="4020078"/>
            <a:ext cx="1764389" cy="1008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8019" y="4084646"/>
            <a:ext cx="1764389" cy="10089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038601"/>
            <a:ext cx="1764389" cy="10089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6446" y="4076591"/>
            <a:ext cx="1764389" cy="100896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5" y="2443894"/>
            <a:ext cx="1625600" cy="1413743"/>
          </a:xfrm>
          <a:prstGeom prst="rect">
            <a:avLst/>
          </a:prstGeom>
        </p:spPr>
      </p:pic>
      <p:pic>
        <p:nvPicPr>
          <p:cNvPr id="36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7825" y="2460459"/>
            <a:ext cx="1625600" cy="1413743"/>
          </a:xfrm>
          <a:prstGeom prst="rect">
            <a:avLst/>
          </a:prstGeom>
        </p:spPr>
      </p:pic>
      <p:pic>
        <p:nvPicPr>
          <p:cNvPr id="37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6817" y="2549822"/>
            <a:ext cx="1625600" cy="1413743"/>
          </a:xfrm>
          <a:prstGeom prst="rect">
            <a:avLst/>
          </a:prstGeom>
        </p:spPr>
      </p:pic>
      <p:pic>
        <p:nvPicPr>
          <p:cNvPr id="38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5188" y="2549822"/>
            <a:ext cx="1625600" cy="1413743"/>
          </a:xfrm>
          <a:prstGeom prst="rect">
            <a:avLst/>
          </a:prstGeom>
        </p:spPr>
      </p:pic>
      <p:pic>
        <p:nvPicPr>
          <p:cNvPr id="39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549822"/>
            <a:ext cx="1625600" cy="1413743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8400" y="2549822"/>
            <a:ext cx="1625600" cy="14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14600"/>
            <a:ext cx="109728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33" b="1" dirty="0" err="1">
                <a:solidFill>
                  <a:srgbClr val="0000FF"/>
                </a:solidFill>
              </a:rPr>
              <a:t>Liên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hệ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xung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quanh</a:t>
            </a:r>
            <a:r>
              <a:rPr lang="en-US" sz="5333" b="1" dirty="0">
                <a:solidFill>
                  <a:srgbClr val="0000FF"/>
                </a:solidFill>
              </a:rPr>
              <a:t/>
            </a:r>
            <a:br>
              <a:rPr lang="en-US" sz="5333" b="1" dirty="0">
                <a:solidFill>
                  <a:srgbClr val="0000FF"/>
                </a:solidFill>
              </a:rPr>
            </a:b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nhóm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đối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tượng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có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số</a:t>
            </a:r>
            <a:r>
              <a:rPr lang="en-US" sz="5333" b="1" dirty="0">
                <a:solidFill>
                  <a:srgbClr val="0000FF"/>
                </a:solidFill>
              </a:rPr>
              <a:t> </a:t>
            </a:r>
            <a:r>
              <a:rPr lang="en-US" sz="5333" b="1" dirty="0" err="1">
                <a:solidFill>
                  <a:srgbClr val="0000FF"/>
                </a:solidFill>
              </a:rPr>
              <a:t>lượng</a:t>
            </a:r>
            <a:r>
              <a:rPr lang="en-US" sz="5333" b="1" dirty="0">
                <a:solidFill>
                  <a:srgbClr val="0000FF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3963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559</Words>
  <Application>Microsoft Office PowerPoint</Application>
  <PresentationFormat>Widescreen</PresentationFormat>
  <Paragraphs>89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xung quanh  nhóm đối tượng có số lượng 6</vt:lpstr>
      <vt:lpstr>Giới thiệu số 6 và cho trẻ đọc</vt:lpstr>
      <vt:lpstr>Cho trẻ gắn thẻ số 6  vào các nhóm số lượng 6 vừa tìm</vt:lpstr>
      <vt:lpstr>PowerPoint Presentation</vt:lpstr>
      <vt:lpstr>PowerPoint Presentation</vt:lpstr>
      <vt:lpstr>PowerPoint Presentation</vt:lpstr>
      <vt:lpstr>Hãy đếm và gắn số tương ứng</vt:lpstr>
      <vt:lpstr>Hãy đếm và gắn số tương ứng</vt:lpstr>
      <vt:lpstr>Hãy đếm và gắn số tương ứng</vt:lpstr>
      <vt:lpstr>Hãy đếm và gắn số tương ứng</vt:lpstr>
      <vt:lpstr>Hãy đếm và gắn số tương ứng</vt:lpstr>
      <vt:lpstr>Hãy đếm và gắn số tương ứng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5</cp:revision>
  <dcterms:created xsi:type="dcterms:W3CDTF">2024-07-26T03:03:15Z</dcterms:created>
  <dcterms:modified xsi:type="dcterms:W3CDTF">2024-08-16T09:53:49Z</dcterms:modified>
</cp:coreProperties>
</file>