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FC96C-0C95-1E78-2C06-2423B8554E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69746DD9-4496-D58A-7426-C469A367B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9E6041D-A5F4-B022-64FB-07EA9E65654D}"/>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E21FAB65-030B-855B-10AF-068C5FFAEF5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C39CDA5-2AA8-9B75-130C-CE95F729A139}"/>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14709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A8C01-39D3-7BF4-42D2-101AE564D6A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9A5FB5E6-B80F-6E49-D1B7-00ECDA1D2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DDB9EE8-F1CD-BDD4-AB91-463B6BE757FC}"/>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83B04CA1-E804-99E9-C815-64D88FF82E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2818024-0F0F-9438-50A3-B4539E21CFE6}"/>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421519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B0983C-1E03-5B93-701A-A5C745C96E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03F90A0-9B4D-775D-DEA1-319C494313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5F65935-13F9-C79F-97E8-48C33AA69A50}"/>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DD2AEE07-C37C-20E4-920D-BA25147C2D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61E954B-0612-6F3A-8087-4C49C4FF5326}"/>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242519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F03AA-6B72-0EFC-82B1-C2D1C0962C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B0024D1-0DB6-AC81-9BE0-1BDBECB5BA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A0BC10D-8AB4-027D-6A2B-39ECAAF78EFB}"/>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33B5A81C-0EFD-CBD0-B569-D47D1ECA6D8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969C429-3FDF-A388-65C4-ED826623AE83}"/>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112718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AD061-6562-6CA1-80A8-DB985FEA6C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5B0DA52-8823-62AB-9697-EF50C8C55D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A179C9C-9775-1F06-6F64-2C648313DCC2}"/>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BE449D06-6BB6-C84E-CB1B-9E3CA83988B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6F66B91-398E-6627-45DF-883CEEBB08FA}"/>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86649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CECF8-6680-5EE8-59AC-6F06BC4C7DE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C0AEAD7-7A99-2E94-5EA2-45A63A2826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D922E527-9C8E-F75D-DBCB-893DA8E29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2D5123A-82BF-66B4-BACC-DDE6171A007E}"/>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6" name="Footer Placeholder 5">
            <a:extLst>
              <a:ext uri="{FF2B5EF4-FFF2-40B4-BE49-F238E27FC236}">
                <a16:creationId xmlns:a16="http://schemas.microsoft.com/office/drawing/2014/main" xmlns="" id="{2A31D00D-48A9-1F23-37FA-D7C6010B427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AD681BD1-F00E-43EA-0E08-9EE77D4C3FC8}"/>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8757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61E83A-E70B-B0E5-E66C-245463DF7AA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C531CDBA-FD32-68E6-C747-C9D1257F1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4BA246-7E87-91EB-93BD-82680DFD9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060C4F27-77A5-E262-8F8B-DF316A627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2250688-BA56-FC5A-14B3-151A4CDF48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D7FC5E85-F250-A6A8-5D57-ADFE0F09856E}"/>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8" name="Footer Placeholder 7">
            <a:extLst>
              <a:ext uri="{FF2B5EF4-FFF2-40B4-BE49-F238E27FC236}">
                <a16:creationId xmlns:a16="http://schemas.microsoft.com/office/drawing/2014/main" xmlns="" id="{E011FD6E-D32C-9349-A0B6-AD586244EDE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16FB631F-E8BA-D289-CE80-F7D983D6C9DD}"/>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446426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02F38-F841-8F44-D123-1068CCADA0F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955F93F4-B77E-2F61-771B-96A93F9759C1}"/>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4" name="Footer Placeholder 3">
            <a:extLst>
              <a:ext uri="{FF2B5EF4-FFF2-40B4-BE49-F238E27FC236}">
                <a16:creationId xmlns:a16="http://schemas.microsoft.com/office/drawing/2014/main" xmlns="" id="{59F481A8-12C9-4C4A-9EDC-DEF09E7DC64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8EF27C12-4AE9-BB3B-1288-90F95442DFEB}"/>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305168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39FAD98-C5D8-1EBA-F318-2ABE605C4B4F}"/>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3" name="Footer Placeholder 2">
            <a:extLst>
              <a:ext uri="{FF2B5EF4-FFF2-40B4-BE49-F238E27FC236}">
                <a16:creationId xmlns:a16="http://schemas.microsoft.com/office/drawing/2014/main" xmlns="" id="{CBB7BB95-0179-91D4-38FA-32A6223CAD5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E13829D-7B98-B460-EBFC-A1FA8951B143}"/>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422781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2D9D4-5F7F-FF2E-8A74-B2BE1B37C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AF0FB045-129D-0153-B506-BF6FE5227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73A2E369-F3B3-EA00-EEA7-9343124B1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0E487B-6E27-C1C8-28F2-BCB9D2F3234C}"/>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6" name="Footer Placeholder 5">
            <a:extLst>
              <a:ext uri="{FF2B5EF4-FFF2-40B4-BE49-F238E27FC236}">
                <a16:creationId xmlns:a16="http://schemas.microsoft.com/office/drawing/2014/main" xmlns="" id="{153006B0-0F06-412E-B0CE-C92BF419A6C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84AA806-7630-443F-28C5-D2A191D31AC2}"/>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29677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AED408-DEB6-3F85-59E9-AA4C6D197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A7371BEA-D22E-95F0-F324-766162402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C662E51C-FDF5-1033-D7C2-90E765622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AB655A-7A1F-E704-D1DE-7BD0051AABED}"/>
              </a:ext>
            </a:extLst>
          </p:cNvPr>
          <p:cNvSpPr>
            <a:spLocks noGrp="1"/>
          </p:cNvSpPr>
          <p:nvPr>
            <p:ph type="dt" sz="half" idx="10"/>
          </p:nvPr>
        </p:nvSpPr>
        <p:spPr/>
        <p:txBody>
          <a:bodyPr/>
          <a:lstStyle/>
          <a:p>
            <a:fld id="{0BA85648-A85B-4EFC-81B1-D47326F0F847}" type="datetimeFigureOut">
              <a:rPr lang="vi-VN" smtClean="0"/>
              <a:t>19/09/2024</a:t>
            </a:fld>
            <a:endParaRPr lang="vi-VN"/>
          </a:p>
        </p:txBody>
      </p:sp>
      <p:sp>
        <p:nvSpPr>
          <p:cNvPr id="6" name="Footer Placeholder 5">
            <a:extLst>
              <a:ext uri="{FF2B5EF4-FFF2-40B4-BE49-F238E27FC236}">
                <a16:creationId xmlns:a16="http://schemas.microsoft.com/office/drawing/2014/main" xmlns="" id="{C4B322D1-B8A6-993C-F14C-47DF1AED023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9C08CD6-8D5B-9E06-AB7D-8F70BC9465A1}"/>
              </a:ext>
            </a:extLst>
          </p:cNvPr>
          <p:cNvSpPr>
            <a:spLocks noGrp="1"/>
          </p:cNvSpPr>
          <p:nvPr>
            <p:ph type="sldNum" sz="quarter" idx="12"/>
          </p:nvPr>
        </p:nvSpPr>
        <p:spPr/>
        <p:txBody>
          <a:bodyPr/>
          <a:lstStyle/>
          <a:p>
            <a:fld id="{C2E54511-D2A6-4A05-B8A2-ADF0BA7589E9}" type="slidenum">
              <a:rPr lang="vi-VN" smtClean="0"/>
              <a:t>‹#›</a:t>
            </a:fld>
            <a:endParaRPr lang="vi-VN"/>
          </a:p>
        </p:txBody>
      </p:sp>
    </p:spTree>
    <p:extLst>
      <p:ext uri="{BB962C8B-B14F-4D97-AF65-F5344CB8AC3E}">
        <p14:creationId xmlns:p14="http://schemas.microsoft.com/office/powerpoint/2010/main" val="178374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C3E786-F6DC-A99B-4B5D-64A666D47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6AEC305-A453-5A39-0B05-6A2371AE2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CEB5F75-4603-A6C2-64D5-18D6D70168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85648-A85B-4EFC-81B1-D47326F0F847}" type="datetimeFigureOut">
              <a:rPr lang="vi-VN" smtClean="0"/>
              <a:t>19/09/2024</a:t>
            </a:fld>
            <a:endParaRPr lang="vi-VN"/>
          </a:p>
        </p:txBody>
      </p:sp>
      <p:sp>
        <p:nvSpPr>
          <p:cNvPr id="5" name="Footer Placeholder 4">
            <a:extLst>
              <a:ext uri="{FF2B5EF4-FFF2-40B4-BE49-F238E27FC236}">
                <a16:creationId xmlns:a16="http://schemas.microsoft.com/office/drawing/2014/main" xmlns="" id="{DB21596D-2BC4-3419-90F3-241A2023E6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832D8FF0-5944-77F8-63E0-5B9FD7964F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54511-D2A6-4A05-B8A2-ADF0BA7589E9}" type="slidenum">
              <a:rPr lang="vi-VN" smtClean="0"/>
              <a:t>‹#›</a:t>
            </a:fld>
            <a:endParaRPr lang="vi-VN"/>
          </a:p>
        </p:txBody>
      </p:sp>
    </p:spTree>
    <p:extLst>
      <p:ext uri="{BB962C8B-B14F-4D97-AF65-F5344CB8AC3E}">
        <p14:creationId xmlns:p14="http://schemas.microsoft.com/office/powerpoint/2010/main" val="1774390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e Round Leaves Leaf E-commerce Banner Circular Powerpoint Background ...">
            <a:extLst>
              <a:ext uri="{FF2B5EF4-FFF2-40B4-BE49-F238E27FC236}">
                <a16:creationId xmlns:a16="http://schemas.microsoft.com/office/drawing/2014/main" xmlns="" id="{5ACE64FC-9B6F-E077-EC8E-632DF7380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people and text&#10;&#10;Description automatically generated">
            <a:extLst>
              <a:ext uri="{FF2B5EF4-FFF2-40B4-BE49-F238E27FC236}">
                <a16:creationId xmlns:a16="http://schemas.microsoft.com/office/drawing/2014/main" xmlns="" id="{DD0802B9-2332-5C41-36BD-A06316B4C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628" y="1186020"/>
            <a:ext cx="1336809" cy="1243425"/>
          </a:xfrm>
          <a:prstGeom prst="rect">
            <a:avLst/>
          </a:prstGeom>
        </p:spPr>
      </p:pic>
      <p:sp>
        <p:nvSpPr>
          <p:cNvPr id="6" name="TextBox 5">
            <a:extLst>
              <a:ext uri="{FF2B5EF4-FFF2-40B4-BE49-F238E27FC236}">
                <a16:creationId xmlns:a16="http://schemas.microsoft.com/office/drawing/2014/main" xmlns="" id="{7E9015B8-3123-8080-54BF-09A34279188C}"/>
              </a:ext>
            </a:extLst>
          </p:cNvPr>
          <p:cNvSpPr txBox="1"/>
          <p:nvPr/>
        </p:nvSpPr>
        <p:spPr>
          <a:xfrm>
            <a:off x="3192651" y="236439"/>
            <a:ext cx="6188764" cy="1046440"/>
          </a:xfrm>
          <a:prstGeom prst="rect">
            <a:avLst/>
          </a:prstGeom>
          <a:noFill/>
        </p:spPr>
        <p:txBody>
          <a:bodyPr wrap="square">
            <a:spAutoFit/>
          </a:bodyPr>
          <a:lstStyle/>
          <a:p>
            <a:pPr algn="ctr">
              <a:spcBef>
                <a:spcPct val="0"/>
              </a:spcBef>
            </a:pPr>
            <a:r>
              <a:rPr lang="en-US" altLang="en-US" sz="2400" b="1" dirty="0">
                <a:solidFill>
                  <a:srgbClr val="002060"/>
                </a:solidFill>
                <a:latin typeface="Times New Roman" panose="02020603050405020304" pitchFamily="18" charset="0"/>
                <a:cs typeface="Times New Roman" panose="02020603050405020304" pitchFamily="18" charset="0"/>
              </a:rPr>
              <a:t>ỦY BAN NHÂN DÂN QUẬN LONG BIÊN</a:t>
            </a:r>
            <a:endParaRPr lang="vi-VN" altLang="en-US" sz="2400" b="1" dirty="0">
              <a:solidFill>
                <a:srgbClr val="002060"/>
              </a:solidFill>
              <a:latin typeface="Times New Roman" panose="02020603050405020304" pitchFamily="18" charset="0"/>
              <a:cs typeface="Times New Roman" panose="02020603050405020304" pitchFamily="18" charset="0"/>
            </a:endParaRPr>
          </a:p>
          <a:p>
            <a:pPr algn="ctr">
              <a:spcBef>
                <a:spcPct val="0"/>
              </a:spcBef>
            </a:pPr>
            <a:r>
              <a:rPr lang="vi-VN" altLang="en-US" sz="2400" b="1" dirty="0">
                <a:solidFill>
                  <a:srgbClr val="002060"/>
                </a:solidFill>
                <a:latin typeface="Times New Roman" panose="02020603050405020304" pitchFamily="18" charset="0"/>
                <a:cs typeface="Times New Roman" panose="02020603050405020304" pitchFamily="18" charset="0"/>
              </a:rPr>
              <a:t>TRƯỜNG MẦM NON </a:t>
            </a:r>
            <a:r>
              <a:rPr lang="en-US" altLang="en-US" sz="2400" b="1" dirty="0">
                <a:solidFill>
                  <a:srgbClr val="002060"/>
                </a:solidFill>
                <a:latin typeface="Times New Roman" panose="02020603050405020304" pitchFamily="18" charset="0"/>
                <a:cs typeface="Times New Roman" panose="02020603050405020304" pitchFamily="18" charset="0"/>
              </a:rPr>
              <a:t>CỰ KHỐI </a:t>
            </a:r>
          </a:p>
          <a:p>
            <a:pPr algn="ctr">
              <a:spcBef>
                <a:spcPct val="0"/>
              </a:spcBef>
            </a:pPr>
            <a:endParaRPr lang="en-US" altLang="en-US" sz="1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E4C7E74-9600-AFDE-7AF6-CBFC886126B8}"/>
              </a:ext>
            </a:extLst>
          </p:cNvPr>
          <p:cNvSpPr txBox="1"/>
          <p:nvPr/>
        </p:nvSpPr>
        <p:spPr>
          <a:xfrm>
            <a:off x="3503139" y="2570922"/>
            <a:ext cx="587827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LĨNH VỰC PHÁT TRIỂN THẨM MỸ</a:t>
            </a:r>
            <a:endParaRPr lang="vi-VN"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50984F-8E5E-27B6-42BF-CFB3BD599DE6}"/>
              </a:ext>
            </a:extLst>
          </p:cNvPr>
          <p:cNvSpPr txBox="1"/>
          <p:nvPr/>
        </p:nvSpPr>
        <p:spPr>
          <a:xfrm>
            <a:off x="3856383" y="3258810"/>
            <a:ext cx="5455340" cy="1569660"/>
          </a:xfrm>
          <a:prstGeom prst="rect">
            <a:avLst/>
          </a:prstGeom>
          <a:noFill/>
        </p:spPr>
        <p:txBody>
          <a:bodyPr wrap="none" rtlCol="0">
            <a:spAutoFit/>
          </a:bodyPr>
          <a:lstStyle/>
          <a:p>
            <a:r>
              <a:rPr lang="vi-VN" sz="2400" b="1" dirty="0">
                <a:solidFill>
                  <a:srgbClr val="3C3C3C"/>
                </a:solidFill>
                <a:latin typeface="+mj-lt"/>
              </a:rPr>
              <a:t>Đề tài: </a:t>
            </a:r>
            <a:r>
              <a:rPr lang="vi-VN" sz="2400" b="1" i="0" dirty="0">
                <a:solidFill>
                  <a:srgbClr val="3C3C3C"/>
                </a:solidFill>
                <a:effectLst/>
                <a:latin typeface="+mj-lt"/>
              </a:rPr>
              <a:t>Dạy hát: “Chiếc đèn ông sao”</a:t>
            </a:r>
          </a:p>
          <a:p>
            <a:r>
              <a:rPr lang="vi-VN" sz="2400" b="1" i="0" dirty="0">
                <a:solidFill>
                  <a:srgbClr val="3C3C3C"/>
                </a:solidFill>
                <a:effectLst/>
                <a:latin typeface="+mj-lt"/>
              </a:rPr>
              <a:t>            Nghe hát : “Ánh trăng hòa bình”</a:t>
            </a:r>
          </a:p>
          <a:p>
            <a:r>
              <a:rPr lang="vi-VN" sz="2400" b="1" dirty="0">
                <a:solidFill>
                  <a:srgbClr val="3C3C3C"/>
                </a:solidFill>
                <a:latin typeface="+mj-lt"/>
              </a:rPr>
              <a:t>Người thực hiện : Phạm Thị Hằng</a:t>
            </a:r>
          </a:p>
          <a:p>
            <a:r>
              <a:rPr lang="vi-VN" sz="2400" b="1" dirty="0">
                <a:solidFill>
                  <a:srgbClr val="3C3C3C"/>
                </a:solidFill>
                <a:latin typeface="+mj-lt"/>
              </a:rPr>
              <a:t>Lứa tuổi : 3 – 4 tuổi ( Mẫu giáo bé C1)</a:t>
            </a:r>
            <a:endParaRPr lang="vi-VN" sz="2400" dirty="0">
              <a:latin typeface="+mj-lt"/>
            </a:endParaRPr>
          </a:p>
        </p:txBody>
      </p:sp>
      <p:sp>
        <p:nvSpPr>
          <p:cNvPr id="9" name="TextBox 8">
            <a:extLst>
              <a:ext uri="{FF2B5EF4-FFF2-40B4-BE49-F238E27FC236}">
                <a16:creationId xmlns:a16="http://schemas.microsoft.com/office/drawing/2014/main" xmlns="" id="{16F98FEE-3487-420B-391B-C674C0F89ED9}"/>
              </a:ext>
            </a:extLst>
          </p:cNvPr>
          <p:cNvSpPr txBox="1"/>
          <p:nvPr/>
        </p:nvSpPr>
        <p:spPr>
          <a:xfrm>
            <a:off x="4996981" y="6252229"/>
            <a:ext cx="2198038" cy="369332"/>
          </a:xfrm>
          <a:prstGeom prst="rect">
            <a:avLst/>
          </a:prstGeom>
          <a:noFill/>
        </p:spPr>
        <p:txBody>
          <a:bodyPr wrap="none" rtlCol="0">
            <a:spAutoFit/>
          </a:bodyPr>
          <a:lstStyle/>
          <a:p>
            <a:r>
              <a:rPr lang="vi-VN" dirty="0">
                <a:latin typeface="+mj-lt"/>
              </a:rPr>
              <a:t>Năm học 2024 - 2025</a:t>
            </a:r>
          </a:p>
        </p:txBody>
      </p:sp>
    </p:spTree>
    <p:extLst>
      <p:ext uri="{BB962C8B-B14F-4D97-AF65-F5344CB8AC3E}">
        <p14:creationId xmlns:p14="http://schemas.microsoft.com/office/powerpoint/2010/main" val="14015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ue Summer Watermelon Promotion Cartoon Powerpoint Background For Free ...">
            <a:extLst>
              <a:ext uri="{FF2B5EF4-FFF2-40B4-BE49-F238E27FC236}">
                <a16:creationId xmlns:a16="http://schemas.microsoft.com/office/drawing/2014/main" xmlns="" id="{DA70400D-86C7-B09A-700C-8472B28E8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548D775-FBA8-2894-8919-529026838CB7}"/>
              </a:ext>
            </a:extLst>
          </p:cNvPr>
          <p:cNvSpPr txBox="1"/>
          <p:nvPr/>
        </p:nvSpPr>
        <p:spPr>
          <a:xfrm>
            <a:off x="3001618" y="756744"/>
            <a:ext cx="6188764" cy="4524315"/>
          </a:xfrm>
          <a:prstGeom prst="rect">
            <a:avLst/>
          </a:prstGeom>
          <a:noFill/>
        </p:spPr>
        <p:txBody>
          <a:bodyPr wrap="square">
            <a:spAutoFit/>
          </a:bodyPr>
          <a:lstStyle/>
          <a:p>
            <a:pPr algn="l"/>
            <a:r>
              <a:rPr lang="vi-VN" sz="2400" b="1" i="0" dirty="0">
                <a:solidFill>
                  <a:srgbClr val="3C3C3C"/>
                </a:solidFill>
                <a:effectLst/>
                <a:latin typeface="+mj-lt"/>
              </a:rPr>
              <a:t>I. Mục đích, yêu cầu</a:t>
            </a:r>
            <a:endParaRPr lang="vi-VN" sz="2400" b="0" i="0" dirty="0">
              <a:solidFill>
                <a:srgbClr val="3C3C3C"/>
              </a:solidFill>
              <a:effectLst/>
              <a:latin typeface="+mj-lt"/>
            </a:endParaRPr>
          </a:p>
          <a:p>
            <a:pPr algn="l"/>
            <a:r>
              <a:rPr lang="vi-VN" sz="2400" b="1" i="1" dirty="0">
                <a:solidFill>
                  <a:srgbClr val="3C3C3C"/>
                </a:solidFill>
                <a:effectLst/>
                <a:latin typeface="+mj-lt"/>
              </a:rPr>
              <a:t>1. Kiến thức</a:t>
            </a:r>
            <a:endParaRPr lang="vi-VN" sz="2400" b="0" i="0" dirty="0">
              <a:solidFill>
                <a:srgbClr val="3C3C3C"/>
              </a:solidFill>
              <a:effectLst/>
              <a:latin typeface="+mj-lt"/>
            </a:endParaRPr>
          </a:p>
          <a:p>
            <a:pPr algn="l"/>
            <a:r>
              <a:rPr lang="vi-VN" sz="2400" b="0" i="0" dirty="0">
                <a:solidFill>
                  <a:srgbClr val="3C3C3C"/>
                </a:solidFill>
                <a:effectLst/>
                <a:latin typeface="+mj-lt"/>
              </a:rPr>
              <a:t>- Trẻ nhớ tên bài dạy hát, tên tác giả.</a:t>
            </a:r>
          </a:p>
          <a:p>
            <a:pPr algn="l"/>
            <a:r>
              <a:rPr lang="vi-VN" sz="2400" b="0" i="0" dirty="0">
                <a:solidFill>
                  <a:srgbClr val="3C3C3C"/>
                </a:solidFill>
                <a:effectLst/>
                <a:latin typeface="+mj-lt"/>
              </a:rPr>
              <a:t>- Trẻ thuộc lời bài hát.</a:t>
            </a:r>
          </a:p>
          <a:p>
            <a:pPr algn="l"/>
            <a:r>
              <a:rPr lang="vi-VN" sz="2400" b="0" i="0" dirty="0">
                <a:solidFill>
                  <a:srgbClr val="3C3C3C"/>
                </a:solidFill>
                <a:effectLst/>
                <a:latin typeface="+mj-lt"/>
              </a:rPr>
              <a:t>- Biết tên bài nghe hát và hưởng ứng cùng cô.</a:t>
            </a:r>
          </a:p>
          <a:p>
            <a:pPr algn="l"/>
            <a:r>
              <a:rPr lang="vi-VN" sz="2400" b="0" i="0" dirty="0">
                <a:solidFill>
                  <a:srgbClr val="3C3C3C"/>
                </a:solidFill>
                <a:effectLst/>
                <a:latin typeface="+mj-lt"/>
              </a:rPr>
              <a:t>- Biết chơi trò chơi</a:t>
            </a:r>
          </a:p>
          <a:p>
            <a:pPr algn="l"/>
            <a:r>
              <a:rPr lang="vi-VN" sz="2400" b="1" i="1" dirty="0">
                <a:solidFill>
                  <a:srgbClr val="3C3C3C"/>
                </a:solidFill>
                <a:effectLst/>
                <a:latin typeface="+mj-lt"/>
              </a:rPr>
              <a:t>2. Kỹ năng</a:t>
            </a:r>
            <a:endParaRPr lang="vi-VN" sz="2400" b="0" i="0" dirty="0">
              <a:solidFill>
                <a:srgbClr val="3C3C3C"/>
              </a:solidFill>
              <a:effectLst/>
              <a:latin typeface="+mj-lt"/>
            </a:endParaRPr>
          </a:p>
          <a:p>
            <a:pPr algn="l"/>
            <a:r>
              <a:rPr lang="vi-VN" sz="2400" b="0" i="0" dirty="0">
                <a:solidFill>
                  <a:srgbClr val="3C3C3C"/>
                </a:solidFill>
                <a:effectLst/>
                <a:latin typeface="+mj-lt"/>
              </a:rPr>
              <a:t>- Rèn kỹ năng hát đúng giai điệu bài hát.</a:t>
            </a:r>
          </a:p>
          <a:p>
            <a:pPr algn="l"/>
            <a:r>
              <a:rPr lang="vi-VN" sz="2400" b="0" i="0" dirty="0">
                <a:solidFill>
                  <a:srgbClr val="3C3C3C"/>
                </a:solidFill>
                <a:effectLst/>
                <a:latin typeface="+mj-lt"/>
              </a:rPr>
              <a:t>- Biết thể hiện tình cảm theo lời bài hát.</a:t>
            </a:r>
          </a:p>
          <a:p>
            <a:pPr algn="l"/>
            <a:r>
              <a:rPr lang="vi-VN" sz="2400" b="1" i="1" dirty="0">
                <a:solidFill>
                  <a:srgbClr val="3C3C3C"/>
                </a:solidFill>
                <a:effectLst/>
                <a:latin typeface="+mj-lt"/>
              </a:rPr>
              <a:t>3. Giáo dục</a:t>
            </a:r>
            <a:endParaRPr lang="vi-VN" sz="2400" b="0" i="0" dirty="0">
              <a:solidFill>
                <a:srgbClr val="3C3C3C"/>
              </a:solidFill>
              <a:effectLst/>
              <a:latin typeface="+mj-lt"/>
            </a:endParaRPr>
          </a:p>
          <a:p>
            <a:pPr algn="l"/>
            <a:r>
              <a:rPr lang="vi-VN" sz="2400" b="0" i="0" dirty="0">
                <a:solidFill>
                  <a:srgbClr val="3C3C3C"/>
                </a:solidFill>
                <a:effectLst/>
                <a:latin typeface="+mj-lt"/>
              </a:rPr>
              <a:t>- Giáo dục trẻ biết ý nghĩa của ngày tết thiếu nhi.</a:t>
            </a:r>
          </a:p>
          <a:p>
            <a:pPr algn="l"/>
            <a:r>
              <a:rPr lang="vi-VN" sz="2400" b="0" i="0" dirty="0">
                <a:solidFill>
                  <a:srgbClr val="3C3C3C"/>
                </a:solidFill>
                <a:effectLst/>
                <a:latin typeface="+mj-lt"/>
              </a:rPr>
              <a:t>- Trẻ biết yêu thiên nhiên, yêu cái đẹp.</a:t>
            </a:r>
          </a:p>
        </p:txBody>
      </p:sp>
    </p:spTree>
    <p:extLst>
      <p:ext uri="{BB962C8B-B14F-4D97-AF65-F5344CB8AC3E}">
        <p14:creationId xmlns:p14="http://schemas.microsoft.com/office/powerpoint/2010/main" val="171827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nts Reforestation Funny Project Proposal Nature Powerpoint ...">
            <a:extLst>
              <a:ext uri="{FF2B5EF4-FFF2-40B4-BE49-F238E27FC236}">
                <a16:creationId xmlns:a16="http://schemas.microsoft.com/office/drawing/2014/main" xmlns="" id="{314ADAA3-25A6-C3D1-BEEB-83C1DF4DC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50E238-845A-0DF9-6158-CEC871433C14}"/>
              </a:ext>
            </a:extLst>
          </p:cNvPr>
          <p:cNvSpPr txBox="1"/>
          <p:nvPr/>
        </p:nvSpPr>
        <p:spPr>
          <a:xfrm>
            <a:off x="2312504" y="1347905"/>
            <a:ext cx="8673548" cy="1815882"/>
          </a:xfrm>
          <a:prstGeom prst="rect">
            <a:avLst/>
          </a:prstGeom>
          <a:noFill/>
        </p:spPr>
        <p:txBody>
          <a:bodyPr wrap="square">
            <a:spAutoFit/>
          </a:bodyPr>
          <a:lstStyle/>
          <a:p>
            <a:pPr algn="l"/>
            <a:r>
              <a:rPr lang="vi-VN" sz="2800" b="1" i="0" dirty="0">
                <a:solidFill>
                  <a:srgbClr val="3C3C3C"/>
                </a:solidFill>
                <a:effectLst/>
                <a:latin typeface="+mj-lt"/>
              </a:rPr>
              <a:t>II. Chuẩn bị</a:t>
            </a:r>
            <a:endParaRPr lang="vi-VN" sz="2800" b="0" i="0" dirty="0">
              <a:solidFill>
                <a:srgbClr val="3C3C3C"/>
              </a:solidFill>
              <a:effectLst/>
              <a:latin typeface="+mj-lt"/>
            </a:endParaRPr>
          </a:p>
          <a:p>
            <a:pPr algn="l"/>
            <a:r>
              <a:rPr lang="vi-VN" sz="2800" b="0" i="0" dirty="0">
                <a:solidFill>
                  <a:srgbClr val="3C3C3C"/>
                </a:solidFill>
                <a:effectLst/>
                <a:latin typeface="+mj-lt"/>
              </a:rPr>
              <a:t>- Máy vi tính.</a:t>
            </a:r>
          </a:p>
          <a:p>
            <a:pPr algn="l"/>
            <a:r>
              <a:rPr lang="vi-VN" sz="2800" b="0" i="0" dirty="0">
                <a:solidFill>
                  <a:srgbClr val="3C3C3C"/>
                </a:solidFill>
                <a:effectLst/>
                <a:latin typeface="+mj-lt"/>
              </a:rPr>
              <a:t>- Nhạc các bài “ Chiếc đèn ông sao”,“Ánh trăng hòa bình”</a:t>
            </a:r>
          </a:p>
          <a:p>
            <a:pPr algn="l"/>
            <a:r>
              <a:rPr lang="vi-VN" sz="2800" b="0" i="0" dirty="0">
                <a:solidFill>
                  <a:srgbClr val="3C3C3C"/>
                </a:solidFill>
                <a:effectLst/>
                <a:latin typeface="+mj-lt"/>
              </a:rPr>
              <a:t>- </a:t>
            </a:r>
            <a:r>
              <a:rPr lang="vi-VN" sz="2800" dirty="0">
                <a:solidFill>
                  <a:srgbClr val="3C3C3C"/>
                </a:solidFill>
                <a:latin typeface="+mj-lt"/>
              </a:rPr>
              <a:t>Powerpoint bài học</a:t>
            </a:r>
            <a:endParaRPr lang="vi-VN" sz="2800" b="0" i="0" dirty="0">
              <a:solidFill>
                <a:srgbClr val="3C3C3C"/>
              </a:solidFill>
              <a:effectLst/>
              <a:latin typeface="+mj-lt"/>
            </a:endParaRPr>
          </a:p>
        </p:txBody>
      </p:sp>
    </p:spTree>
    <p:extLst>
      <p:ext uri="{BB962C8B-B14F-4D97-AF65-F5344CB8AC3E}">
        <p14:creationId xmlns:p14="http://schemas.microsoft.com/office/powerpoint/2010/main" val="22541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forestation Cute Project Proposal Background, Wallpaper, Colorful ...">
            <a:extLst>
              <a:ext uri="{FF2B5EF4-FFF2-40B4-BE49-F238E27FC236}">
                <a16:creationId xmlns:a16="http://schemas.microsoft.com/office/drawing/2014/main" xmlns="" id="{28253450-97ED-ECB2-0AD2-C2C25F3F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706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73F570F-D00B-B924-2738-1165E4FBDDBF}"/>
              </a:ext>
            </a:extLst>
          </p:cNvPr>
          <p:cNvSpPr txBox="1"/>
          <p:nvPr/>
        </p:nvSpPr>
        <p:spPr>
          <a:xfrm>
            <a:off x="2564296" y="764667"/>
            <a:ext cx="7851912" cy="4893647"/>
          </a:xfrm>
          <a:prstGeom prst="rect">
            <a:avLst/>
          </a:prstGeom>
          <a:noFill/>
        </p:spPr>
        <p:txBody>
          <a:bodyPr wrap="square">
            <a:spAutoFit/>
          </a:bodyPr>
          <a:lstStyle/>
          <a:p>
            <a:pPr algn="just"/>
            <a:r>
              <a:rPr lang="vi-VN" sz="2400" b="1" i="0" dirty="0">
                <a:solidFill>
                  <a:srgbClr val="3C3C3C"/>
                </a:solidFill>
                <a:effectLst/>
                <a:latin typeface="+mj-lt"/>
              </a:rPr>
              <a:t>III. Tổ chức hoạt động</a:t>
            </a:r>
            <a:endParaRPr lang="vi-VN" sz="2400" b="0" i="0" dirty="0">
              <a:solidFill>
                <a:srgbClr val="3C3C3C"/>
              </a:solidFill>
              <a:effectLst/>
              <a:latin typeface="+mj-lt"/>
            </a:endParaRPr>
          </a:p>
          <a:p>
            <a:pPr algn="just"/>
            <a:r>
              <a:rPr lang="vi-VN" sz="2400" b="1" i="0" dirty="0">
                <a:solidFill>
                  <a:srgbClr val="3C3C3C"/>
                </a:solidFill>
                <a:effectLst/>
                <a:latin typeface="+mj-lt"/>
              </a:rPr>
              <a:t>1. Ổn định tổ chức</a:t>
            </a:r>
            <a:endParaRPr lang="vi-VN" sz="2400" b="0" i="0" dirty="0">
              <a:solidFill>
                <a:srgbClr val="3C3C3C"/>
              </a:solidFill>
              <a:effectLst/>
              <a:latin typeface="+mj-lt"/>
            </a:endParaRPr>
          </a:p>
          <a:p>
            <a:pPr algn="just"/>
            <a:r>
              <a:rPr lang="vi-VN" sz="2400" b="0" i="0" dirty="0">
                <a:solidFill>
                  <a:srgbClr val="3C3C3C"/>
                </a:solidFill>
                <a:effectLst/>
                <a:latin typeface="+mj-lt"/>
              </a:rPr>
              <a:t>- Cô cùng trẻ trò chuyện về ngày tết trung thu :</a:t>
            </a:r>
          </a:p>
          <a:p>
            <a:pPr algn="just"/>
            <a:r>
              <a:rPr lang="vi-VN" sz="2400" b="0" i="0" dirty="0">
                <a:solidFill>
                  <a:srgbClr val="3C3C3C"/>
                </a:solidFill>
                <a:effectLst/>
                <a:latin typeface="+mj-lt"/>
              </a:rPr>
              <a:t>- Vào ngày tết trung  thu bố mẹ thường chuẩn bị những gì ?</a:t>
            </a:r>
          </a:p>
          <a:p>
            <a:pPr algn="just"/>
            <a:r>
              <a:rPr lang="vi-VN" sz="2400" b="0" i="0" dirty="0">
                <a:solidFill>
                  <a:srgbClr val="3C3C3C"/>
                </a:solidFill>
                <a:effectLst/>
                <a:latin typeface="+mj-lt"/>
              </a:rPr>
              <a:t>- Con sẽ làm việc gì để giúp đỡ bố mẹ ?</a:t>
            </a:r>
          </a:p>
          <a:p>
            <a:pPr algn="just"/>
            <a:r>
              <a:rPr lang="vi-VN" sz="2400" b="0" i="0" dirty="0">
                <a:solidFill>
                  <a:srgbClr val="3C3C3C"/>
                </a:solidFill>
                <a:effectLst/>
                <a:latin typeface="+mj-lt"/>
              </a:rPr>
              <a:t>- Các con được đi đâu chơi ? Phá cỗ gì ?</a:t>
            </a:r>
          </a:p>
          <a:p>
            <a:pPr algn="just"/>
            <a:r>
              <a:rPr lang="vi-VN" sz="2400" b="0" i="0" dirty="0">
                <a:solidFill>
                  <a:srgbClr val="3C3C3C"/>
                </a:solidFill>
                <a:effectLst/>
                <a:latin typeface="+mj-lt"/>
              </a:rPr>
              <a:t>- Khi đi phá cỗ con sẽ mang theo gì?</a:t>
            </a:r>
          </a:p>
          <a:p>
            <a:pPr algn="just"/>
            <a:r>
              <a:rPr lang="vi-VN" sz="2400" b="0" i="0" dirty="0">
                <a:solidFill>
                  <a:srgbClr val="3C3C3C"/>
                </a:solidFill>
                <a:effectLst/>
                <a:latin typeface="+mj-lt"/>
              </a:rPr>
              <a:t>- Các con ạ. Ngày tết trung thu các con được đi phá cỗ và rước đèn dưới ánh trăng sáng.</a:t>
            </a:r>
          </a:p>
          <a:p>
            <a:pPr algn="just"/>
            <a:r>
              <a:rPr lang="vi-VN" sz="2400" b="0" i="0" dirty="0">
                <a:solidFill>
                  <a:srgbClr val="3C3C3C"/>
                </a:solidFill>
                <a:effectLst/>
                <a:latin typeface="+mj-lt"/>
              </a:rPr>
              <a:t>Có một bài hát rất hay nói về chiếc đèn ông sao mà hôm nay cô sẽ dạy chùng mình đấy. Để biết bài hát như thế nào cô mời các con cùng chú ý lắng nghe.</a:t>
            </a:r>
          </a:p>
          <a:p>
            <a:pPr algn="just"/>
            <a:endParaRPr lang="vi-VN" sz="2400" b="0" i="0" dirty="0">
              <a:solidFill>
                <a:srgbClr val="3C3C3C"/>
              </a:solidFill>
              <a:effectLst/>
              <a:latin typeface="+mj-lt"/>
            </a:endParaRPr>
          </a:p>
        </p:txBody>
      </p:sp>
    </p:spTree>
    <p:extLst>
      <p:ext uri="{BB962C8B-B14F-4D97-AF65-F5344CB8AC3E}">
        <p14:creationId xmlns:p14="http://schemas.microsoft.com/office/powerpoint/2010/main" val="6159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ject Background Images, HD Pictures and Wallpaper For Free Download ...">
            <a:extLst>
              <a:ext uri="{FF2B5EF4-FFF2-40B4-BE49-F238E27FC236}">
                <a16:creationId xmlns:a16="http://schemas.microsoft.com/office/drawing/2014/main" xmlns="" id="{D3AB1EAC-B986-F4DC-41C6-888123EAD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6CB9634-5396-8930-BD85-A2C020ADB428}"/>
              </a:ext>
            </a:extLst>
          </p:cNvPr>
          <p:cNvSpPr txBox="1"/>
          <p:nvPr/>
        </p:nvSpPr>
        <p:spPr>
          <a:xfrm>
            <a:off x="2517911" y="797510"/>
            <a:ext cx="10389705" cy="5262979"/>
          </a:xfrm>
          <a:prstGeom prst="rect">
            <a:avLst/>
          </a:prstGeom>
          <a:noFill/>
        </p:spPr>
        <p:txBody>
          <a:bodyPr wrap="square">
            <a:spAutoFit/>
          </a:bodyPr>
          <a:lstStyle/>
          <a:p>
            <a:pPr algn="just"/>
            <a:r>
              <a:rPr lang="vi-VN" sz="2400" b="1" i="1" dirty="0">
                <a:solidFill>
                  <a:srgbClr val="3C3C3C"/>
                </a:solidFill>
                <a:effectLst/>
                <a:latin typeface="+mj-lt"/>
              </a:rPr>
              <a:t>a. Dạy hát: “Chiếc đèn ông sao”</a:t>
            </a:r>
            <a:endParaRPr lang="vi-VN" sz="2400" b="0" i="0" dirty="0">
              <a:solidFill>
                <a:srgbClr val="3C3C3C"/>
              </a:solidFill>
              <a:effectLst/>
              <a:latin typeface="+mj-lt"/>
            </a:endParaRPr>
          </a:p>
          <a:p>
            <a:pPr algn="just"/>
            <a:r>
              <a:rPr lang="vi-VN" sz="2400" b="0" i="0" dirty="0">
                <a:solidFill>
                  <a:srgbClr val="3C3C3C"/>
                </a:solidFill>
                <a:effectLst/>
                <a:latin typeface="+mj-lt"/>
              </a:rPr>
              <a:t>* Cô hát cho trẻ nghe lần 1 không nhạc.</a:t>
            </a:r>
          </a:p>
          <a:p>
            <a:pPr algn="just"/>
            <a:r>
              <a:rPr lang="vi-VN" sz="2400" b="0" i="0" dirty="0">
                <a:solidFill>
                  <a:srgbClr val="3C3C3C"/>
                </a:solidFill>
                <a:effectLst/>
                <a:latin typeface="+mj-lt"/>
              </a:rPr>
              <a:t>+ Cô giới thiệu tên bài hát: Cô vừa hát cho các con nghe bài hát “Chiếc đèn ông sao”</a:t>
            </a:r>
          </a:p>
          <a:p>
            <a:pPr algn="just"/>
            <a:r>
              <a:rPr lang="vi-VN" sz="2400" b="0" i="0" dirty="0">
                <a:solidFill>
                  <a:srgbClr val="3C3C3C"/>
                </a:solidFill>
                <a:effectLst/>
                <a:latin typeface="+mj-lt"/>
              </a:rPr>
              <a:t>- Cô hát cho trẻ nghe lần 2 cùng nhạc</a:t>
            </a:r>
          </a:p>
          <a:p>
            <a:pPr algn="just"/>
            <a:r>
              <a:rPr lang="vi-VN" sz="2400" b="0" i="0" dirty="0">
                <a:solidFill>
                  <a:srgbClr val="3C3C3C"/>
                </a:solidFill>
                <a:effectLst/>
                <a:latin typeface="+mj-lt"/>
              </a:rPr>
              <a:t>- Cô vừa hát cho các con nghe bài hát  gì ?Ai sáng tác ?</a:t>
            </a:r>
          </a:p>
          <a:p>
            <a:pPr algn="just"/>
            <a:r>
              <a:rPr lang="vi-VN" sz="2400" b="0" i="0" dirty="0">
                <a:solidFill>
                  <a:srgbClr val="3C3C3C"/>
                </a:solidFill>
                <a:effectLst/>
                <a:latin typeface="+mj-lt"/>
              </a:rPr>
              <a:t>- Bài hát có giai điệu vui tươi, rộn ràng.</a:t>
            </a:r>
          </a:p>
          <a:p>
            <a:pPr algn="just"/>
            <a:r>
              <a:rPr lang="vi-VN" sz="2400" b="0" i="0" dirty="0">
                <a:solidFill>
                  <a:srgbClr val="3C3C3C"/>
                </a:solidFill>
                <a:effectLst/>
                <a:latin typeface="+mj-lt"/>
              </a:rPr>
              <a:t>* Dạy trẻ hát</a:t>
            </a:r>
          </a:p>
          <a:p>
            <a:pPr algn="just"/>
            <a:r>
              <a:rPr lang="vi-VN" sz="2400" b="0" i="0" dirty="0">
                <a:solidFill>
                  <a:srgbClr val="3C3C3C"/>
                </a:solidFill>
                <a:effectLst/>
                <a:latin typeface="+mj-lt"/>
              </a:rPr>
              <a:t>- Cả lớp hát 3,4 lần. Từng tổ hát.</a:t>
            </a:r>
          </a:p>
          <a:p>
            <a:pPr algn="just"/>
            <a:r>
              <a:rPr lang="vi-VN" sz="2400" b="0" i="0" dirty="0">
                <a:solidFill>
                  <a:srgbClr val="3C3C3C"/>
                </a:solidFill>
                <a:effectLst/>
                <a:latin typeface="+mj-lt"/>
              </a:rPr>
              <a:t>- Nhóm, </a:t>
            </a:r>
            <a:r>
              <a:rPr lang="vi-VN" sz="2400" dirty="0">
                <a:solidFill>
                  <a:srgbClr val="3C3C3C"/>
                </a:solidFill>
                <a:latin typeface="+mj-lt"/>
              </a:rPr>
              <a:t>c</a:t>
            </a:r>
            <a:r>
              <a:rPr lang="vi-VN" sz="2400" b="0" i="0" dirty="0">
                <a:solidFill>
                  <a:srgbClr val="3C3C3C"/>
                </a:solidFill>
                <a:effectLst/>
                <a:latin typeface="+mj-lt"/>
              </a:rPr>
              <a:t>á nhân.</a:t>
            </a:r>
          </a:p>
          <a:p>
            <a:pPr algn="just"/>
            <a:r>
              <a:rPr lang="vi-VN" sz="2400" b="0" i="0" dirty="0">
                <a:solidFill>
                  <a:srgbClr val="3C3C3C"/>
                </a:solidFill>
                <a:effectLst/>
                <a:latin typeface="+mj-lt"/>
              </a:rPr>
              <a:t>- Cô chú ý sửa sai cho trẻ( nếu có)</a:t>
            </a:r>
          </a:p>
          <a:p>
            <a:pPr algn="just"/>
            <a:r>
              <a:rPr lang="vi-VN" sz="2400" b="0" i="0" dirty="0">
                <a:solidFill>
                  <a:srgbClr val="3C3C3C"/>
                </a:solidFill>
                <a:effectLst/>
                <a:latin typeface="+mj-lt"/>
              </a:rPr>
              <a:t>+ Khen gợi, động viên trẻ.</a:t>
            </a:r>
          </a:p>
          <a:p>
            <a:pPr algn="just"/>
            <a:r>
              <a:rPr lang="vi-VN" sz="2400" b="0" i="0" dirty="0">
                <a:solidFill>
                  <a:srgbClr val="3C3C3C"/>
                </a:solidFill>
                <a:effectLst/>
                <a:latin typeface="+mj-lt"/>
              </a:rPr>
              <a:t>* Củng cố.</a:t>
            </a:r>
          </a:p>
          <a:p>
            <a:pPr algn="just"/>
            <a:r>
              <a:rPr lang="vi-VN" sz="2400" b="0" i="0" dirty="0">
                <a:solidFill>
                  <a:srgbClr val="3C3C3C"/>
                </a:solidFill>
                <a:effectLst/>
                <a:latin typeface="+mj-lt"/>
              </a:rPr>
              <a:t>- Cho cả lớp hát lại một lần.</a:t>
            </a:r>
          </a:p>
        </p:txBody>
      </p:sp>
    </p:spTree>
    <p:extLst>
      <p:ext uri="{BB962C8B-B14F-4D97-AF65-F5344CB8AC3E}">
        <p14:creationId xmlns:p14="http://schemas.microsoft.com/office/powerpoint/2010/main" val="41565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forestation Cute Project Proposal Background, Wallpaper, Colorful ...">
            <a:extLst>
              <a:ext uri="{FF2B5EF4-FFF2-40B4-BE49-F238E27FC236}">
                <a16:creationId xmlns:a16="http://schemas.microsoft.com/office/drawing/2014/main" xmlns="" id="{B714D3C0-BFE1-B9C6-6DE4-5F1E040CE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70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34B6B32-135A-76EC-BDDF-883080AD4562}"/>
              </a:ext>
            </a:extLst>
          </p:cNvPr>
          <p:cNvSpPr txBox="1"/>
          <p:nvPr/>
        </p:nvSpPr>
        <p:spPr>
          <a:xfrm>
            <a:off x="3094383" y="1435342"/>
            <a:ext cx="6188764" cy="2308324"/>
          </a:xfrm>
          <a:prstGeom prst="rect">
            <a:avLst/>
          </a:prstGeom>
          <a:noFill/>
        </p:spPr>
        <p:txBody>
          <a:bodyPr wrap="square">
            <a:spAutoFit/>
          </a:bodyPr>
          <a:lstStyle/>
          <a:p>
            <a:pPr algn="l"/>
            <a:r>
              <a:rPr lang="vi-VN" sz="2400" b="1" i="1" dirty="0">
                <a:solidFill>
                  <a:srgbClr val="3C3C3C"/>
                </a:solidFill>
                <a:effectLst/>
                <a:latin typeface="+mj-lt"/>
              </a:rPr>
              <a:t>b. Nghe hát : Ánh trăng hòa bình</a:t>
            </a:r>
            <a:endParaRPr lang="vi-VN" sz="2400" b="0" i="0" dirty="0">
              <a:solidFill>
                <a:srgbClr val="3C3C3C"/>
              </a:solidFill>
              <a:effectLst/>
              <a:latin typeface="+mj-lt"/>
            </a:endParaRPr>
          </a:p>
          <a:p>
            <a:pPr algn="l"/>
            <a:r>
              <a:rPr lang="vi-VN" sz="2400" b="0" i="0" dirty="0">
                <a:solidFill>
                  <a:srgbClr val="3C3C3C"/>
                </a:solidFill>
                <a:effectLst/>
                <a:latin typeface="+mj-lt"/>
              </a:rPr>
              <a:t>- Cô hát cho trẻ nghe lần 1.</a:t>
            </a:r>
          </a:p>
          <a:p>
            <a:pPr algn="l"/>
            <a:r>
              <a:rPr lang="vi-VN" sz="2400" b="0" i="0" dirty="0">
                <a:solidFill>
                  <a:srgbClr val="3C3C3C"/>
                </a:solidFill>
                <a:effectLst/>
                <a:latin typeface="+mj-lt"/>
              </a:rPr>
              <a:t>- Cô giới thiệu tên bài hát, tên tác giả.</a:t>
            </a:r>
          </a:p>
          <a:p>
            <a:pPr algn="l"/>
            <a:r>
              <a:rPr lang="vi-VN" sz="2400" b="0" i="0" dirty="0">
                <a:solidFill>
                  <a:srgbClr val="3C3C3C"/>
                </a:solidFill>
                <a:effectLst/>
                <a:latin typeface="+mj-lt"/>
              </a:rPr>
              <a:t>- Cô hát lần 2 làm động tác minh họa.</a:t>
            </a:r>
          </a:p>
          <a:p>
            <a:pPr algn="l"/>
            <a:r>
              <a:rPr lang="vi-VN" sz="2400" b="0" i="0" dirty="0">
                <a:solidFill>
                  <a:srgbClr val="3C3C3C"/>
                </a:solidFill>
                <a:effectLst/>
                <a:latin typeface="+mj-lt"/>
              </a:rPr>
              <a:t>- Lần 3: Khuyến khích trẻ hát theo cô, hưởng ứng theo giai điệu bài hát.</a:t>
            </a:r>
          </a:p>
        </p:txBody>
      </p:sp>
    </p:spTree>
    <p:extLst>
      <p:ext uri="{BB962C8B-B14F-4D97-AF65-F5344CB8AC3E}">
        <p14:creationId xmlns:p14="http://schemas.microsoft.com/office/powerpoint/2010/main" val="3127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oject Background Images, HD Pictures and Wallpaper For Free Download ...">
            <a:extLst>
              <a:ext uri="{FF2B5EF4-FFF2-40B4-BE49-F238E27FC236}">
                <a16:creationId xmlns:a16="http://schemas.microsoft.com/office/drawing/2014/main" xmlns="" id="{3BC878C2-2BE7-3516-78DF-823B5DDAE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A56E4AE-1DCF-272F-7613-10E6B45C73B2}"/>
              </a:ext>
            </a:extLst>
          </p:cNvPr>
          <p:cNvSpPr txBox="1"/>
          <p:nvPr/>
        </p:nvSpPr>
        <p:spPr>
          <a:xfrm>
            <a:off x="2392018" y="1556555"/>
            <a:ext cx="8010938" cy="2677656"/>
          </a:xfrm>
          <a:prstGeom prst="rect">
            <a:avLst/>
          </a:prstGeom>
          <a:noFill/>
        </p:spPr>
        <p:txBody>
          <a:bodyPr wrap="square">
            <a:spAutoFit/>
          </a:bodyPr>
          <a:lstStyle/>
          <a:p>
            <a:pPr algn="just"/>
            <a:r>
              <a:rPr lang="vi-VN" sz="2400" b="1" i="1" dirty="0">
                <a:solidFill>
                  <a:srgbClr val="3C3C3C"/>
                </a:solidFill>
                <a:effectLst/>
                <a:latin typeface="+mj-lt"/>
              </a:rPr>
              <a:t>c. Trò chơi : Hát theo nội dung hình vẽ.</a:t>
            </a:r>
            <a:endParaRPr lang="vi-VN" sz="2400" b="0" i="0" dirty="0">
              <a:solidFill>
                <a:srgbClr val="3C3C3C"/>
              </a:solidFill>
              <a:effectLst/>
              <a:latin typeface="+mj-lt"/>
            </a:endParaRPr>
          </a:p>
          <a:p>
            <a:pPr algn="just"/>
            <a:r>
              <a:rPr lang="vi-VN" sz="2400" b="0" i="0" dirty="0">
                <a:solidFill>
                  <a:srgbClr val="3C3C3C"/>
                </a:solidFill>
                <a:effectLst/>
                <a:latin typeface="+mj-lt"/>
              </a:rPr>
              <a:t>Cô giới thiệu trò chơi, cách chơi, luật chơi.</a:t>
            </a:r>
          </a:p>
          <a:p>
            <a:pPr algn="just"/>
            <a:r>
              <a:rPr lang="vi-VN" sz="2400" b="0" i="0" dirty="0">
                <a:solidFill>
                  <a:srgbClr val="3C3C3C"/>
                </a:solidFill>
                <a:effectLst/>
                <a:latin typeface="+mj-lt"/>
              </a:rPr>
              <a:t>- Cách chơi: Cô có ba bức tranh các đội chọn cho mình một bức khi mở tranh ra phải hát bài hát có nội dung giống bức tranh. Nếu không hát được là thua cuộc và phải nhường cho đội khác.</a:t>
            </a:r>
          </a:p>
          <a:p>
            <a:pPr algn="just"/>
            <a:r>
              <a:rPr lang="vi-VN" sz="2400" b="0" i="0" dirty="0">
                <a:solidFill>
                  <a:srgbClr val="3C3C3C"/>
                </a:solidFill>
                <a:effectLst/>
                <a:latin typeface="+mj-lt"/>
              </a:rPr>
              <a:t>- Luật chơi : Nếu đội nào không hát được thì phải nhảy lò cò.</a:t>
            </a:r>
          </a:p>
          <a:p>
            <a:pPr algn="just"/>
            <a:r>
              <a:rPr lang="vi-VN" sz="2400" b="0" i="0" dirty="0">
                <a:solidFill>
                  <a:srgbClr val="3C3C3C"/>
                </a:solidFill>
                <a:effectLst/>
                <a:latin typeface="+mj-lt"/>
              </a:rPr>
              <a:t>- Cho trẻ chơi 3 - 4 lần, nhận xét sau mỗi lần chơi.</a:t>
            </a:r>
          </a:p>
        </p:txBody>
      </p:sp>
    </p:spTree>
    <p:extLst>
      <p:ext uri="{BB962C8B-B14F-4D97-AF65-F5344CB8AC3E}">
        <p14:creationId xmlns:p14="http://schemas.microsoft.com/office/powerpoint/2010/main" val="31278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nts Reforestation Funny Project Proposal Nature Powerpoint ...">
            <a:extLst>
              <a:ext uri="{FF2B5EF4-FFF2-40B4-BE49-F238E27FC236}">
                <a16:creationId xmlns:a16="http://schemas.microsoft.com/office/drawing/2014/main" xmlns="" id="{BDAA3B65-DB01-AD7F-86C7-700FF09D8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FE45824-736A-769E-01E3-E469D91F182A}"/>
              </a:ext>
            </a:extLst>
          </p:cNvPr>
          <p:cNvSpPr txBox="1"/>
          <p:nvPr/>
        </p:nvSpPr>
        <p:spPr>
          <a:xfrm>
            <a:off x="3173897" y="763513"/>
            <a:ext cx="6188764" cy="830997"/>
          </a:xfrm>
          <a:prstGeom prst="rect">
            <a:avLst/>
          </a:prstGeom>
          <a:noFill/>
        </p:spPr>
        <p:txBody>
          <a:bodyPr wrap="square">
            <a:spAutoFit/>
          </a:bodyPr>
          <a:lstStyle/>
          <a:p>
            <a:pPr algn="l"/>
            <a:r>
              <a:rPr lang="vi-VN" sz="2400" b="1" i="0" dirty="0">
                <a:solidFill>
                  <a:srgbClr val="3C3C3C"/>
                </a:solidFill>
                <a:effectLst/>
                <a:latin typeface="+mj-lt"/>
              </a:rPr>
              <a:t>3. Kết thúc</a:t>
            </a:r>
            <a:endParaRPr lang="vi-VN" sz="2400" b="0" i="0" dirty="0">
              <a:solidFill>
                <a:srgbClr val="3C3C3C"/>
              </a:solidFill>
              <a:effectLst/>
              <a:latin typeface="+mj-lt"/>
            </a:endParaRPr>
          </a:p>
          <a:p>
            <a:pPr algn="l"/>
            <a:r>
              <a:rPr lang="vi-VN" sz="2400" b="0" i="0" dirty="0">
                <a:solidFill>
                  <a:srgbClr val="3C3C3C"/>
                </a:solidFill>
                <a:effectLst/>
                <a:latin typeface="+mj-lt"/>
              </a:rPr>
              <a:t>- Cô và trẻ hát lại bài “Chiếc đèn ông sao”</a:t>
            </a:r>
          </a:p>
        </p:txBody>
      </p:sp>
      <p:pic>
        <p:nvPicPr>
          <p:cNvPr id="5" name="Chiếc Đèn Ông Sao - Nhạc Trung Thu 2019 Hay Nhất">
            <a:hlinkClick r:id="" action="ppaction://media"/>
            <a:extLst>
              <a:ext uri="{FF2B5EF4-FFF2-40B4-BE49-F238E27FC236}">
                <a16:creationId xmlns:a16="http://schemas.microsoft.com/office/drawing/2014/main" xmlns="" id="{F4A56A85-7EA8-09ED-B254-4654C4F7547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201104" y="1792356"/>
            <a:ext cx="8134350" cy="4572000"/>
          </a:xfrm>
          <a:prstGeom prst="rect">
            <a:avLst/>
          </a:prstGeom>
        </p:spPr>
      </p:pic>
    </p:spTree>
    <p:extLst>
      <p:ext uri="{BB962C8B-B14F-4D97-AF65-F5344CB8AC3E}">
        <p14:creationId xmlns:p14="http://schemas.microsoft.com/office/powerpoint/2010/main" val="25749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5"/>
                </p:tgtEl>
              </p:cMediaNode>
            </p:video>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466</Words>
  <Application>Microsoft Office PowerPoint</Application>
  <PresentationFormat>Custom</PresentationFormat>
  <Paragraphs>58</Paragraphs>
  <Slides>8</Slides>
  <Notes>0</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Phuong</cp:lastModifiedBy>
  <cp:revision>6</cp:revision>
  <dcterms:created xsi:type="dcterms:W3CDTF">2024-09-18T14:22:05Z</dcterms:created>
  <dcterms:modified xsi:type="dcterms:W3CDTF">2024-09-19T14:44:00Z</dcterms:modified>
</cp:coreProperties>
</file>