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75BAE-1DE9-4835-90F5-364CBE0EECA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285078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75BAE-1DE9-4835-90F5-364CBE0EECA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8416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75BAE-1DE9-4835-90F5-364CBE0EECA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391179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75BAE-1DE9-4835-90F5-364CBE0EECA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114410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575BAE-1DE9-4835-90F5-364CBE0EECA7}"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370133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75BAE-1DE9-4835-90F5-364CBE0EECA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57122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75BAE-1DE9-4835-90F5-364CBE0EECA7}"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421626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75BAE-1DE9-4835-90F5-364CBE0EECA7}"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135352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75BAE-1DE9-4835-90F5-364CBE0EECA7}"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103118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575BAE-1DE9-4835-90F5-364CBE0EECA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261972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575BAE-1DE9-4835-90F5-364CBE0EECA7}"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AA82F-AEF0-4539-B8F8-88ED4FCB33AB}" type="slidenum">
              <a:rPr lang="en-US" smtClean="0"/>
              <a:t>‹#›</a:t>
            </a:fld>
            <a:endParaRPr lang="en-US"/>
          </a:p>
        </p:txBody>
      </p:sp>
    </p:spTree>
    <p:extLst>
      <p:ext uri="{BB962C8B-B14F-4D97-AF65-F5344CB8AC3E}">
        <p14:creationId xmlns:p14="http://schemas.microsoft.com/office/powerpoint/2010/main" val="303661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75BAE-1DE9-4835-90F5-364CBE0EECA7}" type="datetimeFigureOut">
              <a:rPr lang="en-US" smtClean="0"/>
              <a:t>8/13/2024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AA82F-AEF0-4539-B8F8-88ED4FCB33AB}" type="slidenum">
              <a:rPr lang="en-US" smtClean="0"/>
              <a:t>‹#›</a:t>
            </a:fld>
            <a:endParaRPr lang="en-US"/>
          </a:p>
        </p:txBody>
      </p:sp>
    </p:spTree>
    <p:extLst>
      <p:ext uri="{BB962C8B-B14F-4D97-AF65-F5344CB8AC3E}">
        <p14:creationId xmlns:p14="http://schemas.microsoft.com/office/powerpoint/2010/main" val="74668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oyKZWiK2oqw"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NHHCcw9xPj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p:cNvSpPr txBox="1"/>
          <p:nvPr/>
        </p:nvSpPr>
        <p:spPr>
          <a:xfrm>
            <a:off x="-128336" y="0"/>
            <a:ext cx="12192000" cy="7201972"/>
          </a:xfrm>
          <a:prstGeom prst="rect">
            <a:avLst/>
          </a:prstGeom>
          <a:noFill/>
        </p:spPr>
        <p:txBody>
          <a:bodyPr wrap="square" rtlCol="0">
            <a:spAutoFit/>
          </a:bodyPr>
          <a:lstStyle/>
          <a:p>
            <a:pPr algn="ctr"/>
            <a:endParaRPr lang="en-US" sz="2800"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ỦY BAN NHÂN DÂN QUẬN LONG BIÊN</a:t>
            </a:r>
          </a:p>
          <a:p>
            <a:pPr algn="ctr"/>
            <a:r>
              <a:rPr lang="vi-VN" sz="2800" dirty="0" smtClean="0">
                <a:latin typeface="Times New Roman" panose="02020603050405020304" pitchFamily="18" charset="0"/>
                <a:cs typeface="Times New Roman" panose="02020603050405020304" pitchFamily="18" charset="0"/>
              </a:rPr>
              <a:t>TRƯỜNG MẦM NON CỰ KHỐI </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smtClean="0">
              <a:latin typeface="Times New Roman" panose="02020603050405020304" pitchFamily="18" charset="0"/>
              <a:cs typeface="Times New Roman" panose="02020603050405020304" pitchFamily="18" charset="0"/>
            </a:endParaRPr>
          </a:p>
          <a:p>
            <a:pPr algn="ct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PHÁT TRIỂN NGÔN NGỮ</a:t>
            </a:r>
            <a:r>
              <a:rPr lang="vi-VN" sz="3200" b="1" dirty="0">
                <a:solidFill>
                  <a:srgbClr val="FF0000"/>
                </a:solidFill>
                <a:latin typeface="Times New Roman" panose="02020603050405020304" pitchFamily="18" charset="0"/>
                <a:cs typeface="Times New Roman" panose="02020603050405020304" pitchFamily="18" charset="0"/>
              </a:rPr>
              <a:t/>
            </a:r>
            <a:br>
              <a:rPr lang="vi-VN" sz="3200" b="1" dirty="0">
                <a:solidFill>
                  <a:srgbClr val="FF0000"/>
                </a:solidFill>
                <a:latin typeface="Times New Roman" panose="02020603050405020304" pitchFamily="18" charset="0"/>
                <a:cs typeface="Times New Roman" panose="02020603050405020304" pitchFamily="18" charset="0"/>
              </a:rPr>
            </a:b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Truyện</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mây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Lứa tuổi: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vi-VN" sz="3200" dirty="0" smtClean="0">
                <a:latin typeface="Times New Roman" panose="02020603050405020304" pitchFamily="18" charset="0"/>
                <a:cs typeface="Times New Roman" panose="02020603050405020304" pitchFamily="18" charset="0"/>
              </a:rPr>
              <a:t> 3 - 4 tuổi</a:t>
            </a:r>
          </a:p>
          <a:p>
            <a:pPr algn="ct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Giáo viên: Nguyễn Thị Hường</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a:p>
            <a:pPr algn="ctr"/>
            <a:r>
              <a:rPr lang="vi-VN" sz="2000" dirty="0" smtClean="0">
                <a:latin typeface="Times New Roman" panose="02020603050405020304" pitchFamily="18" charset="0"/>
                <a:cs typeface="Times New Roman" panose="02020603050405020304" pitchFamily="18" charset="0"/>
              </a:rPr>
              <a:t>Năm </a:t>
            </a:r>
            <a:r>
              <a:rPr lang="vi-VN" sz="2000" dirty="0">
                <a:latin typeface="Times New Roman" panose="02020603050405020304" pitchFamily="18" charset="0"/>
                <a:cs typeface="Times New Roman" panose="02020603050405020304" pitchFamily="18" charset="0"/>
              </a:rPr>
              <a:t>học 2024-2025</a:t>
            </a:r>
            <a:endParaRPr lang="en-US" sz="2000"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664" y="1350963"/>
            <a:ext cx="1524000" cy="1409700"/>
          </a:xfrm>
          <a:prstGeom prst="rect">
            <a:avLst/>
          </a:prstGeom>
        </p:spPr>
      </p:pic>
    </p:spTree>
    <p:extLst>
      <p:ext uri="{BB962C8B-B14F-4D97-AF65-F5344CB8AC3E}">
        <p14:creationId xmlns:p14="http://schemas.microsoft.com/office/powerpoint/2010/main" val="41200806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5" name="TextBox 4"/>
          <p:cNvSpPr txBox="1"/>
          <p:nvPr/>
        </p:nvSpPr>
        <p:spPr>
          <a:xfrm>
            <a:off x="-36096" y="3811012"/>
            <a:ext cx="12818646" cy="3046988"/>
          </a:xfrm>
          <a:prstGeom prst="rect">
            <a:avLst/>
          </a:prstGeom>
          <a:noFill/>
        </p:spPr>
        <p:txBody>
          <a:bodyPr wrap="square" rtlCol="0">
            <a:spAutoFit/>
          </a:bodyPr>
          <a:lstStyle/>
          <a:p>
            <a:r>
              <a:rPr lang="vi-VN" sz="3200" dirty="0" smtClean="0">
                <a:latin typeface="+mj-lt"/>
              </a:rPr>
              <a:t>May thay cô gặp chị Gió. Cô gọi:</a:t>
            </a:r>
          </a:p>
          <a:p>
            <a:pPr marL="285750" indent="-285750">
              <a:buFontTx/>
              <a:buChar char="-"/>
            </a:pPr>
            <a:r>
              <a:rPr lang="vi-VN" sz="3200" dirty="0" smtClean="0">
                <a:latin typeface="+mj-lt"/>
              </a:rPr>
              <a:t>Chị Gió ơi?</a:t>
            </a:r>
          </a:p>
          <a:p>
            <a:r>
              <a:rPr lang="vi-VN" sz="3200" dirty="0" smtClean="0">
                <a:latin typeface="+mj-lt"/>
              </a:rPr>
              <a:t>Chị gió đáp:</a:t>
            </a:r>
          </a:p>
          <a:p>
            <a:r>
              <a:rPr lang="vi-VN" sz="3200" dirty="0" smtClean="0">
                <a:latin typeface="+mj-lt"/>
              </a:rPr>
              <a:t>- Chị đang bận rủ các bạn mây về làm mưa đây. Em có muốn làm mưa không?</a:t>
            </a:r>
          </a:p>
          <a:p>
            <a:r>
              <a:rPr lang="vi-VN" sz="3200" dirty="0" smtClean="0">
                <a:latin typeface="+mj-lt"/>
              </a:rPr>
              <a:t>- Làm mưa để làm gì hả chị? </a:t>
            </a:r>
            <a:endParaRPr lang="en-US" sz="3200" dirty="0">
              <a:latin typeface="+mj-l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3733" b="89867" l="14600" r="90000"/>
                    </a14:imgEffect>
                  </a14:imgLayer>
                </a14:imgProps>
              </a:ext>
            </a:extLst>
          </a:blip>
          <a:stretch>
            <a:fillRect/>
          </a:stretch>
        </p:blipFill>
        <p:spPr>
          <a:xfrm>
            <a:off x="-112295" y="-171450"/>
            <a:ext cx="12020550" cy="5829300"/>
          </a:xfrm>
          <a:prstGeom prst="rect">
            <a:avLst/>
          </a:prstGeom>
        </p:spPr>
      </p:pic>
    </p:spTree>
    <p:extLst>
      <p:ext uri="{BB962C8B-B14F-4D97-AF65-F5344CB8AC3E}">
        <p14:creationId xmlns:p14="http://schemas.microsoft.com/office/powerpoint/2010/main" val="30970493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0" y="4303455"/>
            <a:ext cx="12416589" cy="2554545"/>
          </a:xfrm>
          <a:prstGeom prst="rect">
            <a:avLst/>
          </a:prstGeom>
          <a:noFill/>
        </p:spPr>
        <p:txBody>
          <a:bodyPr wrap="square" rtlCol="0">
            <a:spAutoFit/>
          </a:bodyPr>
          <a:lstStyle/>
          <a:p>
            <a:pPr marL="285750" indent="-285750">
              <a:buFontTx/>
              <a:buChar char="-"/>
            </a:pPr>
            <a:r>
              <a:rPr lang="vi-VN" sz="3200" dirty="0" smtClean="0">
                <a:latin typeface="+mj-lt"/>
              </a:rPr>
              <a:t>Làm mưa để cho cây cối tốt tươi, cho lúa to bông,cho khoai to củ.</a:t>
            </a:r>
          </a:p>
          <a:p>
            <a:pPr marL="285750" indent="-285750">
              <a:buFontTx/>
              <a:buChar char="-"/>
            </a:pPr>
            <a:r>
              <a:rPr lang="vi-VN" sz="3200" dirty="0" smtClean="0">
                <a:latin typeface="+mj-lt"/>
              </a:rPr>
              <a:t>Thể làm mưa có dễ không chị Gió?</a:t>
            </a:r>
          </a:p>
          <a:p>
            <a:pPr marL="285750" indent="-285750">
              <a:buFontTx/>
              <a:buChar char="-"/>
            </a:pPr>
            <a:r>
              <a:rPr lang="vi-VN" sz="3200" dirty="0" smtClean="0">
                <a:latin typeface="+mj-lt"/>
              </a:rPr>
              <a:t>Làm mưa cũng dễ thôi nhưng phải mệt,phải nhịn mặc áo đẹp, phải chịu lạnh rồi tan thành mưa, rơi xuống ruộng đồng.</a:t>
            </a:r>
          </a:p>
          <a:p>
            <a:pPr marL="285750" indent="-285750">
              <a:buFontTx/>
              <a:buChar char="-"/>
            </a:pPr>
            <a:r>
              <a:rPr lang="vi-VN" sz="3200" dirty="0" smtClean="0">
                <a:latin typeface="+mj-lt"/>
              </a:rPr>
              <a:t>Thế không làm được mây nữa ư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3467" b="69600" l="14000" r="88200"/>
                    </a14:imgEffect>
                  </a14:imgLayer>
                </a14:imgProps>
              </a:ext>
            </a:extLst>
          </a:blip>
          <a:stretch>
            <a:fillRect/>
          </a:stretch>
        </p:blipFill>
        <p:spPr>
          <a:xfrm>
            <a:off x="-112295" y="-336678"/>
            <a:ext cx="12192000" cy="6667500"/>
          </a:xfrm>
          <a:prstGeom prst="rect">
            <a:avLst/>
          </a:prstGeom>
        </p:spPr>
      </p:pic>
    </p:spTree>
    <p:extLst>
      <p:ext uri="{BB962C8B-B14F-4D97-AF65-F5344CB8AC3E}">
        <p14:creationId xmlns:p14="http://schemas.microsoft.com/office/powerpoint/2010/main" val="66448306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6" name="TextBox 5"/>
          <p:cNvSpPr txBox="1"/>
          <p:nvPr/>
        </p:nvSpPr>
        <p:spPr>
          <a:xfrm>
            <a:off x="-112295" y="4795897"/>
            <a:ext cx="13011150" cy="2062103"/>
          </a:xfrm>
          <a:prstGeom prst="rect">
            <a:avLst/>
          </a:prstGeom>
          <a:noFill/>
        </p:spPr>
        <p:txBody>
          <a:bodyPr wrap="square" rtlCol="0">
            <a:spAutoFit/>
          </a:bodyPr>
          <a:lstStyle/>
          <a:p>
            <a:pPr marL="285750" indent="-285750">
              <a:buFontTx/>
              <a:buChar char="-"/>
            </a:pPr>
            <a:r>
              <a:rPr lang="vi-VN" sz="3200" dirty="0" smtClean="0">
                <a:latin typeface="+mj-lt"/>
              </a:rPr>
              <a:t>Không , nhưng lại được làm nước chảy. Nước </a:t>
            </a:r>
            <a:r>
              <a:rPr lang="en-US" sz="3200" dirty="0" err="1" smtClean="0">
                <a:latin typeface="Times New Roman" panose="02020603050405020304" pitchFamily="18" charset="0"/>
                <a:cs typeface="Times New Roman" panose="02020603050405020304" pitchFamily="18" charset="0"/>
              </a:rPr>
              <a:t>chảy</a:t>
            </a:r>
            <a:r>
              <a:rPr lang="vi-VN" sz="3200" dirty="0" smtClean="0">
                <a:latin typeface="+mj-lt"/>
              </a:rPr>
              <a:t> có ích cho mọi người.Thế em có thích làm nước không? Mây gật đầu.</a:t>
            </a:r>
          </a:p>
          <a:p>
            <a:pPr marL="285750" indent="-285750">
              <a:buFontTx/>
              <a:buChar char="-"/>
            </a:pPr>
            <a:r>
              <a:rPr lang="vi-VN" sz="3200" dirty="0" smtClean="0">
                <a:latin typeface="+mj-lt"/>
              </a:rPr>
              <a:t>Chị cho em đi làm nước chảy với. Nhởn nhơ bay lượn một mình mãi em cũng chán lắm. Em muốn làm việc gì đó có ích cho người cơ.</a:t>
            </a:r>
            <a:endParaRPr lang="en-US" sz="3200" dirty="0">
              <a:latin typeface="+mj-lt"/>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6667" b="79200" l="9200" r="91400"/>
                    </a14:imgEffect>
                  </a14:imgLayer>
                </a14:imgProps>
              </a:ext>
            </a:extLst>
          </a:blip>
          <a:stretch>
            <a:fillRect/>
          </a:stretch>
        </p:blipFill>
        <p:spPr>
          <a:xfrm>
            <a:off x="-112295" y="-471946"/>
            <a:ext cx="12001500" cy="6705600"/>
          </a:xfrm>
          <a:prstGeom prst="rect">
            <a:avLst/>
          </a:prstGeom>
        </p:spPr>
      </p:pic>
    </p:spTree>
    <p:extLst>
      <p:ext uri="{BB962C8B-B14F-4D97-AF65-F5344CB8AC3E}">
        <p14:creationId xmlns:p14="http://schemas.microsoft.com/office/powerpoint/2010/main" val="372634517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112296" y="5048250"/>
            <a:ext cx="12304295" cy="1569660"/>
          </a:xfrm>
          <a:prstGeom prst="rect">
            <a:avLst/>
          </a:prstGeom>
          <a:noFill/>
        </p:spPr>
        <p:txBody>
          <a:bodyPr wrap="square" rtlCol="0">
            <a:spAutoFit/>
          </a:bodyPr>
          <a:lstStyle/>
          <a:p>
            <a:r>
              <a:rPr lang="vi-VN" sz="3200" dirty="0" smtClean="0">
                <a:latin typeface="+mj-lt"/>
              </a:rPr>
              <a:t>- Chị Gió thổi mạnh, đưa Mây đi rất nhanh. Càng đi, càng bay sà xuống thấp, mây các nơi cùng kéo về đông nghịt, màu áo xám làm tối cả một vùng trời. Ai nấy đều nhanh nhẹn, vội vàng kéo nhau sà xuống thấp.</a:t>
            </a:r>
            <a:endParaRPr lang="en-US" sz="3200" dirty="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5067" b="67467" l="11400" r="94000"/>
                    </a14:imgEffect>
                  </a14:imgLayer>
                </a14:imgProps>
              </a:ext>
            </a:extLst>
          </a:blip>
          <a:stretch>
            <a:fillRect/>
          </a:stretch>
        </p:blipFill>
        <p:spPr>
          <a:xfrm>
            <a:off x="-285750" y="-111919"/>
            <a:ext cx="12191999" cy="7081838"/>
          </a:xfrm>
          <a:prstGeom prst="rect">
            <a:avLst/>
          </a:prstGeom>
        </p:spPr>
      </p:pic>
    </p:spTree>
    <p:extLst>
      <p:ext uri="{BB962C8B-B14F-4D97-AF65-F5344CB8AC3E}">
        <p14:creationId xmlns:p14="http://schemas.microsoft.com/office/powerpoint/2010/main" val="370169603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0" y="5484812"/>
            <a:ext cx="12304295" cy="1077218"/>
          </a:xfrm>
          <a:prstGeom prst="rect">
            <a:avLst/>
          </a:prstGeom>
          <a:noFill/>
        </p:spPr>
        <p:txBody>
          <a:bodyPr wrap="square" rtlCol="0">
            <a:spAutoFit/>
          </a:bodyPr>
          <a:lstStyle/>
          <a:p>
            <a:r>
              <a:rPr lang="vi-VN" sz="3200" dirty="0" smtClean="0">
                <a:latin typeface="+mj-lt"/>
              </a:rPr>
              <a:t>Bỗng cô Mây nhìn xuống thấy một đoàn trẻ đang chơi trong vườn hoa, đàn trẻ nhảy nhót, tung tăng ngẩng mặt lên trời mà hát :</a:t>
            </a:r>
            <a:endParaRPr lang="en-US" sz="3200" dirty="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5067" b="81067" l="5400" r="90000"/>
                    </a14:imgEffect>
                  </a14:imgLayer>
                </a14:imgProps>
              </a:ext>
            </a:extLst>
          </a:blip>
          <a:stretch>
            <a:fillRect/>
          </a:stretch>
        </p:blipFill>
        <p:spPr>
          <a:xfrm>
            <a:off x="510340" y="0"/>
            <a:ext cx="11906250" cy="6858000"/>
          </a:xfrm>
          <a:prstGeom prst="rect">
            <a:avLst/>
          </a:prstGeom>
        </p:spPr>
      </p:pic>
    </p:spTree>
    <p:extLst>
      <p:ext uri="{BB962C8B-B14F-4D97-AF65-F5344CB8AC3E}">
        <p14:creationId xmlns:p14="http://schemas.microsoft.com/office/powerpoint/2010/main" val="133286001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112296" y="3844350"/>
            <a:ext cx="12304295" cy="3046988"/>
          </a:xfrm>
          <a:prstGeom prst="rect">
            <a:avLst/>
          </a:prstGeom>
          <a:noFill/>
        </p:spPr>
        <p:txBody>
          <a:bodyPr wrap="square" rtlCol="0">
            <a:spAutoFit/>
          </a:bodyPr>
          <a:lstStyle/>
          <a:p>
            <a:r>
              <a:rPr lang="vi-VN" sz="3200" dirty="0" smtClean="0">
                <a:latin typeface="+mj-lt"/>
              </a:rPr>
              <a:t>Cây , lá , cỏ , hoa thấy mây xám bay ngang cũng ngẩng đầu lên rì rào nói:</a:t>
            </a:r>
          </a:p>
          <a:p>
            <a:pPr algn="ctr"/>
            <a:r>
              <a:rPr lang="vi-VN" sz="3200" dirty="0" smtClean="0">
                <a:latin typeface="+mj-lt"/>
              </a:rPr>
              <a:t>Mưa rơi xuống đây</a:t>
            </a:r>
          </a:p>
          <a:p>
            <a:pPr algn="ctr"/>
            <a:r>
              <a:rPr lang="vi-VN" sz="3200" dirty="0" smtClean="0">
                <a:latin typeface="+mj-lt"/>
              </a:rPr>
              <a:t>Cho tốt cỏ cây</a:t>
            </a:r>
          </a:p>
          <a:p>
            <a:pPr algn="ctr"/>
            <a:r>
              <a:rPr lang="vi-VN" sz="3200" dirty="0" smtClean="0">
                <a:latin typeface="+mj-lt"/>
              </a:rPr>
              <a:t>Cho tươi hoa lá</a:t>
            </a:r>
          </a:p>
          <a:p>
            <a:pPr algn="ctr"/>
            <a:r>
              <a:rPr lang="vi-VN" sz="3200" dirty="0" smtClean="0">
                <a:latin typeface="+mj-lt"/>
              </a:rPr>
              <a:t>Nhớ mong mưa quá</a:t>
            </a:r>
          </a:p>
          <a:p>
            <a:pPr algn="ctr"/>
            <a:r>
              <a:rPr lang="vi-VN" sz="3200" dirty="0" smtClean="0">
                <a:latin typeface="+mj-lt"/>
              </a:rPr>
              <a:t>Mưa ơi ! Mưa ơi!</a:t>
            </a:r>
            <a:endParaRPr lang="en-US" sz="3200" dirty="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867" b="73067" l="13600" r="87800"/>
                    </a14:imgEffect>
                  </a14:imgLayer>
                </a14:imgProps>
              </a:ext>
            </a:extLst>
          </a:blip>
          <a:stretch>
            <a:fillRect/>
          </a:stretch>
        </p:blipFill>
        <p:spPr>
          <a:xfrm>
            <a:off x="571500" y="-735299"/>
            <a:ext cx="10782300" cy="6316949"/>
          </a:xfrm>
          <a:prstGeom prst="rect">
            <a:avLst/>
          </a:prstGeom>
        </p:spPr>
      </p:pic>
    </p:spTree>
    <p:extLst>
      <p:ext uri="{BB962C8B-B14F-4D97-AF65-F5344CB8AC3E}">
        <p14:creationId xmlns:p14="http://schemas.microsoft.com/office/powerpoint/2010/main" val="152290879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112296" y="4795897"/>
            <a:ext cx="12304295" cy="2062103"/>
          </a:xfrm>
          <a:prstGeom prst="rect">
            <a:avLst/>
          </a:prstGeom>
          <a:noFill/>
        </p:spPr>
        <p:txBody>
          <a:bodyPr wrap="square" rtlCol="0">
            <a:spAutoFit/>
          </a:bodyPr>
          <a:lstStyle/>
          <a:p>
            <a:r>
              <a:rPr lang="vi-VN" sz="3200" dirty="0" smtClean="0">
                <a:latin typeface="+mj-lt"/>
              </a:rPr>
              <a:t>Vừa lúc đó, cơn lạnh ùa đến. Đám mây xám rùng mình tan thành những giọt mưa thi nhau rớt xuống đất ào ào. Đoàn trẻ dắt nhau chạy trốn dưới mái hiên. Cỏ cây hoa lá tươi mỉm cười đón những giọt nước trong vắt đáng yêu.</a:t>
            </a:r>
            <a:endParaRPr lang="en-US" sz="3200" dirty="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5867" b="70133" l="13200" r="87400"/>
                    </a14:imgEffect>
                  </a14:imgLayer>
                </a14:imgProps>
              </a:ext>
            </a:extLst>
          </a:blip>
          <a:stretch>
            <a:fillRect/>
          </a:stretch>
        </p:blipFill>
        <p:spPr>
          <a:xfrm>
            <a:off x="247650" y="-340488"/>
            <a:ext cx="11106150" cy="7158037"/>
          </a:xfrm>
          <a:prstGeom prst="rect">
            <a:avLst/>
          </a:prstGeom>
        </p:spPr>
      </p:pic>
    </p:spTree>
    <p:extLst>
      <p:ext uri="{BB962C8B-B14F-4D97-AF65-F5344CB8AC3E}">
        <p14:creationId xmlns:p14="http://schemas.microsoft.com/office/powerpoint/2010/main" val="285108206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112296" y="5780782"/>
            <a:ext cx="12818646" cy="1077218"/>
          </a:xfrm>
          <a:prstGeom prst="rect">
            <a:avLst/>
          </a:prstGeom>
          <a:noFill/>
        </p:spPr>
        <p:txBody>
          <a:bodyPr wrap="square" rtlCol="0">
            <a:spAutoFit/>
          </a:bodyPr>
          <a:lstStyle/>
          <a:p>
            <a:r>
              <a:rPr lang="vi-VN" sz="3200" dirty="0" smtClean="0">
                <a:latin typeface="+mj-lt"/>
              </a:rPr>
              <a:t>Thế là cô Mây trên trời cao đã hóa thành dòng nước chảy tràn xuống ao hồ, đồng ruộng , sông , ngòi.</a:t>
            </a:r>
            <a:endParaRPr lang="en-US" sz="3200" dirty="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4267" b="69067" l="13800" r="87600"/>
                    </a14:imgEffect>
                  </a14:imgLayer>
                </a14:imgProps>
              </a:ext>
            </a:extLst>
          </a:blip>
          <a:stretch>
            <a:fillRect/>
          </a:stretch>
        </p:blipFill>
        <p:spPr>
          <a:xfrm>
            <a:off x="0" y="0"/>
            <a:ext cx="12020550" cy="6529388"/>
          </a:xfrm>
          <a:prstGeom prst="rect">
            <a:avLst/>
          </a:prstGeom>
        </p:spPr>
      </p:pic>
    </p:spTree>
    <p:extLst>
      <p:ext uri="{BB962C8B-B14F-4D97-AF65-F5344CB8AC3E}">
        <p14:creationId xmlns:p14="http://schemas.microsoft.com/office/powerpoint/2010/main" val="172783869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0" y="5780782"/>
            <a:ext cx="12192000" cy="1077218"/>
          </a:xfrm>
          <a:prstGeom prst="rect">
            <a:avLst/>
          </a:prstGeom>
          <a:noFill/>
        </p:spPr>
        <p:txBody>
          <a:bodyPr wrap="square" rtlCol="0">
            <a:spAutoFit/>
          </a:bodyPr>
          <a:lstStyle/>
          <a:p>
            <a:r>
              <a:rPr lang="vi-VN" sz="3200" dirty="0" smtClean="0">
                <a:latin typeface="+mj-lt"/>
              </a:rPr>
              <a:t>Vàii hôm nữa bác Mặt Trời chiếu xuống, nước bốc thành hơi. Chị Gió lại đưa nước lên trở thàn mây.</a:t>
            </a:r>
            <a:endParaRPr lang="en-US" sz="3200" dirty="0">
              <a:latin typeface="+mj-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67" b="66400" l="13400" r="87800">
                        <a14:foregroundMark x1="77000" y1="13067" x2="77000" y2="13067"/>
                        <a14:foregroundMark x1="77000" y1="13600" x2="77000" y2="13600"/>
                        <a14:foregroundMark x1="60600" y1="41600" x2="60600" y2="41600"/>
                        <a14:foregroundMark x1="60600" y1="41600" x2="60600" y2="41600"/>
                        <a14:foregroundMark x1="46600" y1="54400" x2="46600" y2="54400"/>
                        <a14:foregroundMark x1="46800" y1="54133" x2="46800" y2="54133"/>
                        <a14:foregroundMark x1="70000" y1="55733" x2="70000" y2="55733"/>
                        <a14:foregroundMark x1="70000" y1="55733" x2="70000" y2="55733"/>
                        <a14:foregroundMark x1="38800" y1="40267" x2="38800" y2="40267"/>
                        <a14:foregroundMark x1="38800" y1="40000" x2="38800" y2="40000"/>
                        <a14:foregroundMark x1="51000" y1="65600" x2="51000" y2="65600"/>
                        <a14:foregroundMark x1="59800" y1="45067" x2="59800" y2="45067"/>
                        <a14:foregroundMark x1="60000" y1="45067" x2="60000" y2="45067"/>
                        <a14:foregroundMark x1="61000" y1="44267" x2="61000" y2="44267"/>
                        <a14:foregroundMark x1="61000" y1="44267" x2="61000" y2="44267"/>
                        <a14:foregroundMark x1="74400" y1="9333" x2="74400" y2="9333"/>
                        <a14:foregroundMark x1="74400" y1="9067" x2="74400" y2="9067"/>
                        <a14:foregroundMark x1="70400" y1="11467" x2="70400" y2="11467"/>
                        <a14:foregroundMark x1="70600" y1="11467" x2="70600" y2="11467"/>
                        <a14:foregroundMark x1="75400" y1="8000" x2="75400" y2="8000"/>
                        <a14:foregroundMark x1="75400" y1="8000" x2="75400" y2="8000"/>
                        <a14:foregroundMark x1="75600" y1="8000" x2="75600" y2="8000"/>
                        <a14:foregroundMark x1="75800" y1="8000" x2="75800" y2="8000"/>
                        <a14:foregroundMark x1="76600" y1="8000" x2="76600" y2="8000"/>
                        <a14:foregroundMark x1="76600" y1="8000" x2="76600" y2="8000"/>
                        <a14:foregroundMark x1="77000" y1="8000" x2="77000" y2="8000"/>
                        <a14:foregroundMark x1="77000" y1="8000" x2="77000" y2="8000"/>
                        <a14:foregroundMark x1="78000" y1="8267" x2="78000" y2="8267"/>
                        <a14:foregroundMark x1="78400" y1="8800" x2="78400" y2="8800"/>
                        <a14:foregroundMark x1="78600" y1="9333" x2="78600" y2="9333"/>
                        <a14:foregroundMark x1="78600" y1="9333" x2="78600" y2="9333"/>
                        <a14:foregroundMark x1="78600" y1="9333" x2="78600" y2="9333"/>
                      </a14:backgroundRemoval>
                    </a14:imgEffect>
                  </a14:imgLayer>
                </a14:imgProps>
              </a:ext>
            </a:extLst>
          </a:blip>
          <a:stretch>
            <a:fillRect/>
          </a:stretch>
        </p:blipFill>
        <p:spPr>
          <a:xfrm>
            <a:off x="-1285875" y="365125"/>
            <a:ext cx="14763750" cy="6858000"/>
          </a:xfrm>
          <a:prstGeom prst="rect">
            <a:avLst/>
          </a:prstGeom>
        </p:spPr>
      </p:pic>
    </p:spTree>
    <p:extLst>
      <p:ext uri="{BB962C8B-B14F-4D97-AF65-F5344CB8AC3E}">
        <p14:creationId xmlns:p14="http://schemas.microsoft.com/office/powerpoint/2010/main" val="201597620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stretch>
            <a:fillRect/>
          </a:stretch>
        </p:blipFill>
        <p:spPr>
          <a:xfrm>
            <a:off x="-112295" y="0"/>
            <a:ext cx="12304295" cy="6858000"/>
          </a:xfrm>
          <a:prstGeom prst="rect">
            <a:avLst/>
          </a:prstGeom>
        </p:spPr>
      </p:pic>
      <p:sp>
        <p:nvSpPr>
          <p:cNvPr id="5" name="TextBox 4"/>
          <p:cNvSpPr txBox="1"/>
          <p:nvPr/>
        </p:nvSpPr>
        <p:spPr>
          <a:xfrm>
            <a:off x="-112295" y="28241"/>
            <a:ext cx="12304295" cy="1354217"/>
          </a:xfrm>
          <a:prstGeom prst="rect">
            <a:avLst/>
          </a:prstGeom>
          <a:noFill/>
        </p:spPr>
        <p:txBody>
          <a:bodyPr wrap="square" rtlCol="0">
            <a:spAutoFit/>
          </a:bodyPr>
          <a:lstStyle/>
          <a:p>
            <a:r>
              <a:rPr lang="vi-VN" sz="3200" b="1" i="1" u="sng" dirty="0" smtClean="0">
                <a:solidFill>
                  <a:srgbClr val="FF0000"/>
                </a:solidFill>
                <a:latin typeface="+mj-lt"/>
              </a:rPr>
              <a:t>4. Hoạt động 4: </a:t>
            </a:r>
            <a:r>
              <a:rPr lang="vi-VN" sz="3200" dirty="0" smtClean="0">
                <a:latin typeface="+mj-lt"/>
              </a:rPr>
              <a:t>Kết thúc</a:t>
            </a:r>
          </a:p>
          <a:p>
            <a:r>
              <a:rPr lang="vi-VN" sz="3200" dirty="0">
                <a:latin typeface="+mj-lt"/>
              </a:rPr>
              <a:t>C</a:t>
            </a:r>
            <a:r>
              <a:rPr lang="vi-VN" sz="3200" dirty="0" smtClean="0">
                <a:latin typeface="+mj-lt"/>
              </a:rPr>
              <a:t>ô </a:t>
            </a:r>
            <a:r>
              <a:rPr lang="vi-VN" sz="3200" dirty="0">
                <a:latin typeface="+mj-lt"/>
              </a:rPr>
              <a:t>và trẻ cùng vận động theo nhạc bài hát “ Cho tôi đi làm mưa với”</a:t>
            </a:r>
            <a:endParaRPr lang="en-US" sz="3200" dirty="0">
              <a:latin typeface="+mj-lt"/>
            </a:endParaRPr>
          </a:p>
          <a:p>
            <a:endParaRPr lang="en-US" dirty="0"/>
          </a:p>
        </p:txBody>
      </p:sp>
      <p:pic>
        <p:nvPicPr>
          <p:cNvPr id="6" name="oyKZWiK2oqw"/>
          <p:cNvPicPr>
            <a:picLocks noRot="1" noChangeAspect="1"/>
          </p:cNvPicPr>
          <p:nvPr>
            <a:videoFile r:link="rId1"/>
          </p:nvPr>
        </p:nvPicPr>
        <p:blipFill>
          <a:blip r:embed="rId4"/>
          <a:stretch>
            <a:fillRect/>
          </a:stretch>
        </p:blipFill>
        <p:spPr>
          <a:xfrm>
            <a:off x="0" y="1416004"/>
            <a:ext cx="12030891" cy="5410687"/>
          </a:xfrm>
          <a:prstGeom prst="rect">
            <a:avLst/>
          </a:prstGeom>
        </p:spPr>
      </p:pic>
    </p:spTree>
    <p:extLst>
      <p:ext uri="{BB962C8B-B14F-4D97-AF65-F5344CB8AC3E}">
        <p14:creationId xmlns:p14="http://schemas.microsoft.com/office/powerpoint/2010/main" val="2454129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0" y="25491"/>
            <a:ext cx="12192000" cy="6678751"/>
          </a:xfrm>
          <a:prstGeom prst="rect">
            <a:avLst/>
          </a:prstGeom>
          <a:noFill/>
        </p:spPr>
        <p:txBody>
          <a:bodyPr wrap="square" rtlCol="0">
            <a:spAutoFit/>
          </a:bodyPr>
          <a:lstStyle/>
          <a:p>
            <a:r>
              <a:rPr lang="vi-VN" sz="4000" b="1" i="1" u="sng" dirty="0" smtClean="0">
                <a:solidFill>
                  <a:srgbClr val="FF0000"/>
                </a:solidFill>
                <a:latin typeface="+mj-lt"/>
              </a:rPr>
              <a:t>I.Mục đích yêu cầu:</a:t>
            </a:r>
          </a:p>
          <a:p>
            <a:r>
              <a:rPr lang="en-US" sz="3200" dirty="0" smtClean="0">
                <a:latin typeface="Times New Roman" panose="02020603050405020304" pitchFamily="18" charset="0"/>
                <a:cs typeface="Times New Roman" panose="02020603050405020304" pitchFamily="18" charset="0"/>
              </a:rPr>
              <a:t>1. </a:t>
            </a:r>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vi-VN" sz="3200" dirty="0" smtClean="0">
                <a:latin typeface="+mj-lt"/>
              </a:rPr>
              <a:t>Trẻ hiểu nội dung truyện,</a:t>
            </a:r>
            <a:r>
              <a:rPr lang="en-US" sz="3200" dirty="0" smtClean="0">
                <a:latin typeface="+mj-lt"/>
              </a:rPr>
              <a:t> </a:t>
            </a:r>
            <a:r>
              <a:rPr lang="vi-VN" sz="3200" dirty="0" smtClean="0">
                <a:latin typeface="+mj-lt"/>
              </a:rPr>
              <a:t>nhớ tên truyện,</a:t>
            </a:r>
            <a:r>
              <a:rPr lang="en-US" sz="3200" dirty="0" smtClean="0">
                <a:latin typeface="+mj-lt"/>
              </a:rPr>
              <a:t> </a:t>
            </a:r>
            <a:r>
              <a:rPr lang="vi-VN" sz="3200" dirty="0" smtClean="0">
                <a:latin typeface="+mj-lt"/>
              </a:rPr>
              <a:t>tên các nhân vật trong truyện</a:t>
            </a:r>
            <a:r>
              <a:rPr lang="en-US" sz="3200" dirty="0" smtClean="0">
                <a:latin typeface="+mj-lt"/>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mj-lt"/>
              </a:rPr>
              <a:t> </a:t>
            </a:r>
            <a:r>
              <a:rPr lang="vi-VN" sz="3200" dirty="0" smtClean="0">
                <a:latin typeface="+mj-lt"/>
              </a:rPr>
              <a:t>biết được tại sao có mưa và công việc của cô mây là làm cho trời mưa</a:t>
            </a:r>
          </a:p>
          <a:p>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Kỹ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vi-VN" sz="3200" dirty="0" smtClean="0">
                <a:latin typeface="+mj-lt"/>
              </a:rPr>
              <a:t>Trẻ biết trả lời câu hỏi theo nội dung chuyện,</a:t>
            </a:r>
            <a:r>
              <a:rPr lang="en-US" sz="3200" dirty="0" smtClean="0">
                <a:latin typeface="+mj-lt"/>
              </a:rPr>
              <a:t> </a:t>
            </a:r>
            <a:r>
              <a:rPr lang="vi-VN" sz="3200" dirty="0" smtClean="0">
                <a:latin typeface="+mj-lt"/>
              </a:rPr>
              <a:t>có thể cùng cô kể lại câu chuyện.</a:t>
            </a:r>
          </a:p>
          <a:p>
            <a:r>
              <a:rPr lang="vi-VN" sz="3200" dirty="0" smtClean="0">
                <a:latin typeface="+mj-lt"/>
              </a:rPr>
              <a:t>- Trẻ biết hát và vận động theo bài nhạc hát “cho tôi đi làm mưa với”</a:t>
            </a:r>
          </a:p>
          <a:p>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Thái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a:t>
            </a:r>
            <a:r>
              <a:rPr lang="vi-VN" sz="3200" dirty="0" smtClean="0">
                <a:latin typeface="+mj-lt"/>
              </a:rPr>
              <a:t>Phát triển khả năng cảm thụ tác phẩm văn học, phát triển ngôn ngữ.</a:t>
            </a:r>
          </a:p>
          <a:p>
            <a:r>
              <a:rPr lang="vi-VN" sz="3200" dirty="0" smtClean="0">
                <a:latin typeface="+mj-lt"/>
              </a:rPr>
              <a:t>- Rèn luyện khả năng diển đạt câu</a:t>
            </a:r>
          </a:p>
          <a:p>
            <a:r>
              <a:rPr lang="vi-VN" sz="3200" dirty="0" smtClean="0">
                <a:latin typeface="+mj-lt"/>
              </a:rPr>
              <a:t>- Giáo dục trẻ biết yêu thiên nhiên</a:t>
            </a:r>
          </a:p>
          <a:p>
            <a:endParaRPr lang="vi-VN" sz="3200" dirty="0" smtClean="0">
              <a:latin typeface="+mj-lt"/>
            </a:endParaRPr>
          </a:p>
          <a:p>
            <a:endParaRPr lang="vi-VN" dirty="0" smtClean="0"/>
          </a:p>
          <a:p>
            <a:endParaRPr lang="en-US" dirty="0"/>
          </a:p>
        </p:txBody>
      </p:sp>
    </p:spTree>
    <p:extLst>
      <p:ext uri="{BB962C8B-B14F-4D97-AF65-F5344CB8AC3E}">
        <p14:creationId xmlns:p14="http://schemas.microsoft.com/office/powerpoint/2010/main" val="161498145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112295" y="-64701"/>
            <a:ext cx="12304295" cy="5693866"/>
          </a:xfrm>
          <a:prstGeom prst="rect">
            <a:avLst/>
          </a:prstGeom>
          <a:noFill/>
        </p:spPr>
        <p:txBody>
          <a:bodyPr wrap="square" rtlCol="0">
            <a:spAutoFit/>
          </a:bodyPr>
          <a:lstStyle/>
          <a:p>
            <a:r>
              <a:rPr lang="vi-VN" sz="3600" b="1" i="1" u="sng" dirty="0" smtClean="0">
                <a:solidFill>
                  <a:srgbClr val="FF0000"/>
                </a:solidFill>
                <a:latin typeface="+mj-lt"/>
              </a:rPr>
              <a:t>II. Chuẩn bị:</a:t>
            </a:r>
          </a:p>
          <a:p>
            <a:pPr marL="285750" indent="-285750">
              <a:buFontTx/>
              <a:buChar char="-"/>
            </a:pPr>
            <a:r>
              <a:rPr lang="vi-VN" sz="3200" dirty="0" smtClean="0">
                <a:latin typeface="+mj-lt"/>
              </a:rPr>
              <a:t>Giáo án , hình ảnh truyện “Cô mây” đã được cài sẵn trên máy</a:t>
            </a:r>
          </a:p>
          <a:p>
            <a:pPr marL="285750" indent="-285750">
              <a:buFontTx/>
              <a:buChar char="-"/>
            </a:pPr>
            <a:r>
              <a:rPr lang="vi-VN" sz="3200" dirty="0" smtClean="0">
                <a:latin typeface="+mj-lt"/>
              </a:rPr>
              <a:t>Máy casset, băng nhạc “ Cho tôi đi làm mưa với”</a:t>
            </a:r>
            <a:endParaRPr lang="en-US" sz="3200" dirty="0" smtClean="0">
              <a:latin typeface="+mj-lt"/>
            </a:endParaRPr>
          </a:p>
          <a:p>
            <a:pPr marL="285750" indent="-285750">
              <a:buFontTx/>
              <a:buChar char="-"/>
            </a:pPr>
            <a:endParaRPr lang="vi-VN" sz="3200" dirty="0" smtClean="0">
              <a:latin typeface="+mj-lt"/>
            </a:endParaRPr>
          </a:p>
          <a:p>
            <a:r>
              <a:rPr lang="vi-VN" sz="3600" b="1" i="1" u="sng" dirty="0" smtClean="0">
                <a:solidFill>
                  <a:srgbClr val="FF0000"/>
                </a:solidFill>
                <a:latin typeface="+mj-lt"/>
              </a:rPr>
              <a:t>III.Tiến </a:t>
            </a:r>
            <a:r>
              <a:rPr lang="vi-VN" sz="3600" b="1" i="1" u="sng" dirty="0">
                <a:solidFill>
                  <a:srgbClr val="FF0000"/>
                </a:solidFill>
                <a:latin typeface="+mj-lt"/>
              </a:rPr>
              <a:t>hành</a:t>
            </a:r>
            <a:r>
              <a:rPr lang="vi-VN" sz="3600" b="1" i="1" u="sng" dirty="0" smtClean="0">
                <a:solidFill>
                  <a:srgbClr val="FF0000"/>
                </a:solidFill>
                <a:latin typeface="+mj-lt"/>
              </a:rPr>
              <a:t>:</a:t>
            </a:r>
            <a:endParaRPr lang="en-US" sz="3600" b="1" i="1" u="sng" dirty="0" smtClean="0">
              <a:solidFill>
                <a:srgbClr val="FF0000"/>
              </a:solidFill>
              <a:latin typeface="+mj-lt"/>
            </a:endParaRPr>
          </a:p>
          <a:p>
            <a:endParaRPr lang="vi-VN" sz="3600" b="1" i="1" u="sng" dirty="0">
              <a:solidFill>
                <a:srgbClr val="FF0000"/>
              </a:solidFill>
              <a:latin typeface="+mj-lt"/>
            </a:endParaRPr>
          </a:p>
          <a:p>
            <a:r>
              <a:rPr lang="vi-VN" sz="3200" b="1" u="sng" dirty="0">
                <a:solidFill>
                  <a:srgbClr val="FF0000"/>
                </a:solidFill>
                <a:latin typeface="+mj-lt"/>
              </a:rPr>
              <a:t>1.Hoạt động 1</a:t>
            </a:r>
            <a:r>
              <a:rPr lang="vi-VN" sz="3200" u="sng" dirty="0">
                <a:solidFill>
                  <a:srgbClr val="FF0000"/>
                </a:solidFill>
                <a:latin typeface="+mj-lt"/>
              </a:rPr>
              <a:t>: </a:t>
            </a:r>
            <a:endParaRPr lang="vi-VN" sz="3200" u="sng" dirty="0" smtClean="0">
              <a:solidFill>
                <a:srgbClr val="FF0000"/>
              </a:solidFill>
              <a:latin typeface="+mj-lt"/>
            </a:endParaRPr>
          </a:p>
          <a:p>
            <a:r>
              <a:rPr lang="vi-VN" sz="3200" dirty="0" smtClean="0">
                <a:latin typeface="+mj-lt"/>
              </a:rPr>
              <a:t>Ổn </a:t>
            </a:r>
            <a:r>
              <a:rPr lang="vi-VN" sz="3200" dirty="0">
                <a:latin typeface="+mj-lt"/>
              </a:rPr>
              <a:t>định tổ chức: cô và trẻ cùng chơi trò chơi “ Trời nắng trời mưa</a:t>
            </a:r>
            <a:r>
              <a:rPr lang="vi-VN" sz="3200" dirty="0" smtClean="0">
                <a:latin typeface="+mj-lt"/>
              </a:rPr>
              <a:t>”</a:t>
            </a:r>
            <a:endParaRPr lang="en-US" sz="3200" dirty="0" smtClean="0">
              <a:latin typeface="+mj-lt"/>
            </a:endParaRPr>
          </a:p>
          <a:p>
            <a:endParaRPr lang="en-US" sz="3200" dirty="0">
              <a:latin typeface="+mj-lt"/>
            </a:endParaRPr>
          </a:p>
          <a:p>
            <a:r>
              <a:rPr lang="vi-VN" sz="3200" b="1" u="sng" dirty="0" smtClean="0">
                <a:solidFill>
                  <a:srgbClr val="FF0000"/>
                </a:solidFill>
                <a:latin typeface="+mj-lt"/>
              </a:rPr>
              <a:t>2.Hoạt </a:t>
            </a:r>
            <a:r>
              <a:rPr lang="vi-VN" sz="3200" b="1" u="sng" dirty="0">
                <a:solidFill>
                  <a:srgbClr val="FF0000"/>
                </a:solidFill>
                <a:latin typeface="+mj-lt"/>
              </a:rPr>
              <a:t>động 2:</a:t>
            </a:r>
            <a:r>
              <a:rPr lang="vi-VN" sz="3200" b="1" dirty="0">
                <a:latin typeface="+mj-lt"/>
              </a:rPr>
              <a:t>  </a:t>
            </a:r>
            <a:r>
              <a:rPr lang="vi-VN" sz="3200" dirty="0">
                <a:latin typeface="+mj-lt"/>
              </a:rPr>
              <a:t>Nghe và kể chuyện “ Cô mây”</a:t>
            </a:r>
          </a:p>
          <a:p>
            <a:pPr marL="285750" indent="-285750">
              <a:buFontTx/>
              <a:buChar char="-"/>
            </a:pPr>
            <a:r>
              <a:rPr lang="vi-VN" sz="3200" dirty="0">
                <a:latin typeface="+mj-lt"/>
              </a:rPr>
              <a:t>Cho trẻ nghe kể chuyện “Cô mây” và quan sát hình ảnh trên máy </a:t>
            </a:r>
            <a:r>
              <a:rPr lang="en-US" sz="3200" dirty="0" err="1" smtClean="0">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87003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HHCcw9xPj8"/>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6300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0" y="0"/>
            <a:ext cx="12192000" cy="6001643"/>
          </a:xfrm>
          <a:prstGeom prst="rect">
            <a:avLst/>
          </a:prstGeom>
          <a:noFill/>
        </p:spPr>
        <p:txBody>
          <a:bodyPr wrap="square" rtlCol="0">
            <a:spAutoFit/>
          </a:bodyPr>
          <a:lstStyle/>
          <a:p>
            <a:r>
              <a:rPr lang="en-US" sz="3200" dirty="0" smtClean="0">
                <a:latin typeface="+mj-lt"/>
              </a:rPr>
              <a:t>* </a:t>
            </a:r>
            <a:r>
              <a:rPr lang="vi-VN" sz="3200" dirty="0" smtClean="0">
                <a:latin typeface="+mj-lt"/>
              </a:rPr>
              <a:t>Đàm thoại</a:t>
            </a:r>
            <a:r>
              <a:rPr lang="en-US" sz="3200" dirty="0" smtClean="0">
                <a:latin typeface="+mj-lt"/>
              </a:rPr>
              <a:t>:</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Các con vừa được kể câu chuyện gì?</a:t>
            </a:r>
          </a:p>
          <a:p>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câu chuyện có những nhân vật nào?</a:t>
            </a:r>
          </a:p>
          <a:p>
            <a:r>
              <a:rPr lang="vi-VN" sz="3200" dirty="0" smtClean="0">
                <a:latin typeface="+mj-lt"/>
              </a:rPr>
              <a:t>+ Mây đang bay đi chơi thì gặp ai?</a:t>
            </a:r>
          </a:p>
          <a:p>
            <a:r>
              <a:rPr lang="vi-VN" sz="3200" dirty="0" smtClean="0">
                <a:latin typeface="+mj-lt"/>
              </a:rPr>
              <a:t>+ Chị gió rủ mây đi đâu ?</a:t>
            </a:r>
          </a:p>
          <a:p>
            <a:r>
              <a:rPr lang="vi-VN" sz="3200" dirty="0" smtClean="0">
                <a:latin typeface="+mj-lt"/>
              </a:rPr>
              <a:t>+ Làm mưa để làm gì?</a:t>
            </a:r>
          </a:p>
          <a:p>
            <a:r>
              <a:rPr lang="vi-VN" sz="3200" dirty="0" smtClean="0">
                <a:latin typeface="+mj-lt"/>
              </a:rPr>
              <a:t>+ Khi cơn gió lạnh ùa tới thì đám mây xám như thế nào?</a:t>
            </a:r>
          </a:p>
          <a:p>
            <a:r>
              <a:rPr lang="vi-VN" sz="3200" dirty="0" smtClean="0">
                <a:latin typeface="+mj-lt"/>
              </a:rPr>
              <a:t>+ Con có thích cô mây không? Vì sao?</a:t>
            </a:r>
          </a:p>
          <a:p>
            <a:r>
              <a:rPr lang="vi-VN" sz="3200" dirty="0">
                <a:latin typeface="+mj-lt"/>
              </a:rPr>
              <a:t>+ Khi trời nắng thì mây sẽ có màu xanh trong, khi trời sắp mưa thì mây sẽ chuyển thành máu xám xịt. Để biết được mây làm những công việc gì các con hãy lắng nghe câu chuyện về cô mây nhé!</a:t>
            </a:r>
            <a:endParaRPr lang="en-US" sz="3200" dirty="0">
              <a:latin typeface="+mj-lt"/>
            </a:endParaRPr>
          </a:p>
          <a:p>
            <a:endParaRPr lang="vi-VN" sz="3200" dirty="0">
              <a:latin typeface="+mj-lt"/>
            </a:endParaRPr>
          </a:p>
        </p:txBody>
      </p:sp>
    </p:spTree>
    <p:extLst>
      <p:ext uri="{BB962C8B-B14F-4D97-AF65-F5344CB8AC3E}">
        <p14:creationId xmlns:p14="http://schemas.microsoft.com/office/powerpoint/2010/main" val="54406316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sp>
        <p:nvSpPr>
          <p:cNvPr id="3" name="TextBox 2"/>
          <p:cNvSpPr txBox="1"/>
          <p:nvPr/>
        </p:nvSpPr>
        <p:spPr>
          <a:xfrm>
            <a:off x="-112295" y="0"/>
            <a:ext cx="12304294" cy="4031873"/>
          </a:xfrm>
          <a:prstGeom prst="rect">
            <a:avLst/>
          </a:prstGeom>
          <a:noFill/>
        </p:spPr>
        <p:txBody>
          <a:bodyPr wrap="square" rtlCol="0">
            <a:spAutoFit/>
          </a:bodyPr>
          <a:lstStyle/>
          <a:p>
            <a:endParaRPr lang="en-US" sz="3200" b="1" u="sng" dirty="0" smtClean="0">
              <a:solidFill>
                <a:srgbClr val="FF0000"/>
              </a:solidFill>
              <a:latin typeface="+mj-lt"/>
            </a:endParaRPr>
          </a:p>
          <a:p>
            <a:endParaRPr lang="en-US" sz="3200" b="1" u="sng" dirty="0">
              <a:solidFill>
                <a:srgbClr val="FF0000"/>
              </a:solidFill>
              <a:latin typeface="+mj-lt"/>
            </a:endParaRPr>
          </a:p>
          <a:p>
            <a:endParaRPr lang="en-US" sz="3200" b="1" u="sng" dirty="0" smtClean="0">
              <a:solidFill>
                <a:srgbClr val="FF0000"/>
              </a:solidFill>
              <a:latin typeface="+mj-lt"/>
            </a:endParaRPr>
          </a:p>
          <a:p>
            <a:r>
              <a:rPr lang="vi-VN" sz="3200" b="1" u="sng" dirty="0" smtClean="0">
                <a:solidFill>
                  <a:srgbClr val="FF0000"/>
                </a:solidFill>
                <a:latin typeface="+mj-lt"/>
              </a:rPr>
              <a:t>3.Hoạt động 3:</a:t>
            </a:r>
            <a:r>
              <a:rPr lang="vi-VN" sz="3200" dirty="0" smtClean="0">
                <a:latin typeface="+mj-lt"/>
              </a:rPr>
              <a:t> </a:t>
            </a:r>
            <a:r>
              <a:rPr lang="vi-VN" sz="3200" dirty="0">
                <a:latin typeface="+mj-lt"/>
              </a:rPr>
              <a:t>C</a:t>
            </a:r>
            <a:r>
              <a:rPr lang="vi-VN" sz="3200" dirty="0" smtClean="0">
                <a:latin typeface="+mj-lt"/>
              </a:rPr>
              <a:t>ô kể theo các slide minh họa nôi dung truyện. Cô gợi ý để trẻ kể cùng cô.</a:t>
            </a:r>
          </a:p>
          <a:p>
            <a:r>
              <a:rPr lang="vi-VN" sz="3200" dirty="0" smtClean="0">
                <a:latin typeface="+mj-lt"/>
              </a:rPr>
              <a:t>* Qua câu chuyện chúng ta thấy </a:t>
            </a:r>
            <a:r>
              <a:rPr lang="en-US" sz="3200" dirty="0" err="1" smtClean="0">
                <a:latin typeface="Times New Roman" panose="02020603050405020304" pitchFamily="18" charset="0"/>
                <a:cs typeface="Times New Roman" panose="02020603050405020304" pitchFamily="18" charset="0"/>
              </a:rPr>
              <a:t>được</a:t>
            </a:r>
            <a:r>
              <a:rPr lang="vi-VN" sz="3200" dirty="0" smtClean="0">
                <a:latin typeface="Times New Roman" panose="02020603050405020304" pitchFamily="18" charset="0"/>
                <a:cs typeface="Times New Roman" panose="02020603050405020304" pitchFamily="18" charset="0"/>
              </a:rPr>
              <a:t> c</a:t>
            </a:r>
            <a:r>
              <a:rPr lang="vi-VN" sz="3200" dirty="0" smtClean="0">
                <a:latin typeface="+mj-lt"/>
              </a:rPr>
              <a:t>ông việc vủa cô mây rất có ích cho mọi người đã đem mưa tưới cho cây cối tươi tốt. Bây giờ cô và các con sẽ làm cho những đám mây bay đi gọi gió để làm mưa nhé.</a:t>
            </a:r>
          </a:p>
        </p:txBody>
      </p:sp>
    </p:spTree>
    <p:extLst>
      <p:ext uri="{BB962C8B-B14F-4D97-AF65-F5344CB8AC3E}">
        <p14:creationId xmlns:p14="http://schemas.microsoft.com/office/powerpoint/2010/main" val="256561372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4800" b="76800" l="3200" r="100000"/>
                    </a14:imgEffect>
                  </a14:imgLayer>
                </a14:imgProps>
              </a:ext>
            </a:extLst>
          </a:blip>
          <a:stretch>
            <a:fillRect/>
          </a:stretch>
        </p:blipFill>
        <p:spPr>
          <a:xfrm>
            <a:off x="838200" y="-197916"/>
            <a:ext cx="10025198" cy="5874815"/>
          </a:xfrm>
          <a:prstGeom prst="rect">
            <a:avLst/>
          </a:prstGeom>
        </p:spPr>
      </p:pic>
      <p:sp>
        <p:nvSpPr>
          <p:cNvPr id="3" name="TextBox 2"/>
          <p:cNvSpPr txBox="1"/>
          <p:nvPr/>
        </p:nvSpPr>
        <p:spPr>
          <a:xfrm>
            <a:off x="0" y="4303455"/>
            <a:ext cx="12192000" cy="2062103"/>
          </a:xfrm>
          <a:prstGeom prst="rect">
            <a:avLst/>
          </a:prstGeom>
          <a:noFill/>
        </p:spPr>
        <p:txBody>
          <a:bodyPr wrap="square" rtlCol="0">
            <a:spAutoFit/>
          </a:bodyPr>
          <a:lstStyle/>
          <a:p>
            <a:r>
              <a:rPr lang="vi-VN" sz="3200" dirty="0" smtClean="0">
                <a:latin typeface="+mj-lt"/>
              </a:rPr>
              <a:t>Trên trời có một đám mây xinh đẹp, khi thì mặc áo trắng như bông, khi thì mặc áo màu xanh biếc, lúc cô đổi lại áo màu hồng tươi. Cô Mây cứ suốt ngày nhởn nhơ bay lượn,lướt trên đỉnh núi ,ngọn đồi, lúc bay trên biển cả mênh mông,lúc vờn đồng quê bát ngát. </a:t>
            </a:r>
            <a:endParaRPr lang="en-US" sz="3200" dirty="0">
              <a:latin typeface="+mj-lt"/>
            </a:endParaRPr>
          </a:p>
        </p:txBody>
      </p:sp>
    </p:spTree>
    <p:extLst>
      <p:ext uri="{BB962C8B-B14F-4D97-AF65-F5344CB8AC3E}">
        <p14:creationId xmlns:p14="http://schemas.microsoft.com/office/powerpoint/2010/main" val="31588117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304295" cy="6858000"/>
          </a:xfrm>
          <a:prstGeom prst="rect">
            <a:avLst/>
          </a:prstGeom>
        </p:spPr>
      </p:pic>
      <p:sp>
        <p:nvSpPr>
          <p:cNvPr id="5" name="TextBox 4"/>
          <p:cNvSpPr txBox="1"/>
          <p:nvPr/>
        </p:nvSpPr>
        <p:spPr>
          <a:xfrm>
            <a:off x="1276350" y="5205918"/>
            <a:ext cx="10572750" cy="584775"/>
          </a:xfrm>
          <a:prstGeom prst="rect">
            <a:avLst/>
          </a:prstGeom>
          <a:noFill/>
        </p:spPr>
        <p:txBody>
          <a:bodyPr wrap="square" rtlCol="0">
            <a:spAutoFit/>
          </a:bodyPr>
          <a:lstStyle/>
          <a:p>
            <a:r>
              <a:rPr lang="vi-VN" sz="3200" dirty="0" smtClean="0">
                <a:latin typeface="+mj-lt"/>
              </a:rPr>
              <a:t>Bác Mặt Trời bận tỏa ánh nắng cho mọi người phơi thóc</a:t>
            </a:r>
            <a:r>
              <a:rPr lang="vi-VN" dirty="0" smtClean="0"/>
              <a:t>.</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65867" l="13200" r="87400"/>
                    </a14:imgEffect>
                  </a14:imgLayer>
                </a14:imgProps>
              </a:ext>
            </a:extLst>
          </a:blip>
          <a:stretch>
            <a:fillRect/>
          </a:stretch>
        </p:blipFill>
        <p:spPr>
          <a:xfrm>
            <a:off x="0" y="1"/>
            <a:ext cx="12344400" cy="7715249"/>
          </a:xfrm>
          <a:prstGeom prst="rect">
            <a:avLst/>
          </a:prstGeom>
        </p:spPr>
      </p:pic>
    </p:spTree>
    <p:extLst>
      <p:ext uri="{BB962C8B-B14F-4D97-AF65-F5344CB8AC3E}">
        <p14:creationId xmlns:p14="http://schemas.microsoft.com/office/powerpoint/2010/main" val="171697240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295" y="0"/>
            <a:ext cx="12304295" cy="68580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6667" b="72533" l="14400" r="88400"/>
                    </a14:imgEffect>
                  </a14:imgLayer>
                </a14:imgProps>
              </a:ext>
            </a:extLst>
          </a:blip>
          <a:stretch>
            <a:fillRect/>
          </a:stretch>
        </p:blipFill>
        <p:spPr>
          <a:xfrm>
            <a:off x="-313323" y="-550069"/>
            <a:ext cx="12706350" cy="7958138"/>
          </a:xfrm>
          <a:prstGeom prst="rect">
            <a:avLst/>
          </a:prstGeom>
        </p:spPr>
      </p:pic>
      <p:sp>
        <p:nvSpPr>
          <p:cNvPr id="3" name="TextBox 2"/>
          <p:cNvSpPr txBox="1"/>
          <p:nvPr/>
        </p:nvSpPr>
        <p:spPr>
          <a:xfrm>
            <a:off x="-112295" y="5562600"/>
            <a:ext cx="12304295" cy="1077218"/>
          </a:xfrm>
          <a:prstGeom prst="rect">
            <a:avLst/>
          </a:prstGeom>
          <a:noFill/>
        </p:spPr>
        <p:txBody>
          <a:bodyPr wrap="square" rtlCol="0">
            <a:spAutoFit/>
          </a:bodyPr>
          <a:lstStyle/>
          <a:p>
            <a:r>
              <a:rPr lang="vi-VN" sz="3200" dirty="0" smtClean="0">
                <a:latin typeface="+mj-lt"/>
              </a:rPr>
              <a:t>Cô Mặt Trăng bận rải ánh vàng cho các em bé vui chơi. May thay cô gặp chị gió. Cô gọi</a:t>
            </a:r>
            <a:endParaRPr lang="en-US" sz="3200" dirty="0">
              <a:latin typeface="+mj-lt"/>
            </a:endParaRPr>
          </a:p>
        </p:txBody>
      </p:sp>
    </p:spTree>
    <p:extLst>
      <p:ext uri="{BB962C8B-B14F-4D97-AF65-F5344CB8AC3E}">
        <p14:creationId xmlns:p14="http://schemas.microsoft.com/office/powerpoint/2010/main" val="13623622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Widescreen</PresentationFormat>
  <Paragraphs>71</Paragraphs>
  <Slides>19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2024-08-13T08:36:37Z</dcterms:created>
  <dcterms:modified xsi:type="dcterms:W3CDTF">2024-08-13T08:36:54Z</dcterms:modified>
</cp:coreProperties>
</file>