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61" r:id="rId4"/>
    <p:sldId id="264" r:id="rId5"/>
    <p:sldId id="263" r:id="rId6"/>
    <p:sldId id="266" r:id="rId7"/>
    <p:sldId id="268" r:id="rId8"/>
    <p:sldId id="270" r:id="rId9"/>
    <p:sldId id="272" r:id="rId10"/>
    <p:sldId id="274" r:id="rId11"/>
    <p:sldId id="276" r:id="rId12"/>
    <p:sldId id="278" r:id="rId13"/>
    <p:sldId id="283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6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3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2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4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8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F7661-40DE-4AB2-B3FE-FFB901E904A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89095-3809-4100-948A-458322F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2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3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8.png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2152547" y="365125"/>
            <a:ext cx="829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 KHỐI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1986" y="4766320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5010" y="1550809"/>
            <a:ext cx="70033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85800" algn="l"/>
                <a:tab pos="2985770" algn="ctr"/>
              </a:tabLst>
            </a:pPr>
            <a:endParaRPr lang="en-US" sz="28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tabLst>
                <a:tab pos="685800" algn="l"/>
                <a:tab pos="2985770" algn="ctr"/>
              </a:tabLst>
            </a:pPr>
            <a:endParaRPr lang="en-US" sz="28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tabLst>
                <a:tab pos="685800" algn="l"/>
                <a:tab pos="2985770" algn="ctr"/>
              </a:tabLst>
            </a:pPr>
            <a:endParaRPr lang="en-US" sz="28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tabLst>
                <a:tab pos="685800" algn="l"/>
                <a:tab pos="2985770" algn="ctr"/>
              </a:tabLst>
            </a:pP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LĨNH VỰC:PHÁT TRIỂN NHẬN THỨC</a:t>
            </a:r>
          </a:p>
          <a:p>
            <a:pPr algn="ctr">
              <a:tabLst>
                <a:tab pos="685800" algn="l"/>
                <a:tab pos="2985770" algn="ctr"/>
              </a:tabLst>
            </a:pPr>
            <a:endParaRPr lang="en-US" sz="36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685800" algn="l"/>
                <a:tab pos="2985770" algn="ctr"/>
              </a:tabLst>
            </a:pPr>
            <a:r>
              <a:rPr lang="en-US" sz="28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Đề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tài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: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Khám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phá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“</a:t>
            </a:r>
            <a:r>
              <a:rPr lang="en-US" sz="2400" b="1" kern="0" dirty="0" err="1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K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huôn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mặt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bé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”.</a:t>
            </a:r>
            <a:endParaRPr lang="en-US" sz="2400" b="1" kern="0" dirty="0">
              <a:solidFill>
                <a:schemeClr val="accent5"/>
              </a:solidFill>
              <a:latin typeface="Times New Roman"/>
              <a:cs typeface="Times New Roman" pitchFamily="18" charset="0"/>
            </a:endParaRPr>
          </a:p>
          <a:p>
            <a:pPr>
              <a:tabLst>
                <a:tab pos="685800" algn="l"/>
                <a:tab pos="2985770" algn="ctr"/>
              </a:tabLst>
            </a:pP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                  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Lứa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Trẻ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(3-4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) </a:t>
            </a:r>
          </a:p>
          <a:p>
            <a:pPr>
              <a:tabLst>
                <a:tab pos="685800" algn="l"/>
                <a:tab pos="2985770" algn="ctr"/>
              </a:tabLst>
            </a:pP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                  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Giáo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Viên:Phan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Thị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Phương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.</a:t>
            </a:r>
            <a:r>
              <a:rPr lang="vi-VN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endParaRPr lang="en-US" sz="2400" b="1" kern="0" dirty="0" smtClean="0">
              <a:solidFill>
                <a:schemeClr val="accent5"/>
              </a:solidFill>
              <a:latin typeface="Times New Roman"/>
              <a:cs typeface="Times New Roman" pitchFamily="18" charset="0"/>
            </a:endParaRPr>
          </a:p>
          <a:p>
            <a:pPr>
              <a:tabLst>
                <a:tab pos="685800" algn="l"/>
                <a:tab pos="2985770" algn="ctr"/>
              </a:tabLst>
            </a:pP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                                     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Đào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Thu </a:t>
            </a:r>
            <a:r>
              <a:rPr lang="en-US" sz="2400" b="1" kern="0" dirty="0" err="1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Trang</a:t>
            </a:r>
            <a:r>
              <a:rPr lang="en-US" sz="2400" b="1" kern="0" dirty="0" smtClean="0">
                <a:solidFill>
                  <a:schemeClr val="accent5"/>
                </a:solidFill>
                <a:latin typeface="Times New Roman"/>
                <a:cs typeface="Times New Roman" pitchFamily="18" charset="0"/>
              </a:rPr>
              <a:t> </a:t>
            </a:r>
            <a:endParaRPr lang="en-US" sz="2400" b="1" kern="0" dirty="0" smtClean="0">
              <a:solidFill>
                <a:schemeClr val="accent5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685800" algn="l"/>
                <a:tab pos="2985770" algn="ctr"/>
              </a:tabLst>
            </a:pPr>
            <a:endParaRPr lang="en-US" sz="2800" b="1" kern="0" dirty="0" smtClean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685800" algn="l"/>
                <a:tab pos="2985770" algn="ctr"/>
              </a:tabLst>
            </a:pPr>
            <a:endParaRPr lang="en-US" sz="36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9195" y="5948642"/>
            <a:ext cx="800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2024-2025</a:t>
            </a:r>
          </a:p>
        </p:txBody>
      </p:sp>
      <p:pic>
        <p:nvPicPr>
          <p:cNvPr id="10" name="Picture 9" descr="A logo with people and text&#10;&#10;Description automatically generated">
            <a:extLst>
              <a:ext uri="{FF2B5EF4-FFF2-40B4-BE49-F238E27FC236}">
                <a16:creationId xmlns="" xmlns:a16="http://schemas.microsoft.com/office/drawing/2014/main" id="{7065D9A0-40E8-4891-9B04-D4BC30F1B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68" y="1108888"/>
            <a:ext cx="1336809" cy="12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00_22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248541"/>
            <a:ext cx="7467600" cy="63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3" y="149464"/>
            <a:ext cx="8291512" cy="64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6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6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trẻ k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6934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7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100_22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3021"/>
            <a:ext cx="8848725" cy="66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27767"/>
            <a:ext cx="8877300" cy="66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32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" y="0"/>
            <a:ext cx="12201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6897" y="1498719"/>
            <a:ext cx="73677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*TRÒ CHƠI :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phận:mắt,mũi,miệng.Trẻ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" y="0"/>
            <a:ext cx="1220161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57400" y="2517057"/>
            <a:ext cx="79041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LUÔN CHĂM NGOAN VÀ HỌC GIỎI!</a:t>
            </a:r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3" y="0"/>
            <a:ext cx="11969579" cy="66479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9860" y="1092689"/>
            <a:ext cx="98689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j-lt"/>
              </a:rPr>
              <a:t>I</a:t>
            </a:r>
            <a:r>
              <a:rPr lang="vi-VN" sz="1400" b="1" dirty="0" smtClean="0">
                <a:latin typeface="+mj-lt"/>
              </a:rPr>
              <a:t>. </a:t>
            </a:r>
            <a:r>
              <a:rPr lang="vi-VN" sz="1400" b="1" dirty="0">
                <a:latin typeface="+mj-lt"/>
              </a:rPr>
              <a:t>Mục đích – yêu cầu</a:t>
            </a:r>
            <a:endParaRPr lang="vi-VN" sz="1400" dirty="0">
              <a:latin typeface="+mj-lt"/>
            </a:endParaRPr>
          </a:p>
          <a:p>
            <a:r>
              <a:rPr lang="vi-VN" sz="1400" b="1" dirty="0">
                <a:latin typeface="+mj-lt"/>
              </a:rPr>
              <a:t>1. Kiến thức:</a:t>
            </a:r>
            <a:endParaRPr lang="vi-VN" sz="1400" dirty="0">
              <a:latin typeface="+mj-lt"/>
            </a:endParaRPr>
          </a:p>
          <a:p>
            <a:r>
              <a:rPr lang="vi-VN" sz="1400" dirty="0">
                <a:latin typeface="+mj-lt"/>
              </a:rPr>
              <a:t>- Trẻ biết tên gọi các bộ phận trên khuôn mặt (gồm: mắt, mũi, miệng,tai). (S)</a:t>
            </a:r>
          </a:p>
          <a:p>
            <a:r>
              <a:rPr lang="vi-VN" sz="1400" dirty="0">
                <a:latin typeface="+mj-lt"/>
              </a:rPr>
              <a:t>- Trẻ nêu được được tác dụng của một số bộ phận trên khuôn mặt thông qua hoạt động khám phá. (S)</a:t>
            </a:r>
          </a:p>
          <a:p>
            <a:r>
              <a:rPr lang="vi-VN" sz="1400" dirty="0">
                <a:latin typeface="+mj-lt"/>
              </a:rPr>
              <a:t>-Trẻ đếm số lượng các bộ phận trên khuôn mặt và dán chấm tròn tương ứng (M)</a:t>
            </a:r>
          </a:p>
          <a:p>
            <a:r>
              <a:rPr lang="vi-VN" sz="1400" b="1" dirty="0">
                <a:latin typeface="+mj-lt"/>
              </a:rPr>
              <a:t>2. Kỹ năng:</a:t>
            </a:r>
            <a:endParaRPr lang="vi-VN" sz="1400" dirty="0">
              <a:latin typeface="+mj-lt"/>
            </a:endParaRPr>
          </a:p>
          <a:p>
            <a:r>
              <a:rPr lang="vi-VN" sz="1400" dirty="0">
                <a:latin typeface="+mj-lt"/>
              </a:rPr>
              <a:t>- Kỹ năng quan sát, nhận xét, thảo luận, lắng nghe và trao đổi ý kiến tìm kiếm thu thập thông tin. (S)</a:t>
            </a:r>
          </a:p>
          <a:p>
            <a:r>
              <a:rPr lang="vi-VN" sz="1400" dirty="0">
                <a:latin typeface="+mj-lt"/>
              </a:rPr>
              <a:t>- Đếm, so sánh, đánh giá, lựa chọn, phán đoán...(M)</a:t>
            </a:r>
          </a:p>
          <a:p>
            <a:r>
              <a:rPr lang="vi-VN" sz="1400" b="1" dirty="0">
                <a:latin typeface="+mj-lt"/>
              </a:rPr>
              <a:t>3. Thái độ:</a:t>
            </a:r>
            <a:endParaRPr lang="vi-VN" sz="1400" dirty="0">
              <a:latin typeface="+mj-lt"/>
            </a:endParaRPr>
          </a:p>
          <a:p>
            <a:r>
              <a:rPr lang="vi-VN" sz="1400" dirty="0">
                <a:latin typeface="+mj-lt"/>
              </a:rPr>
              <a:t>- Trẻ tích cực, hứng thú, tập trung,vui vẻ tham gia vào các hoạt động.</a:t>
            </a:r>
          </a:p>
          <a:p>
            <a:r>
              <a:rPr lang="vi-VN" sz="1400" dirty="0">
                <a:latin typeface="+mj-lt"/>
              </a:rPr>
              <a:t>- Trẻ biết chủ động phối hợp với bạn để thực hiện hoạt động.</a:t>
            </a:r>
          </a:p>
          <a:p>
            <a:r>
              <a:rPr lang="vi-VN" sz="1400" dirty="0">
                <a:latin typeface="+mj-lt"/>
              </a:rPr>
              <a:t>- Giáo dục trẻ biết giữ gìn và bảo vệ khuôn mặt.</a:t>
            </a:r>
          </a:p>
          <a:p>
            <a:r>
              <a:rPr lang="vi-VN" sz="1400" b="1" dirty="0">
                <a:latin typeface="+mj-lt"/>
              </a:rPr>
              <a:t>II. Chuẩn bị</a:t>
            </a:r>
            <a:endParaRPr lang="vi-VN" sz="1400" dirty="0">
              <a:latin typeface="+mj-lt"/>
            </a:endParaRPr>
          </a:p>
          <a:p>
            <a:r>
              <a:rPr lang="vi-VN" sz="1400" b="1" dirty="0">
                <a:latin typeface="+mj-lt"/>
              </a:rPr>
              <a:t>1. Đồ dùng của cô:</a:t>
            </a:r>
            <a:endParaRPr lang="vi-VN" sz="1400" dirty="0">
              <a:latin typeface="+mj-lt"/>
            </a:endParaRPr>
          </a:p>
          <a:p>
            <a:r>
              <a:rPr lang="vi-VN" sz="1400" dirty="0">
                <a:latin typeface="+mj-lt"/>
              </a:rPr>
              <a:t>- 2 quyển sách có hình ảnh khuôn mặt bé trai, bé gái</a:t>
            </a:r>
          </a:p>
          <a:p>
            <a:r>
              <a:rPr lang="vi-VN" sz="1400" dirty="0">
                <a:latin typeface="+mj-lt"/>
              </a:rPr>
              <a:t>- Bảng tổng hợp kết quả khám phá về các bộ phận, số lượng của các bộ phận.</a:t>
            </a:r>
          </a:p>
          <a:p>
            <a:r>
              <a:rPr lang="vi-VN" sz="1400" dirty="0">
                <a:latin typeface="+mj-lt"/>
              </a:rPr>
              <a:t>- Khuôn mặt bé trai, bé gái. Các bộ phận rời( mắt, mũi, miệng, tai)</a:t>
            </a:r>
          </a:p>
          <a:p>
            <a:r>
              <a:rPr lang="vi-VN" sz="1400" dirty="0">
                <a:latin typeface="+mj-lt"/>
              </a:rPr>
              <a:t>- Bảng sơ đồ tư duy.</a:t>
            </a:r>
          </a:p>
          <a:p>
            <a:r>
              <a:rPr lang="vi-VN" sz="1400" dirty="0">
                <a:latin typeface="+mj-lt"/>
              </a:rPr>
              <a:t>- Máy tính, màn chiếu, nhạc không lời, nhạc bài hát: Đôi và một</a:t>
            </a:r>
          </a:p>
          <a:p>
            <a:r>
              <a:rPr lang="vi-VN" sz="1400" b="1" dirty="0">
                <a:latin typeface="+mj-lt"/>
              </a:rPr>
              <a:t>2. Đồ dùng của trẻ:</a:t>
            </a:r>
            <a:endParaRPr lang="vi-VN" sz="1400" dirty="0">
              <a:latin typeface="+mj-lt"/>
            </a:endParaRPr>
          </a:p>
          <a:p>
            <a:r>
              <a:rPr lang="vi-VN" sz="1400" dirty="0">
                <a:latin typeface="+mj-lt"/>
              </a:rPr>
              <a:t>- 2 quyển sách có hình ảnh khuôn mặt bé trai, bé gái</a:t>
            </a:r>
          </a:p>
          <a:p>
            <a:r>
              <a:rPr lang="vi-VN" sz="1400" dirty="0">
                <a:latin typeface="+mj-lt"/>
              </a:rPr>
              <a:t>- Bảng tổng hợp kết quả khám phá về các bộ phận, số lượng của các bộ phận.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253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285750"/>
            <a:ext cx="11096625" cy="6305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3586" y="1231299"/>
            <a:ext cx="880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huôn mặt cười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215" y="2108887"/>
            <a:ext cx="7862757" cy="29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7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499"/>
            <a:ext cx="11468100" cy="6562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0652" y="3287670"/>
            <a:ext cx="744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5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SCN1672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50292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6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65" name="AutoShape 17"/>
          <p:cNvCxnSpPr>
            <a:cxnSpLocks noChangeShapeType="1"/>
          </p:cNvCxnSpPr>
          <p:nvPr/>
        </p:nvCxnSpPr>
        <p:spPr bwMode="auto">
          <a:xfrm rot="5400000" flipV="1">
            <a:off x="5943600" y="304800"/>
            <a:ext cx="1588" cy="158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7848600" y="-647700"/>
            <a:ext cx="1295400" cy="1295400"/>
          </a:xfrm>
          <a:custGeom>
            <a:avLst/>
            <a:gdLst>
              <a:gd name="G0" fmla="+- 9007 0 0"/>
              <a:gd name="G1" fmla="+- 11643030 0 0"/>
              <a:gd name="G2" fmla="+- 0 0 11643030"/>
              <a:gd name="T0" fmla="*/ 0 256 1"/>
              <a:gd name="T1" fmla="*/ 180 256 1"/>
              <a:gd name="G3" fmla="+- 11643030 T0 T1"/>
              <a:gd name="T2" fmla="*/ 0 256 1"/>
              <a:gd name="T3" fmla="*/ 90 256 1"/>
              <a:gd name="G4" fmla="+- 11643030 T2 T3"/>
              <a:gd name="G5" fmla="*/ G4 2 1"/>
              <a:gd name="T4" fmla="*/ 90 256 1"/>
              <a:gd name="T5" fmla="*/ 0 256 1"/>
              <a:gd name="G6" fmla="+- 11643030 T4 T5"/>
              <a:gd name="G7" fmla="*/ G6 2 1"/>
              <a:gd name="G8" fmla="abs 1164303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007"/>
              <a:gd name="G18" fmla="*/ 9007 1 2"/>
              <a:gd name="G19" fmla="+- G18 5400 0"/>
              <a:gd name="G20" fmla="cos G19 11643030"/>
              <a:gd name="G21" fmla="sin G19 11643030"/>
              <a:gd name="G22" fmla="+- G20 10800 0"/>
              <a:gd name="G23" fmla="+- G21 10800 0"/>
              <a:gd name="G24" fmla="+- 10800 0 G20"/>
              <a:gd name="G25" fmla="+- 9007 10800 0"/>
              <a:gd name="G26" fmla="?: G9 G17 G25"/>
              <a:gd name="G27" fmla="?: G9 0 21600"/>
              <a:gd name="G28" fmla="cos 10800 11643030"/>
              <a:gd name="G29" fmla="sin 10800 11643030"/>
              <a:gd name="G30" fmla="sin 9007 11643030"/>
              <a:gd name="G31" fmla="+- G28 10800 0"/>
              <a:gd name="G32" fmla="+- G29 10800 0"/>
              <a:gd name="G33" fmla="+- G30 10800 0"/>
              <a:gd name="G34" fmla="?: G4 0 G31"/>
              <a:gd name="G35" fmla="?: 11643030 G34 0"/>
              <a:gd name="G36" fmla="?: G6 G35 G31"/>
              <a:gd name="G37" fmla="+- 21600 0 G36"/>
              <a:gd name="G38" fmla="?: G4 0 G33"/>
              <a:gd name="G39" fmla="?: 1164303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904 w 21600"/>
              <a:gd name="T15" fmla="*/ 11204 h 21600"/>
              <a:gd name="T16" fmla="*/ 10800 w 21600"/>
              <a:gd name="T17" fmla="*/ 1793 h 21600"/>
              <a:gd name="T18" fmla="*/ 20696 w 21600"/>
              <a:gd name="T19" fmla="*/ 11204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800" y="11167"/>
                </a:moveTo>
                <a:cubicBezTo>
                  <a:pt x="1795" y="11045"/>
                  <a:pt x="1793" y="10922"/>
                  <a:pt x="1793" y="10800"/>
                </a:cubicBezTo>
                <a:cubicBezTo>
                  <a:pt x="1793" y="5825"/>
                  <a:pt x="5825" y="1793"/>
                  <a:pt x="10800" y="1793"/>
                </a:cubicBezTo>
                <a:cubicBezTo>
                  <a:pt x="15774" y="1793"/>
                  <a:pt x="19807" y="5825"/>
                  <a:pt x="19807" y="10800"/>
                </a:cubicBezTo>
                <a:cubicBezTo>
                  <a:pt x="19806" y="10922"/>
                  <a:pt x="19804" y="11045"/>
                  <a:pt x="19799" y="11167"/>
                </a:cubicBezTo>
                <a:lnTo>
                  <a:pt x="21590" y="11241"/>
                </a:lnTo>
                <a:cubicBezTo>
                  <a:pt x="21596" y="11094"/>
                  <a:pt x="21600" y="10947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0947"/>
                  <a:pt x="3" y="11094"/>
                  <a:pt x="9" y="1124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304800" y="4648200"/>
            <a:ext cx="1219200" cy="914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H="1" flipV="1">
            <a:off x="10439400" y="4572000"/>
            <a:ext cx="16002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7010400" y="2667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 flipH="1">
            <a:off x="12420600" y="304800"/>
            <a:ext cx="1143000" cy="762000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0 L -0.25417 0.410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917 0.910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45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51445E-7 L 0.48333 -0.155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7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16647 L -0.06666 -0.144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83 0.13318 L -0.4375 -0.088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17" y="-11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83 -0.18867 L -0.00417 -0.421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11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17758 L -0.45417 0.233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 0.29966 L 0.21667 0.310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C:\Documents and Settings\Angelia Perkins\Application Data\Microsoft\Media Catalog\Downloaded Clips\cl62\j024611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1"/>
            <a:ext cx="3505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C:\Documents and Settings\Angelia Perkins\Application Data\Microsoft\Media Catalog\Downloaded Clips\cl69\j026429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191001"/>
            <a:ext cx="1828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Image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35556" r="30534" b="18889"/>
          <a:stretch>
            <a:fillRect/>
          </a:stretch>
        </p:blipFill>
        <p:spPr bwMode="auto">
          <a:xfrm>
            <a:off x="5181600" y="2209800"/>
            <a:ext cx="2057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Banh s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1"/>
            <a:ext cx="2819400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971800" y="32004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Ngọt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8610600" y="2514600"/>
            <a:ext cx="1066800" cy="5286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  <a:latin typeface="Times New Roman" panose="02020603050405020304" pitchFamily="18" charset="0"/>
              </a:rPr>
              <a:t>Nói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352800" y="6172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Chua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8899526" y="6061075"/>
            <a:ext cx="100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2"/>
                </a:solidFill>
                <a:latin typeface="Trebuchet MS" panose="020B0603020202020204" pitchFamily="34" charset="0"/>
              </a:rPr>
              <a:t>Đắng</a:t>
            </a:r>
          </a:p>
        </p:txBody>
      </p:sp>
      <p:pic>
        <p:nvPicPr>
          <p:cNvPr id="5135" name="Picture 15" descr="be h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8601"/>
            <a:ext cx="27432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1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5132" grpId="0" animBg="1"/>
      <p:bldP spid="5133" grpId="0"/>
      <p:bldP spid="5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27777" r="29213" b="19444"/>
          <a:stretch>
            <a:fillRect/>
          </a:stretch>
        </p:blipFill>
        <p:spPr bwMode="auto">
          <a:xfrm>
            <a:off x="4648200" y="228600"/>
            <a:ext cx="2590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2" descr="C:\Documents and Settings\Angelia Perkins\Application Data\Microsoft\Media Catalog\Downloaded Clips\cl24\j009113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2819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Documents and Settings\Angelia Perkins\Application Data\Microsoft\Media Catalog\Downloaded Clips\cl64\j0251613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33528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6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4copy135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"/>
            <a:ext cx="2514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au_X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657600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44914" r="38962" b="43369"/>
          <a:stretch>
            <a:fillRect/>
          </a:stretch>
        </p:blipFill>
        <p:spPr bwMode="auto">
          <a:xfrm>
            <a:off x="2667000" y="609600"/>
            <a:ext cx="3352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Xe-dap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2514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85800"/>
            <a:ext cx="2819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429000" y="5715000"/>
            <a:ext cx="1371600" cy="3762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folHlink"/>
                </a:solidFill>
                <a:latin typeface="Times New Roman" panose="02020603050405020304" pitchFamily="18" charset="0"/>
              </a:rPr>
              <a:t>Ngắm cảnh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8229600" y="28956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Nhìn đồ vật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8077200" y="60960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Nhìn đường</a:t>
            </a:r>
          </a:p>
        </p:txBody>
      </p:sp>
      <p:pic>
        <p:nvPicPr>
          <p:cNvPr id="3092" name="Picture 20" descr="DSC_00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2514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5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90" grpId="0"/>
      <p:bldP spid="30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6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DSCN1672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37338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SCN1677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43434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505200" y="5943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Bạn gái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7543800" y="5867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Bạn trai</a:t>
            </a:r>
          </a:p>
        </p:txBody>
      </p:sp>
    </p:spTree>
    <p:extLst>
      <p:ext uri="{BB962C8B-B14F-4D97-AF65-F5344CB8AC3E}">
        <p14:creationId xmlns:p14="http://schemas.microsoft.com/office/powerpoint/2010/main" val="232896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199</Words>
  <Application>Microsoft Office PowerPoint</Application>
  <PresentationFormat>Widescreen</PresentationFormat>
  <Paragraphs>50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AutoBVT</cp:lastModifiedBy>
  <cp:revision>19</cp:revision>
  <dcterms:created xsi:type="dcterms:W3CDTF">2024-08-07T05:26:55Z</dcterms:created>
  <dcterms:modified xsi:type="dcterms:W3CDTF">2024-08-13T13:59:11Z</dcterms:modified>
</cp:coreProperties>
</file>