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0D89E-095B-4148-A0C3-8B327BCC2C7C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D5D51-E2FE-423E-B171-7B201FC33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48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F3373D-4756-4421-B987-6B27DE8D3474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753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AE9269-323D-4368-8F1D-47BDE5F26BED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225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C9790A-F33A-47DF-9BED-288F411BF5CA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711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34BB2D-A8EB-4508-9BA4-86995ABFAEAB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7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B5988C-8766-47AD-8067-36BE9B508859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14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220EDF-1B7E-40BE-A085-84FA8C492C79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61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4187A0-4963-4A11-A24A-BDDF245E9F25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382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AECD18-2C13-46F0-8DA2-770642844F74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491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AF58F9-2902-4EEC-9185-F22A14F4168D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53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B45207-79A9-41FC-99FB-715A5ADB6A3D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371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BAF925-AB3B-4E2B-99E4-481909AF5DBB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955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747326-B4F4-43FF-9B5D-53E8BEF1ABA3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9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3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9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6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5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9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0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2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5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4471A-C942-4943-9A6C-66313F80B033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5CEA5-7299-44F8-B4E0-D0F5B7B4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3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audio" Target="../media/audio3.wav"/><Relationship Id="rId7" Type="http://schemas.openxmlformats.org/officeDocument/2006/relationships/image" Target="../media/image6.gif"/><Relationship Id="rId12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11" Type="http://schemas.openxmlformats.org/officeDocument/2006/relationships/image" Target="../media/image16.jpeg"/><Relationship Id="rId5" Type="http://schemas.openxmlformats.org/officeDocument/2006/relationships/audio" Target="../media/audio1.wav"/><Relationship Id="rId10" Type="http://schemas.openxmlformats.org/officeDocument/2006/relationships/image" Target="../media/image15.jpeg"/><Relationship Id="rId4" Type="http://schemas.openxmlformats.org/officeDocument/2006/relationships/audio" Target="../media/audio4.wav"/><Relationship Id="rId9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audio" Target="../media/audio3.wav"/><Relationship Id="rId7" Type="http://schemas.openxmlformats.org/officeDocument/2006/relationships/image" Target="../media/image18.jpeg"/><Relationship Id="rId12" Type="http://schemas.openxmlformats.org/officeDocument/2006/relationships/image" Target="../media/image2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11" Type="http://schemas.openxmlformats.org/officeDocument/2006/relationships/image" Target="../media/image21.jpeg"/><Relationship Id="rId5" Type="http://schemas.openxmlformats.org/officeDocument/2006/relationships/audio" Target="../media/audio1.wav"/><Relationship Id="rId10" Type="http://schemas.openxmlformats.org/officeDocument/2006/relationships/image" Target="../media/image15.jpeg"/><Relationship Id="rId4" Type="http://schemas.openxmlformats.org/officeDocument/2006/relationships/audio" Target="../media/audio4.wav"/><Relationship Id="rId9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audio" Target="../media/audio2.wav"/><Relationship Id="rId4" Type="http://schemas.openxmlformats.org/officeDocument/2006/relationships/audio" Target="../media/audio4.wav"/><Relationship Id="rId9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audio" Target="../media/audio3.wav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audio" Target="../media/audio5.wav"/><Relationship Id="rId10" Type="http://schemas.openxmlformats.org/officeDocument/2006/relationships/image" Target="../media/image25.jpeg"/><Relationship Id="rId4" Type="http://schemas.openxmlformats.org/officeDocument/2006/relationships/audio" Target="../media/audio4.wav"/><Relationship Id="rId9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audio" Target="../media/audio3.wav"/><Relationship Id="rId7" Type="http://schemas.openxmlformats.org/officeDocument/2006/relationships/image" Target="../media/image2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2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2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gif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audio" Target="../media/audio3.wav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audio" Target="../media/audio2.wav"/><Relationship Id="rId4" Type="http://schemas.openxmlformats.org/officeDocument/2006/relationships/audio" Target="../media/audio4.wav"/><Relationship Id="rId9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ownloads\Vui%20&#272;&#7871;n%20Tr&#432;&#7901;ng%20-%20Nh&#243;m%20Hoa%20Tay%20-%20Nh&#7841;c%20Thi&#7871;u%20Nhi%20S&#244;i%20&#272;&#7897;ng%20Remix.mp4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6.gif"/><Relationship Id="rId4" Type="http://schemas.openxmlformats.org/officeDocument/2006/relationships/audio" Target="../media/audio4.wav"/><Relationship Id="rId9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0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03" y="33338"/>
            <a:ext cx="11960773" cy="682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32026" y="403226"/>
            <a:ext cx="8289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vi-V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QUẬN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endParaRPr lang="vi-V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CỰ KHỐI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4414" y="1516063"/>
            <a:ext cx="7875587" cy="3046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 VỰC 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3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3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TRIỂN NHẬN THỨC</a:t>
            </a:r>
          </a:p>
          <a:p>
            <a:pPr algn="ctr" eaLnBrk="1" hangingPunct="1">
              <a:defRPr/>
            </a:pPr>
            <a:endParaRPr lang="en-US" sz="3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algn="ctr" eaLnBrk="1" hangingPunct="1">
              <a:defRPr/>
            </a:pP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 – 6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hạm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hị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endParaRPr lang="en-US" sz="3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810126" y="6021389"/>
            <a:ext cx="30908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</a:t>
            </a:r>
            <a:r>
              <a:rPr lang="en-US" altLang="en-US" sz="2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altLang="en-US" sz="2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85283595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4"/>
          <p:cNvSpPr>
            <a:spLocks noChangeArrowheads="1"/>
          </p:cNvSpPr>
          <p:nvPr/>
        </p:nvSpPr>
        <p:spPr bwMode="auto">
          <a:xfrm rot="16200000" flipV="1">
            <a:off x="2667000" y="457200"/>
            <a:ext cx="3733800" cy="601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31074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31081" name="Picture 9" descr="bells2me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31090" name="Rectangle 18"/>
          <p:cNvSpPr>
            <a:spLocks noChangeArrowheads="1"/>
          </p:cNvSpPr>
          <p:nvPr/>
        </p:nvSpPr>
        <p:spPr bwMode="auto">
          <a:xfrm>
            <a:off x="2971800" y="5791200"/>
            <a:ext cx="6858000" cy="8382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/>
              <a:t>6 thêm 2 bằng ?</a:t>
            </a:r>
          </a:p>
        </p:txBody>
      </p:sp>
      <p:pic>
        <p:nvPicPr>
          <p:cNvPr id="14349" name="Picture 23" descr="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00200"/>
            <a:ext cx="3048000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0" name="Picture 25" descr="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289560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98" name="Picture 26" descr="2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752600"/>
            <a:ext cx="2719388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99" name="Picture 27" descr="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715000"/>
            <a:ext cx="8985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100" name="Picture 28" descr="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114800"/>
            <a:ext cx="83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101" name="Picture 29" descr="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191001"/>
            <a:ext cx="685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79638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1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animBg="1"/>
      <p:bldP spid="131076" grpId="0" animBg="1"/>
      <p:bldP spid="131077" grpId="0" animBg="1"/>
      <p:bldP spid="131078" grpId="0" animBg="1"/>
      <p:bldP spid="131079" grpId="0" animBg="1"/>
      <p:bldP spid="131080" grpId="0" animBg="1"/>
      <p:bldP spid="131082" grpId="0"/>
      <p:bldP spid="13109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38249" name="Picture 9" descr="bells2me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3200400" y="5791200"/>
            <a:ext cx="6096000" cy="7620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/>
              <a:t>5 thêm 3 bằng ?</a:t>
            </a:r>
          </a:p>
        </p:txBody>
      </p:sp>
      <p:grpSp>
        <p:nvGrpSpPr>
          <p:cNvPr id="138286" name="Group 46"/>
          <p:cNvGrpSpPr>
            <a:grpSpLocks/>
          </p:cNvGrpSpPr>
          <p:nvPr/>
        </p:nvGrpSpPr>
        <p:grpSpPr bwMode="auto">
          <a:xfrm>
            <a:off x="4648200" y="304800"/>
            <a:ext cx="6019800" cy="5365750"/>
            <a:chOff x="1776" y="0"/>
            <a:chExt cx="3792" cy="3380"/>
          </a:xfrm>
        </p:grpSpPr>
        <p:pic>
          <p:nvPicPr>
            <p:cNvPr id="16403" name="Picture 35" descr="PIGGY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528"/>
              <a:ext cx="1776" cy="1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4" name="Picture 36" descr="PIGGY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1968"/>
              <a:ext cx="1776" cy="1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5" name="Picture 37" descr="PIGGY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632"/>
              <a:ext cx="1152" cy="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6" name="Picture 38" descr="PIGGY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2448"/>
              <a:ext cx="1056" cy="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7" name="Picture 45" descr="PIGGY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0"/>
              <a:ext cx="1776" cy="1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8290" name="Group 50"/>
          <p:cNvGrpSpPr>
            <a:grpSpLocks/>
          </p:cNvGrpSpPr>
          <p:nvPr/>
        </p:nvGrpSpPr>
        <p:grpSpPr bwMode="auto">
          <a:xfrm>
            <a:off x="1752600" y="457201"/>
            <a:ext cx="2209800" cy="4379913"/>
            <a:chOff x="336" y="288"/>
            <a:chExt cx="1392" cy="2759"/>
          </a:xfrm>
        </p:grpSpPr>
        <p:pic>
          <p:nvPicPr>
            <p:cNvPr id="16400" name="Picture 47" descr="PIGGY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208"/>
              <a:ext cx="1056" cy="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1" name="Picture 48" descr="PIGGY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104"/>
              <a:ext cx="1164" cy="9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Picture 49" descr="PIGGY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88"/>
              <a:ext cx="1104" cy="8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8291" name="Picture 51" descr="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791200"/>
            <a:ext cx="831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92" name="Picture 52" descr="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1" y="2667001"/>
            <a:ext cx="10509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93" name="Picture 53" descr="3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43200"/>
            <a:ext cx="99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63205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38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38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38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38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8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8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8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8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animBg="1"/>
      <p:bldP spid="138244" grpId="0" animBg="1"/>
      <p:bldP spid="138245" grpId="0" animBg="1"/>
      <p:bldP spid="138246" grpId="0" animBg="1"/>
      <p:bldP spid="138247" grpId="0" animBg="1"/>
      <p:bldP spid="138248" grpId="0" animBg="1"/>
      <p:bldP spid="1382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43367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43369" name="Picture 9" descr="bells2me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43371" name="Rectangle 11"/>
          <p:cNvSpPr>
            <a:spLocks noChangeArrowheads="1"/>
          </p:cNvSpPr>
          <p:nvPr/>
        </p:nvSpPr>
        <p:spPr bwMode="auto">
          <a:xfrm>
            <a:off x="2362200" y="5943600"/>
            <a:ext cx="7543800" cy="9144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/>
              <a:t>4 thêm 4 bằng ?</a:t>
            </a:r>
          </a:p>
        </p:txBody>
      </p:sp>
      <p:grpSp>
        <p:nvGrpSpPr>
          <p:cNvPr id="143386" name="Group 26"/>
          <p:cNvGrpSpPr>
            <a:grpSpLocks/>
          </p:cNvGrpSpPr>
          <p:nvPr/>
        </p:nvGrpSpPr>
        <p:grpSpPr bwMode="auto">
          <a:xfrm>
            <a:off x="1828800" y="1219200"/>
            <a:ext cx="2971800" cy="4491038"/>
            <a:chOff x="192" y="768"/>
            <a:chExt cx="1872" cy="2829"/>
          </a:xfrm>
        </p:grpSpPr>
        <p:pic>
          <p:nvPicPr>
            <p:cNvPr id="18453" name="Picture 13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256"/>
              <a:ext cx="1392" cy="8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4" name="Picture 14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768"/>
              <a:ext cx="1584" cy="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5" name="Picture 15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2976"/>
              <a:ext cx="1056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6" name="Picture 16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1344" cy="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3385" name="Group 25"/>
          <p:cNvGrpSpPr>
            <a:grpSpLocks/>
          </p:cNvGrpSpPr>
          <p:nvPr/>
        </p:nvGrpSpPr>
        <p:grpSpPr bwMode="auto">
          <a:xfrm>
            <a:off x="6096000" y="609600"/>
            <a:ext cx="4038600" cy="5221288"/>
            <a:chOff x="2880" y="384"/>
            <a:chExt cx="2544" cy="3289"/>
          </a:xfrm>
        </p:grpSpPr>
        <p:pic>
          <p:nvPicPr>
            <p:cNvPr id="18449" name="Picture 17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864"/>
              <a:ext cx="1440" cy="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0" name="Picture 18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1488"/>
              <a:ext cx="1728" cy="1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1" name="Picture 19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384"/>
              <a:ext cx="1296" cy="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2" name="Picture 20" descr="tigerwalks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544"/>
              <a:ext cx="1920" cy="1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3387" name="Picture 27" descr="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938838"/>
            <a:ext cx="1066800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88" name="Picture 28" descr="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976" y="2743200"/>
            <a:ext cx="13430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89" name="Picture 29" descr="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590800"/>
            <a:ext cx="13430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6552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4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3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3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nimBg="1"/>
      <p:bldP spid="143364" grpId="0" animBg="1"/>
      <p:bldP spid="143365" grpId="0" animBg="1"/>
      <p:bldP spid="143366" grpId="0" animBg="1"/>
      <p:bldP spid="143367" grpId="0" animBg="1"/>
      <p:bldP spid="143368" grpId="0" animBg="1"/>
      <p:bldP spid="143370" grpId="0"/>
      <p:bldP spid="1433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29033" name="Picture 9" descr="bells2me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pic>
        <p:nvPicPr>
          <p:cNvPr id="20491" name="Picture 11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1"/>
            <a:ext cx="1981200" cy="131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2192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5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1905001"/>
            <a:ext cx="1524000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6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886200"/>
            <a:ext cx="1676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7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05200"/>
            <a:ext cx="175260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42" name="Rectangle 18"/>
          <p:cNvSpPr>
            <a:spLocks noChangeArrowheads="1"/>
          </p:cNvSpPr>
          <p:nvPr/>
        </p:nvSpPr>
        <p:spPr bwMode="auto">
          <a:xfrm>
            <a:off x="2362200" y="5562600"/>
            <a:ext cx="7086600" cy="9144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/>
              <a:t>7 thêm 1 bằng ?</a:t>
            </a:r>
          </a:p>
        </p:txBody>
      </p:sp>
      <p:pic>
        <p:nvPicPr>
          <p:cNvPr id="20497" name="Picture 19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3886200"/>
            <a:ext cx="1676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8" name="Picture 20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0668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5" name="Picture 21" descr="Elephant-01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7" name="Picture 23" descr="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632450"/>
            <a:ext cx="9144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8" name="Picture 24" descr="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1" y="2286000"/>
            <a:ext cx="13239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9" name="Picture 25" descr="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76401"/>
            <a:ext cx="1143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8987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9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3" presetClass="emph" presetSubtype="2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nimBg="1"/>
      <p:bldP spid="129029" grpId="0" animBg="1"/>
      <p:bldP spid="129030" grpId="0" animBg="1"/>
      <p:bldP spid="129031" grpId="0" animBg="1"/>
      <p:bldP spid="129032" grpId="0" animBg="1"/>
      <p:bldP spid="129034" grpId="0"/>
      <p:bldP spid="129034" grpId="1"/>
      <p:bldP spid="1290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61795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61798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61799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61801" name="Picture 9" descr="bells2m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802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61803" name="Rectangle 11"/>
          <p:cNvSpPr>
            <a:spLocks noChangeArrowheads="1"/>
          </p:cNvSpPr>
          <p:nvPr/>
        </p:nvSpPr>
        <p:spPr bwMode="auto">
          <a:xfrm>
            <a:off x="3581400" y="5867400"/>
            <a:ext cx="4572000" cy="6096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8 bớt 7 còn ?</a:t>
            </a:r>
          </a:p>
        </p:txBody>
      </p:sp>
      <p:pic>
        <p:nvPicPr>
          <p:cNvPr id="24588" name="Picture 24" descr="tigerwalk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1752600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824" name="WordArt 32"/>
          <p:cNvSpPr>
            <a:spLocks noChangeArrowheads="1" noChangeShapeType="1" noTextEdit="1"/>
          </p:cNvSpPr>
          <p:nvPr/>
        </p:nvSpPr>
        <p:spPr bwMode="auto">
          <a:xfrm>
            <a:off x="5867400" y="2209800"/>
            <a:ext cx="4572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8</a:t>
            </a:r>
          </a:p>
        </p:txBody>
      </p:sp>
      <p:grpSp>
        <p:nvGrpSpPr>
          <p:cNvPr id="161832" name="Group 40"/>
          <p:cNvGrpSpPr>
            <a:grpSpLocks/>
          </p:cNvGrpSpPr>
          <p:nvPr/>
        </p:nvGrpSpPr>
        <p:grpSpPr bwMode="auto">
          <a:xfrm>
            <a:off x="1981200" y="1219200"/>
            <a:ext cx="8305800" cy="2859088"/>
            <a:chOff x="240" y="912"/>
            <a:chExt cx="5232" cy="1801"/>
          </a:xfrm>
        </p:grpSpPr>
        <p:pic>
          <p:nvPicPr>
            <p:cNvPr id="24591" name="Picture 33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056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2" name="Picture 34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912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3" name="Picture 35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912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4" name="Picture 36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2064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5" name="Picture 37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016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6" name="Picture 38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2064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7" name="Picture 39" descr="tigerwalks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064"/>
              <a:ext cx="1104" cy="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43911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61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61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1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2000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1000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animBg="1"/>
      <p:bldP spid="161796" grpId="0" animBg="1"/>
      <p:bldP spid="161797" grpId="0" animBg="1"/>
      <p:bldP spid="161798" grpId="0" animBg="1"/>
      <p:bldP spid="161799" grpId="0" animBg="1"/>
      <p:bldP spid="161800" grpId="0" animBg="1"/>
      <p:bldP spid="161802" grpId="0"/>
      <p:bldP spid="1618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46441" name="Picture 9" descr="bells2me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42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46443" name="Rectangle 11"/>
          <p:cNvSpPr>
            <a:spLocks noChangeArrowheads="1"/>
          </p:cNvSpPr>
          <p:nvPr/>
        </p:nvSpPr>
        <p:spPr bwMode="auto">
          <a:xfrm>
            <a:off x="2362200" y="5943600"/>
            <a:ext cx="7086600" cy="9144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/>
              <a:t>8 bớt 6 còn ?</a:t>
            </a:r>
          </a:p>
        </p:txBody>
      </p:sp>
      <p:pic>
        <p:nvPicPr>
          <p:cNvPr id="26636" name="Picture 19" descr="comicbird-animate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09801"/>
            <a:ext cx="23622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6460" name="Group 28"/>
          <p:cNvGrpSpPr>
            <a:grpSpLocks/>
          </p:cNvGrpSpPr>
          <p:nvPr/>
        </p:nvGrpSpPr>
        <p:grpSpPr bwMode="auto">
          <a:xfrm>
            <a:off x="3810000" y="609601"/>
            <a:ext cx="7162800" cy="3692525"/>
            <a:chOff x="288" y="432"/>
            <a:chExt cx="4512" cy="2326"/>
          </a:xfrm>
        </p:grpSpPr>
        <p:pic>
          <p:nvPicPr>
            <p:cNvPr id="26641" name="Picture 22" descr="comicbird-animated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576"/>
              <a:ext cx="1488" cy="1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2" name="Picture 23" descr="comicbird-animated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672"/>
              <a:ext cx="1488" cy="1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3" name="Picture 24" descr="comicbird-animated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392"/>
              <a:ext cx="1488" cy="1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4" name="Picture 25" descr="comicbird-animated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488"/>
              <a:ext cx="1488" cy="1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5" name="Picture 26" descr="comicbird-animated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584"/>
              <a:ext cx="1488" cy="1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6" name="Picture 27" descr="comicbird-animated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432"/>
              <a:ext cx="1488" cy="1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6638" name="Picture 29" descr="comicbird-animate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1"/>
            <a:ext cx="23622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62" name="Picture 30" descr="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64" name="Picture 32" descr="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76401"/>
            <a:ext cx="1168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8386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1000"/>
                                        <p:tgtEl>
                                          <p:spTgt spid="146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/>
                                        <p:tgtEl>
                                          <p:spTgt spid="14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animBg="1"/>
      <p:bldP spid="146436" grpId="0" animBg="1"/>
      <p:bldP spid="146437" grpId="0" animBg="1"/>
      <p:bldP spid="146438" grpId="0" animBg="1"/>
      <p:bldP spid="146439" grpId="0" animBg="1"/>
      <p:bldP spid="146440" grpId="0" animBg="1"/>
      <p:bldP spid="146442" grpId="0"/>
      <p:bldP spid="1464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54627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54633" name="Picture 9" descr="bells2m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54635" name="Rectangle 11"/>
          <p:cNvSpPr>
            <a:spLocks noChangeArrowheads="1"/>
          </p:cNvSpPr>
          <p:nvPr/>
        </p:nvSpPr>
        <p:spPr bwMode="auto">
          <a:xfrm>
            <a:off x="2362200" y="5943600"/>
            <a:ext cx="7086600" cy="9144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/>
              <a:t>8 bớt 5 còn ?</a:t>
            </a:r>
          </a:p>
        </p:txBody>
      </p:sp>
      <p:pic>
        <p:nvPicPr>
          <p:cNvPr id="154646" name="Picture 22" descr="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1" y="2362201"/>
            <a:ext cx="944563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647" name="Picture 23" descr="MAML35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2438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648" name="Picture 24" descr="MAML35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066800"/>
            <a:ext cx="2438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649" name="Picture 25" descr="MAML35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066800"/>
            <a:ext cx="2438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4655" name="Group 31"/>
          <p:cNvGrpSpPr>
            <a:grpSpLocks/>
          </p:cNvGrpSpPr>
          <p:nvPr/>
        </p:nvGrpSpPr>
        <p:grpSpPr bwMode="auto">
          <a:xfrm>
            <a:off x="1524000" y="1295400"/>
            <a:ext cx="9144000" cy="3505200"/>
            <a:chOff x="0" y="816"/>
            <a:chExt cx="5760" cy="2208"/>
          </a:xfrm>
        </p:grpSpPr>
        <p:pic>
          <p:nvPicPr>
            <p:cNvPr id="28689" name="Picture 26" descr="MAML3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816"/>
              <a:ext cx="153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90" name="Picture 27" descr="MAML3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968"/>
              <a:ext cx="153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91" name="Picture 28" descr="MAML3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1872"/>
              <a:ext cx="153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92" name="Picture 29" descr="MAML3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968"/>
              <a:ext cx="153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93" name="Picture 30" descr="MAML3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68"/>
              <a:ext cx="153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517711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2000"/>
                                        <p:tgtEl>
                                          <p:spTgt spid="154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20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20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2000"/>
                                        <p:tgtEl>
                                          <p:spTgt spid="154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/>
                                        <p:tgtEl>
                                          <p:spTgt spid="154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animBg="1"/>
      <p:bldP spid="154628" grpId="0" animBg="1"/>
      <p:bldP spid="154629" grpId="0" animBg="1"/>
      <p:bldP spid="154630" grpId="0" animBg="1"/>
      <p:bldP spid="154631" grpId="0" animBg="1"/>
      <p:bldP spid="154632" grpId="0" animBg="1"/>
      <p:bldP spid="154634" grpId="0"/>
      <p:bldP spid="1546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56675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56679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56680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56681" name="Picture 9" descr="bells2m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682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2895600" y="5715000"/>
            <a:ext cx="5715000" cy="7620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/>
              <a:t>8 bớt 4 còn ?</a:t>
            </a:r>
          </a:p>
        </p:txBody>
      </p:sp>
      <p:pic>
        <p:nvPicPr>
          <p:cNvPr id="156694" name="Picture 22" descr="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81201"/>
            <a:ext cx="8699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3" name="Picture 25" descr="hansa%20goat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14300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4" name="Picture 26" descr="hansa%20goat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9060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5" name="Picture 27" descr="hansa%20goat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97180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6" name="Picture 32" descr="hansa%20goat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89560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6707" name="Group 35"/>
          <p:cNvGrpSpPr>
            <a:grpSpLocks/>
          </p:cNvGrpSpPr>
          <p:nvPr/>
        </p:nvGrpSpPr>
        <p:grpSpPr bwMode="auto">
          <a:xfrm>
            <a:off x="6553200" y="914400"/>
            <a:ext cx="3810000" cy="3352800"/>
            <a:chOff x="3360" y="576"/>
            <a:chExt cx="2400" cy="2112"/>
          </a:xfrm>
        </p:grpSpPr>
        <p:pic>
          <p:nvPicPr>
            <p:cNvPr id="30738" name="Picture 29" descr="hansa%20goat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BF9FE"/>
                </a:clrFrom>
                <a:clrTo>
                  <a:srgbClr val="FBF9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576"/>
              <a:ext cx="1152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39" name="Picture 30" descr="hansa%20goat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1728"/>
              <a:ext cx="1152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0" name="Picture 31" descr="hansa%20goat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1824"/>
              <a:ext cx="1152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1" name="Picture 34" descr="hansa%20goat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672"/>
              <a:ext cx="1152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937641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66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56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56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56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56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animBg="1"/>
      <p:bldP spid="156676" grpId="0" animBg="1"/>
      <p:bldP spid="156677" grpId="0" animBg="1"/>
      <p:bldP spid="156678" grpId="0" animBg="1"/>
      <p:bldP spid="156679" grpId="0" animBg="1"/>
      <p:bldP spid="156680" grpId="0" animBg="1"/>
      <p:bldP spid="156682" grpId="0"/>
      <p:bldP spid="15668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59747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59753" name="Picture 9" descr="bells2m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59755" name="Rectangle 11"/>
          <p:cNvSpPr>
            <a:spLocks noChangeArrowheads="1"/>
          </p:cNvSpPr>
          <p:nvPr/>
        </p:nvSpPr>
        <p:spPr bwMode="auto">
          <a:xfrm>
            <a:off x="3657600" y="5867400"/>
            <a:ext cx="4572000" cy="6096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8 bớt 2 còn lại ?</a:t>
            </a:r>
          </a:p>
        </p:txBody>
      </p:sp>
      <p:pic>
        <p:nvPicPr>
          <p:cNvPr id="32780" name="Picture 23" descr="49AF38FFEB6845B3B114AB5BA0AB9D0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1"/>
            <a:ext cx="28956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1" name="Picture 24" descr="49AF38FFEB6845B3B114AB5BA0AB9D0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3429000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69" name="Picture 25" descr="49AF38FFEB6845B3B114AB5BA0AB9D0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1"/>
            <a:ext cx="28956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3" name="Picture 26" descr="49AF38FFEB6845B3B114AB5BA0AB9D0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895601"/>
            <a:ext cx="28956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71" name="WordArt 27"/>
          <p:cNvSpPr>
            <a:spLocks noChangeArrowheads="1" noChangeShapeType="1" noTextEdit="1"/>
          </p:cNvSpPr>
          <p:nvPr/>
        </p:nvSpPr>
        <p:spPr bwMode="auto">
          <a:xfrm>
            <a:off x="5486400" y="2438401"/>
            <a:ext cx="457200" cy="796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140350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1000"/>
                                        <p:tgtEl>
                                          <p:spTgt spid="159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/>
                                        <p:tgtEl>
                                          <p:spTgt spid="159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animBg="1"/>
      <p:bldP spid="159748" grpId="0" animBg="1"/>
      <p:bldP spid="159749" grpId="0" animBg="1"/>
      <p:bldP spid="159750" grpId="0" animBg="1"/>
      <p:bldP spid="159751" grpId="0" animBg="1"/>
      <p:bldP spid="159752" grpId="0" animBg="1"/>
      <p:bldP spid="159754" grpId="0"/>
      <p:bldP spid="15975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77155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77157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77158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77160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77161" name="Picture 9" descr="bells2me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77163" name="Rectangle 11"/>
          <p:cNvSpPr>
            <a:spLocks noChangeArrowheads="1"/>
          </p:cNvSpPr>
          <p:nvPr/>
        </p:nvSpPr>
        <p:spPr bwMode="auto">
          <a:xfrm>
            <a:off x="2895600" y="5715000"/>
            <a:ext cx="5638800" cy="9144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/>
              <a:t>8 bớt 6 còn ?</a:t>
            </a:r>
          </a:p>
        </p:txBody>
      </p:sp>
      <p:pic>
        <p:nvPicPr>
          <p:cNvPr id="177164" name="Picture 12" descr="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7912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7165" name="Picture 13" descr="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38401"/>
            <a:ext cx="1168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0" name="Picture 14" descr="EAGLE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1447800"/>
            <a:ext cx="1676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1" name="Picture 15" descr="EAGLE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733800"/>
            <a:ext cx="1676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7168" name="Group 16"/>
          <p:cNvGrpSpPr>
            <a:grpSpLocks/>
          </p:cNvGrpSpPr>
          <p:nvPr/>
        </p:nvGrpSpPr>
        <p:grpSpPr bwMode="auto">
          <a:xfrm>
            <a:off x="1981200" y="1295400"/>
            <a:ext cx="6019800" cy="3543300"/>
            <a:chOff x="336" y="912"/>
            <a:chExt cx="3792" cy="2232"/>
          </a:xfrm>
        </p:grpSpPr>
        <p:pic>
          <p:nvPicPr>
            <p:cNvPr id="34833" name="Picture 17" descr="EAGLE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960"/>
              <a:ext cx="1056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4" name="Picture 18" descr="EAGLE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912"/>
              <a:ext cx="1056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5" name="Picture 19" descr="EAGLE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912"/>
              <a:ext cx="1056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6" name="Picture 20" descr="EAGLE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208"/>
              <a:ext cx="1056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7" name="Picture 21" descr="EAGLE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2304"/>
              <a:ext cx="1056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8" name="Picture 22" descr="EAGLE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2352"/>
              <a:ext cx="1056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463725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77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7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7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7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animBg="1"/>
      <p:bldP spid="177156" grpId="0" animBg="1"/>
      <p:bldP spid="177157" grpId="0" animBg="1"/>
      <p:bldP spid="177158" grpId="0" animBg="1"/>
      <p:bldP spid="177159" grpId="0" animBg="1"/>
      <p:bldP spid="177160" grpId="0" animBg="1"/>
      <p:bldP spid="177162" grpId="0"/>
      <p:bldP spid="1771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09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514600" y="1692276"/>
            <a:ext cx="81534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3300"/>
                </a:solidFill>
                <a:latin typeface="Times New Roman" panose="02020603050405020304" pitchFamily="18" charset="0"/>
              </a:rPr>
              <a:t>I. Mục đích – yêu cầu</a:t>
            </a:r>
          </a:p>
          <a:p>
            <a:pPr eaLnBrk="1" hangingPunct="1"/>
            <a:r>
              <a:rPr lang="en-US" altLang="en-US" sz="2000" b="1" i="1">
                <a:solidFill>
                  <a:srgbClr val="FF3300"/>
                </a:solidFill>
                <a:latin typeface="Times New Roman" panose="02020603050405020304" pitchFamily="18" charset="0"/>
              </a:rPr>
              <a:t>1. Kiến thức:</a:t>
            </a:r>
            <a:r>
              <a:rPr lang="en-US" altLang="en-US" sz="2000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Trẻ biết thêm bớt trong phạm vi 8 </a:t>
            </a: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Trẻ nhận biết các nhóm có 8 đối tượng</a:t>
            </a: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Hiểu ý nghĩa số lượng của số 8: số 8 dùng để chỉ các nhóm có số lượng là </a:t>
            </a:r>
          </a:p>
          <a:p>
            <a:pPr eaLnBrk="1" hangingPunct="1"/>
            <a:r>
              <a:rPr lang="en-US" altLang="en-US" sz="2000" b="1" i="1">
                <a:solidFill>
                  <a:srgbClr val="FF3300"/>
                </a:solidFill>
                <a:latin typeface="Times New Roman" panose="02020603050405020304" pitchFamily="18" charset="0"/>
              </a:rPr>
              <a:t>2. Kỹ năng:</a:t>
            </a:r>
            <a:r>
              <a:rPr lang="en-US" altLang="en-US" sz="2000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Trẻ đếm thành thạo từ 1 đến 8.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- Trẻ tìm và thêm bớt  tạo ra các nhóm có số lượng tương ứng  8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- Trẻ có kỹ năng đếm các nhóm đối tượng không  bỏ xót , không lặp lại</a:t>
            </a:r>
          </a:p>
          <a:p>
            <a:pPr eaLnBrk="1" hangingPunct="1"/>
            <a:r>
              <a:rPr lang="en-US" altLang="en-US" sz="2000" b="1" i="1">
                <a:solidFill>
                  <a:srgbClr val="FF3300"/>
                </a:solidFill>
                <a:latin typeface="Times New Roman" panose="02020603050405020304" pitchFamily="18" charset="0"/>
              </a:rPr>
              <a:t>3. Thái độ: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- Trẻ tích cực chủ động tham gia hoạt động, có nề nếp trong giờ học.</a:t>
            </a:r>
          </a:p>
        </p:txBody>
      </p:sp>
    </p:spTree>
    <p:extLst>
      <p:ext uri="{BB962C8B-B14F-4D97-AF65-F5344CB8AC3E}">
        <p14:creationId xmlns:p14="http://schemas.microsoft.com/office/powerpoint/2010/main" val="176951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3245069" y="302063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 err="1" smtClean="0">
                <a:solidFill>
                  <a:srgbClr val="002060"/>
                </a:solidFill>
              </a:rPr>
              <a:t>Hoạt</a:t>
            </a:r>
            <a:r>
              <a:rPr lang="en-US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</a:rPr>
              <a:t>động</a:t>
            </a:r>
            <a:r>
              <a:rPr lang="en-US" altLang="en-US" b="1" dirty="0" smtClean="0">
                <a:solidFill>
                  <a:srgbClr val="002060"/>
                </a:solidFill>
              </a:rPr>
              <a:t> 3.Về </a:t>
            </a:r>
            <a:r>
              <a:rPr lang="en-US" altLang="en-US" b="1" dirty="0" err="1" smtClean="0">
                <a:solidFill>
                  <a:srgbClr val="002060"/>
                </a:solidFill>
              </a:rPr>
              <a:t>đích</a:t>
            </a:r>
            <a:r>
              <a:rPr lang="en-US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en-US" dirty="0" smtClean="0"/>
              <a:t>: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7892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Củng cố: Làm động tác vận động của các  con vật tạo thành 8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( 2 đội:1 đội ra yêu cầu- đội kia thêm để tạo thành 8).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3086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789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0"/>
            <a:ext cx="8915400" cy="6858000"/>
          </a:xfrm>
        </p:spPr>
      </p:pic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3886200" y="2667001"/>
            <a:ext cx="541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40AE8"/>
                </a:solidFill>
              </a:rPr>
              <a:t>KẾT THÚC GIỜ HỌC</a:t>
            </a:r>
          </a:p>
        </p:txBody>
      </p:sp>
    </p:spTree>
    <p:extLst>
      <p:ext uri="{BB962C8B-B14F-4D97-AF65-F5344CB8AC3E}">
        <p14:creationId xmlns:p14="http://schemas.microsoft.com/office/powerpoint/2010/main" val="46190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6" name="Vui Đến Trường - Nhóm Hoa Tay - Nhạc Thiếu Nhi Sôi Động Remix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719388"/>
            <a:ext cx="3048000" cy="2286000"/>
          </a:xfrm>
        </p:spPr>
      </p:pic>
      <p:pic>
        <p:nvPicPr>
          <p:cNvPr id="5124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7638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3124200" y="2241551"/>
            <a:ext cx="41148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Trẻ hát vận động bài: Vui đến trường</a:t>
            </a:r>
          </a:p>
        </p:txBody>
      </p:sp>
      <p:pic>
        <p:nvPicPr>
          <p:cNvPr id="7" name="Vui Đến Trường - Nhóm Hoa Tay - Nhạc Thiếu Nhi Sôi Động Remix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3646488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85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2" y="0"/>
            <a:ext cx="1223404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590800"/>
            <a:ext cx="8458200" cy="20574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800"/>
              <a:t/>
            </a:r>
            <a:br>
              <a:rPr lang="en-US" altLang="en-US" sz="4800"/>
            </a:br>
            <a:r>
              <a:rPr lang="en-US" altLang="en-US" sz="4800"/>
              <a:t>Hoạt động 1.Ôn: Số lượng trong phạm vi8.</a:t>
            </a:r>
            <a:br>
              <a:rPr lang="en-US" altLang="en-US" sz="4800"/>
            </a:br>
            <a:r>
              <a:rPr lang="en-US" altLang="en-US" sz="4800"/>
              <a:t> Gạch bớt hoặc thêm vào  để đối tượng có số lượng 8.</a:t>
            </a:r>
            <a:br>
              <a:rPr lang="en-US" altLang="en-US" sz="4800"/>
            </a:br>
            <a:endParaRPr lang="en-US" altLang="en-US" sz="4800"/>
          </a:p>
        </p:txBody>
      </p:sp>
    </p:spTree>
    <p:extLst>
      <p:ext uri="{BB962C8B-B14F-4D97-AF65-F5344CB8AC3E}">
        <p14:creationId xmlns:p14="http://schemas.microsoft.com/office/powerpoint/2010/main" val="80776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85801"/>
            <a:ext cx="236220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762001"/>
            <a:ext cx="236220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838201"/>
            <a:ext cx="236220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667001"/>
            <a:ext cx="236220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800600"/>
            <a:ext cx="26670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28194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0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14601"/>
            <a:ext cx="236220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1" descr="tigerwalk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191001"/>
            <a:ext cx="24384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40" name="WordArt 12"/>
          <p:cNvSpPr>
            <a:spLocks noChangeArrowheads="1" noChangeShapeType="1" noTextEdit="1"/>
          </p:cNvSpPr>
          <p:nvPr/>
        </p:nvSpPr>
        <p:spPr bwMode="auto">
          <a:xfrm>
            <a:off x="5943600" y="2819401"/>
            <a:ext cx="585788" cy="874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8557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84" name="Picture 4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85" name="Picture 5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620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86" name="Picture 6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620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87" name="Picture 7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8194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88" name="Picture 8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5908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89" name="Picture 9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8006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90" name="Picture 10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72000"/>
            <a:ext cx="2514600" cy="186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91" name="Picture 11" descr="Elephant-01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4876800"/>
            <a:ext cx="19050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092" name="WordArt 12"/>
          <p:cNvSpPr>
            <a:spLocks noChangeArrowheads="1" noChangeShapeType="1" noTextEdit="1"/>
          </p:cNvSpPr>
          <p:nvPr/>
        </p:nvSpPr>
        <p:spPr bwMode="auto">
          <a:xfrm>
            <a:off x="5791200" y="2971800"/>
            <a:ext cx="609600" cy="947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240AE8"/>
                </a:solidFill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9618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52585" name="Picture 9" descr="bells2m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86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52587" name="Rectangle 11"/>
          <p:cNvSpPr>
            <a:spLocks noChangeArrowheads="1"/>
          </p:cNvSpPr>
          <p:nvPr/>
        </p:nvSpPr>
        <p:spPr bwMode="auto">
          <a:xfrm>
            <a:off x="3657600" y="5486400"/>
            <a:ext cx="5486400" cy="9906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/>
              <a:t>Gạch 1 còn lại 8</a:t>
            </a:r>
          </a:p>
        </p:txBody>
      </p:sp>
      <p:pic>
        <p:nvPicPr>
          <p:cNvPr id="9228" name="Picture 13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14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4478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15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295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1" name="Picture 17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6670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2" name="Picture 18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4384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3" name="Picture 19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209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4" name="Picture 20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86200"/>
            <a:ext cx="17526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5" name="Picture 21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733800"/>
            <a:ext cx="16764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6" name="Picture 24" descr="vị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403600"/>
            <a:ext cx="152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601" name="WordArt 25"/>
          <p:cNvSpPr>
            <a:spLocks noChangeArrowheads="1" noChangeShapeType="1" noTextEdit="1"/>
          </p:cNvSpPr>
          <p:nvPr/>
        </p:nvSpPr>
        <p:spPr bwMode="auto">
          <a:xfrm>
            <a:off x="8915400" y="3657600"/>
            <a:ext cx="647700" cy="795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cs typeface="Arial" panose="020B0604020202020204" pitchFamily="34" charset="0"/>
              </a:rPr>
              <a:t>x</a:t>
            </a:r>
          </a:p>
        </p:txBody>
      </p:sp>
      <p:pic>
        <p:nvPicPr>
          <p:cNvPr id="152602" name="Picture 26" descr="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1" y="2057401"/>
            <a:ext cx="14573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7151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2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animBg="1"/>
      <p:bldP spid="152580" grpId="0" animBg="1"/>
      <p:bldP spid="152581" grpId="0" animBg="1"/>
      <p:bldP spid="152582" grpId="0" animBg="1"/>
      <p:bldP spid="152583" grpId="0" animBg="1"/>
      <p:bldP spid="152584" grpId="0" animBg="1"/>
      <p:bldP spid="152586" grpId="0"/>
      <p:bldP spid="1525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WordArt 2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6000">
                    <a:srgbClr val="E81766"/>
                  </a:gs>
                  <a:gs pos="13499">
                    <a:srgbClr val="EE3F17"/>
                  </a:gs>
                  <a:gs pos="24001">
                    <a:srgbClr val="FFFF00"/>
                  </a:gs>
                  <a:gs pos="32500">
                    <a:srgbClr val="1A8D48"/>
                  </a:gs>
                  <a:gs pos="39500">
                    <a:srgbClr val="0819FB"/>
                  </a:gs>
                  <a:gs pos="50000">
                    <a:srgbClr val="A603AB"/>
                  </a:gs>
                  <a:gs pos="60501">
                    <a:srgbClr val="0819FB"/>
                  </a:gs>
                  <a:gs pos="67500">
                    <a:srgbClr val="1A8D48"/>
                  </a:gs>
                  <a:gs pos="75999">
                    <a:srgbClr val="FFFF00"/>
                  </a:gs>
                  <a:gs pos="86501">
                    <a:srgbClr val="EE3F17"/>
                  </a:gs>
                  <a:gs pos="94000">
                    <a:srgbClr val="E81766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"/>
            </a:endParaRPr>
          </a:p>
        </p:txBody>
      </p:sp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5207001" y="41275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0</a:t>
            </a:r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1</a:t>
            </a:r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2</a:t>
            </a:r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3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4</a:t>
            </a:r>
          </a:p>
        </p:txBody>
      </p:sp>
      <p:sp>
        <p:nvSpPr>
          <p:cNvPr id="150536" name="Text Box 8"/>
          <p:cNvSpPr txBox="1">
            <a:spLocks noChangeArrowheads="1"/>
          </p:cNvSpPr>
          <p:nvPr/>
        </p:nvSpPr>
        <p:spPr bwMode="auto">
          <a:xfrm>
            <a:off x="5207001" y="20638"/>
            <a:ext cx="1223963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137372" dir="19578596" algn="ctr" rotWithShape="0">
              <a:srgbClr val="FF99FF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solidFill>
                  <a:srgbClr val="FF0066"/>
                </a:solidFill>
                <a:latin typeface=".VnTifani Heavy" pitchFamily="34" charset="0"/>
              </a:rPr>
              <a:t>5</a:t>
            </a:r>
          </a:p>
        </p:txBody>
      </p:sp>
      <p:pic>
        <p:nvPicPr>
          <p:cNvPr id="150537" name="Picture 9" descr="bells2m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0"/>
            <a:ext cx="1819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538" name="Text Box 10"/>
          <p:cNvSpPr txBox="1">
            <a:spLocks noChangeArrowheads="1"/>
          </p:cNvSpPr>
          <p:nvPr/>
        </p:nvSpPr>
        <p:spPr bwMode="auto">
          <a:xfrm>
            <a:off x="3276600" y="5943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4400" b="1">
              <a:solidFill>
                <a:srgbClr val="FF0000"/>
              </a:solidFill>
              <a:latin typeface=".VnTifani Heavy" pitchFamily="34" charset="0"/>
            </a:endParaRPr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2895600" y="5334000"/>
            <a:ext cx="5791200" cy="1066800"/>
          </a:xfrm>
          <a:prstGeom prst="rect">
            <a:avLst/>
          </a:prstGeom>
          <a:solidFill>
            <a:srgbClr val="3BED1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/>
              <a:t>Gạch 2 còn lại 8</a:t>
            </a:r>
          </a:p>
        </p:txBody>
      </p:sp>
      <p:pic>
        <p:nvPicPr>
          <p:cNvPr id="11276" name="Picture 13" descr="gà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93851"/>
            <a:ext cx="11430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4" descr="gà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66876"/>
            <a:ext cx="914400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15" descr="gà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66875"/>
            <a:ext cx="99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16" descr="gà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90675"/>
            <a:ext cx="99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17" descr="g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512889"/>
            <a:ext cx="1066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18" descr="gà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209926"/>
            <a:ext cx="12192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19" descr="g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14714"/>
            <a:ext cx="1066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20" descr="gà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567113"/>
            <a:ext cx="914400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21" descr="gà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267075"/>
            <a:ext cx="1219200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22" descr="g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3262314"/>
            <a:ext cx="1066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556" name="WordArt 28"/>
          <p:cNvSpPr>
            <a:spLocks noChangeArrowheads="1" noChangeShapeType="1" noTextEdit="1"/>
          </p:cNvSpPr>
          <p:nvPr/>
        </p:nvSpPr>
        <p:spPr bwMode="auto">
          <a:xfrm>
            <a:off x="9296400" y="3276601"/>
            <a:ext cx="609600" cy="796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150557" name="WordArt 29"/>
          <p:cNvSpPr>
            <a:spLocks noChangeArrowheads="1" noChangeShapeType="1" noTextEdit="1"/>
          </p:cNvSpPr>
          <p:nvPr/>
        </p:nvSpPr>
        <p:spPr bwMode="auto">
          <a:xfrm>
            <a:off x="7467600" y="3429000"/>
            <a:ext cx="609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cs typeface="Arial" panose="020B0604020202020204" pitchFamily="34" charset="0"/>
              </a:rPr>
              <a:t>x</a:t>
            </a:r>
          </a:p>
        </p:txBody>
      </p:sp>
      <p:pic>
        <p:nvPicPr>
          <p:cNvPr id="150558" name="Picture 30" descr="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514601"/>
            <a:ext cx="91440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588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05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0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0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0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0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animBg="1"/>
      <p:bldP spid="150532" grpId="0" animBg="1"/>
      <p:bldP spid="150533" grpId="0" animBg="1"/>
      <p:bldP spid="150534" grpId="0" animBg="1"/>
      <p:bldP spid="150535" grpId="0" animBg="1"/>
      <p:bldP spid="150536" grpId="0" animBg="1"/>
      <p:bldP spid="150538" grpId="0"/>
      <p:bldP spid="1505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1600201"/>
            <a:ext cx="6705600" cy="24685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en-US" sz="4800"/>
              <a:t>Hoạt động 2 :</a:t>
            </a:r>
            <a:br>
              <a:rPr lang="en-US" altLang="en-US" sz="4800"/>
            </a:br>
            <a:r>
              <a:rPr lang="en-US" altLang="en-US" sz="4800"/>
              <a:t>-</a:t>
            </a:r>
            <a:r>
              <a:rPr lang="en-US" altLang="en-US" sz="4000"/>
              <a:t>Thêm bớt trong phạm vi 8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987801"/>
            <a:ext cx="8229600" cy="29257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000"/>
              <a:t>- Giải những bài toán đố </a:t>
            </a:r>
          </a:p>
          <a:p>
            <a:pPr algn="ctr" eaLnBrk="1" hangingPunct="1">
              <a:buFontTx/>
              <a:buNone/>
            </a:pPr>
            <a:r>
              <a:rPr lang="en-US" altLang="en-US" sz="4000"/>
              <a:t>     trong phạm vi : 8.</a:t>
            </a:r>
          </a:p>
        </p:txBody>
      </p:sp>
    </p:spTree>
    <p:extLst>
      <p:ext uri="{BB962C8B-B14F-4D97-AF65-F5344CB8AC3E}">
        <p14:creationId xmlns:p14="http://schemas.microsoft.com/office/powerpoint/2010/main" val="118147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386</Words>
  <Application>Microsoft Office PowerPoint</Application>
  <PresentationFormat>Widescreen</PresentationFormat>
  <Paragraphs>133</Paragraphs>
  <Slides>21</Slides>
  <Notes>12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.VnArabia</vt:lpstr>
      <vt:lpstr>.VnTifani Heavy</vt:lpstr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 Hoạt động 1.Ôn: Số lượng trong phạm vi8.  Gạch bớt hoặc thêm vào  để đối tượng có số lượng 8. </vt:lpstr>
      <vt:lpstr>PowerPoint Presentation</vt:lpstr>
      <vt:lpstr>PowerPoint Presentation</vt:lpstr>
      <vt:lpstr>PowerPoint Presentation</vt:lpstr>
      <vt:lpstr>PowerPoint Presentation</vt:lpstr>
      <vt:lpstr>Hoạt động 2 : -Thêm bớt trong phạm vi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3.Về đích :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1</cp:revision>
  <dcterms:created xsi:type="dcterms:W3CDTF">2024-07-24T10:53:11Z</dcterms:created>
  <dcterms:modified xsi:type="dcterms:W3CDTF">2024-07-24T10:55:54Z</dcterms:modified>
</cp:coreProperties>
</file>