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gif" ContentType="image/gi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318" r:id="rId3"/>
    <p:sldId id="348" r:id="rId4"/>
    <p:sldId id="259" r:id="rId5"/>
    <p:sldId id="315" r:id="rId7"/>
    <p:sldId id="280" r:id="rId8"/>
    <p:sldId id="263" r:id="rId9"/>
    <p:sldId id="317" r:id="rId10"/>
    <p:sldId id="313" r:id="rId11"/>
    <p:sldId id="285" r:id="rId12"/>
    <p:sldId id="287" r:id="rId13"/>
    <p:sldId id="298" r:id="rId14"/>
    <p:sldId id="267" r:id="rId15"/>
    <p:sldId id="295" r:id="rId16"/>
    <p:sldId id="271" r:id="rId17"/>
    <p:sldId id="272" r:id="rId18"/>
    <p:sldId id="299" r:id="rId19"/>
    <p:sldId id="274" r:id="rId20"/>
    <p:sldId id="276" r:id="rId21"/>
    <p:sldId id="278" r:id="rId22"/>
    <p:sldId id="281" r:id="rId23"/>
    <p:sldId id="300" r:id="rId24"/>
    <p:sldId id="282" r:id="rId25"/>
    <p:sldId id="284" r:id="rId26"/>
    <p:sldId id="302" r:id="rId27"/>
    <p:sldId id="304" r:id="rId28"/>
    <p:sldId id="307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81" autoAdjust="0"/>
    <p:restoredTop sz="94660"/>
  </p:normalViewPr>
  <p:slideViewPr>
    <p:cSldViewPr showGuides="1">
      <p:cViewPr varScale="1">
        <p:scale>
          <a:sx n="69" d="100"/>
          <a:sy n="69" d="100"/>
        </p:scale>
        <p:origin x="140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2" Type="http://schemas.openxmlformats.org/officeDocument/2006/relationships/tableStyles" Target="tableStyles.xml"/><Relationship Id="rId31" Type="http://schemas.openxmlformats.org/officeDocument/2006/relationships/viewProps" Target="viewProps.xml"/><Relationship Id="rId30" Type="http://schemas.openxmlformats.org/officeDocument/2006/relationships/presProps" Target="presProps.xml"/><Relationship Id="rId3" Type="http://schemas.openxmlformats.org/officeDocument/2006/relationships/slide" Target="slides/slide1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FB5270-82DD-4C76-A2D9-CD2759E73CBB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0041CC-7DC1-4231-BA72-2FFF4CB1C14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9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6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8464832F-E9D8-4C0B-97D7-914905560ABA}" type="slidenum">
              <a:rPr lang="en-US"/>
            </a:fld>
            <a:endParaRPr lang="en-US"/>
          </a:p>
        </p:txBody>
      </p:sp>
      <p:sp>
        <p:nvSpPr>
          <p:cNvPr id="105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Giáo viên click mouse lần lượt qua các nút theo hướng từ trái qua phải, để trình bày hình vẽ minh hoa các đặc tính của khối cầu.</a:t>
            </a:r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A4283D45-B032-48EC-9CD5-D45D9965FCDE}" type="slidenum">
              <a:rPr lang="en-US"/>
            </a:fld>
            <a:endParaRPr lang="en-US"/>
          </a:p>
        </p:txBody>
      </p:sp>
      <p:sp>
        <p:nvSpPr>
          <p:cNvPr id="9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Giáo viên click mouse lần lượt qua các nút theo hướng từ trái qua phải, để trình bày hình vẽ minh hoa các đặc tính của khối vuông.</a:t>
            </a:r>
            <a:endParaRPr lang="en-US"/>
          </a:p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1E8DFFEA-3058-46FD-98E2-9EFA4F97EF34}" type="slidenum">
              <a:rPr lang="en-US"/>
            </a:fld>
            <a:endParaRPr lang="en-US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z="14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DA4A0C65-AC8D-4BCF-BBC4-3B832A745172}" type="slidenum">
              <a:rPr lang="en-US"/>
            </a:fld>
            <a:endParaRPr lang="en-US"/>
          </a:p>
        </p:txBody>
      </p:sp>
      <p:sp>
        <p:nvSpPr>
          <p:cNvPr id="123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Giáo viên click mouse lần lượt qua các nút theo hướng từ trái qua phải, để trình bày hình vẽ minh hoa các đặc tính của khối cầu.</a:t>
            </a:r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63A79452-1F47-4273-B74C-BC4761F169DA}" type="slidenum">
              <a:rPr lang="en-US"/>
            </a:fld>
            <a:endParaRPr lang="en-US"/>
          </a:p>
        </p:txBody>
      </p:sp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Giáo viên click mouse lần lượt qua các nút theo hướng từ trái qua phải, để trình bày hình vẽ minh hoa các đặc tính của khối trụ.</a:t>
            </a:r>
            <a:endParaRPr lang="en-US"/>
          </a:p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70A51704-EB1E-4712-95B9-E9AC728CB7C0}" type="slidenum">
              <a:rPr lang="en-US"/>
            </a:fld>
            <a:endParaRPr lang="en-US"/>
          </a:p>
        </p:txBody>
      </p:sp>
      <p:sp>
        <p:nvSpPr>
          <p:cNvPr id="125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Giáo viên click mouse lần lượt qua các nút theo hướng từ trái qua phải, để trình bày hình vẽ minh hoa các đặc tính của khối trụ.</a:t>
            </a:r>
            <a:endParaRPr lang="en-US"/>
          </a:p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733D82CC-E2DC-4A78-B19B-B3B464303E36}" type="slidenum">
              <a:rPr lang="en-US"/>
            </a:fld>
            <a:endParaRPr lang="en-US"/>
          </a:p>
        </p:txBody>
      </p:sp>
      <p:sp>
        <p:nvSpPr>
          <p:cNvPr id="128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Giáo viên click mouse lần lượt qua các nút theo hướng từ trái qua phải, để trình bày hình vẽ minh hoa các đặc tính của khối cầu.</a:t>
            </a:r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733D82CC-E2DC-4A78-B19B-B3B464303E36}" type="slidenum">
              <a:rPr lang="en-US"/>
            </a:fld>
            <a:endParaRPr lang="en-US"/>
          </a:p>
        </p:txBody>
      </p:sp>
      <p:sp>
        <p:nvSpPr>
          <p:cNvPr id="128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Giáo viên click mouse lần lượt qua các nút theo hướng từ trái qua phải, để trình bày hình vẽ minh hoa các đặc tính của khối cầu.</a:t>
            </a:r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733D82CC-E2DC-4A78-B19B-B3B464303E36}" type="slidenum">
              <a:rPr lang="en-US"/>
            </a:fld>
            <a:endParaRPr lang="en-US"/>
          </a:p>
        </p:txBody>
      </p:sp>
      <p:sp>
        <p:nvSpPr>
          <p:cNvPr id="128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Giáo viên click mouse lần lượt qua các nút theo hướng từ trái qua phải, để trình bày hình vẽ minh hoa các đặc tính của khối cầu.</a:t>
            </a:r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16923D21-05E8-4387-BF24-7FE1DB8DB26E}" type="slidenum">
              <a:rPr lang="en-US"/>
            </a:fld>
            <a:endParaRPr lang="en-US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Giáo viên click mouse lần lượt qua các nút theo hướng từ trái qua phải, để trình bày hình vẽ minh hoa các đặc tính của khối vuông.</a:t>
            </a:r>
            <a:endParaRPr lang="en-US"/>
          </a:p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EE74E052-15DB-486C-A5C9-4334C8634F26}" type="slidenum">
              <a:rPr lang="en-US"/>
            </a:fld>
            <a:endParaRPr lang="en-US"/>
          </a:p>
        </p:txBody>
      </p:sp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Giáo viên click mouse lần lượt qua các nút theo hướng từ trái qua phải, để trình bày hình vẽ minh hoa các đặc tính của khối vuông.</a:t>
            </a:r>
            <a:endParaRPr lang="en-US"/>
          </a:p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8BA6A-0902-4D36-91A4-3CB638A5F972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37D26-B447-4A59-A7A9-4ACCA7062C5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8BA6A-0902-4D36-91A4-3CB638A5F972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37D26-B447-4A59-A7A9-4ACCA7062C5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8BA6A-0902-4D36-91A4-3CB638A5F972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37D26-B447-4A59-A7A9-4ACCA7062C5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8BA6A-0902-4D36-91A4-3CB638A5F972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37D26-B447-4A59-A7A9-4ACCA7062C5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8BA6A-0902-4D36-91A4-3CB638A5F972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37D26-B447-4A59-A7A9-4ACCA7062C5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8BA6A-0902-4D36-91A4-3CB638A5F972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37D26-B447-4A59-A7A9-4ACCA7062C5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8BA6A-0902-4D36-91A4-3CB638A5F972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37D26-B447-4A59-A7A9-4ACCA7062C5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8BA6A-0902-4D36-91A4-3CB638A5F972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37D26-B447-4A59-A7A9-4ACCA7062C5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8BA6A-0902-4D36-91A4-3CB638A5F972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37D26-B447-4A59-A7A9-4ACCA7062C5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8BA6A-0902-4D36-91A4-3CB638A5F972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37D26-B447-4A59-A7A9-4ACCA7062C5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8BA6A-0902-4D36-91A4-3CB638A5F972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37D26-B447-4A59-A7A9-4ACCA7062C5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98BA6A-0902-4D36-91A4-3CB638A5F972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A37D26-B447-4A59-A7A9-4ACCA7062C52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5.xml"/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5.png"/><Relationship Id="rId2" Type="http://schemas.openxmlformats.org/officeDocument/2006/relationships/image" Target="../media/image3.GIF"/><Relationship Id="rId1" Type="http://schemas.openxmlformats.org/officeDocument/2006/relationships/image" Target="../media/image2.GIF"/></Relationships>
</file>

<file path=ppt/slides/_rels/slide1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6.xml"/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5.png"/><Relationship Id="rId2" Type="http://schemas.openxmlformats.org/officeDocument/2006/relationships/image" Target="../media/image3.GIF"/><Relationship Id="rId1" Type="http://schemas.openxmlformats.org/officeDocument/2006/relationships/image" Target="../media/image2.GIF"/></Relationships>
</file>

<file path=ppt/slides/_rels/slide12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7.xml"/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5.png"/><Relationship Id="rId2" Type="http://schemas.openxmlformats.org/officeDocument/2006/relationships/image" Target="../media/image3.GIF"/><Relationship Id="rId1" Type="http://schemas.openxmlformats.org/officeDocument/2006/relationships/image" Target="../media/image2.GI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8.png"/><Relationship Id="rId1" Type="http://schemas.openxmlformats.org/officeDocument/2006/relationships/image" Target="../media/image7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.GIF"/><Relationship Id="rId1" Type="http://schemas.openxmlformats.org/officeDocument/2006/relationships/image" Target="../media/image6.GI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3.jpeg"/><Relationship Id="rId1" Type="http://schemas.openxmlformats.org/officeDocument/2006/relationships/image" Target="../media/image12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.GIF"/><Relationship Id="rId1" Type="http://schemas.openxmlformats.org/officeDocument/2006/relationships/image" Target="../media/image6.GIF"/></Relationships>
</file>

<file path=ppt/slides/_rels/slide18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9.x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6.GIF"/><Relationship Id="rId1" Type="http://schemas.openxmlformats.org/officeDocument/2006/relationships/image" Target="../media/image3.GIF"/></Relationships>
</file>

<file path=ppt/slides/_rels/slide19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0.x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.GIF"/><Relationship Id="rId1" Type="http://schemas.openxmlformats.org/officeDocument/2006/relationships/image" Target="../media/image6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4.jpe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5.jpe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19.GIF"/><Relationship Id="rId3" Type="http://schemas.openxmlformats.org/officeDocument/2006/relationships/image" Target="../media/image18.GIF"/><Relationship Id="rId2" Type="http://schemas.openxmlformats.org/officeDocument/2006/relationships/image" Target="../media/image17.GIF"/><Relationship Id="rId1" Type="http://schemas.openxmlformats.org/officeDocument/2006/relationships/image" Target="../media/image16.png"/></Relationships>
</file>

<file path=ppt/slides/_rels/slide25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19.GIF"/><Relationship Id="rId3" Type="http://schemas.openxmlformats.org/officeDocument/2006/relationships/image" Target="../media/image18.GIF"/><Relationship Id="rId2" Type="http://schemas.openxmlformats.org/officeDocument/2006/relationships/image" Target="../media/image17.GIF"/><Relationship Id="rId1" Type="http://schemas.openxmlformats.org/officeDocument/2006/relationships/image" Target="../media/image1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.GIF"/><Relationship Id="rId1" Type="http://schemas.openxmlformats.org/officeDocument/2006/relationships/image" Target="../media/image2.GIF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.x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.GIF"/><Relationship Id="rId1" Type="http://schemas.openxmlformats.org/officeDocument/2006/relationships/image" Target="../media/image2.GI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3.GIF"/><Relationship Id="rId2" Type="http://schemas.openxmlformats.org/officeDocument/2006/relationships/image" Target="../media/image6.GIF"/><Relationship Id="rId1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4.xml"/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3.GIF"/><Relationship Id="rId2" Type="http://schemas.openxmlformats.org/officeDocument/2006/relationships/image" Target="../media/image6.GIF"/><Relationship Id="rId1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8.png"/><Relationship Id="rId1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i.pinimg.com/564x/27/12/8a/27128a835fd86e5757270eb849ff8760.jp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1173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/>
          <p:cNvSpPr txBox="1"/>
          <p:nvPr/>
        </p:nvSpPr>
        <p:spPr>
          <a:xfrm>
            <a:off x="744538" y="1981200"/>
            <a:ext cx="7789862" cy="685800"/>
          </a:xfrm>
          <a:prstGeom prst="rect">
            <a:avLst/>
          </a:prstGeom>
        </p:spPr>
        <p:txBody>
          <a:bodyPr anchor="b">
            <a:normAutofit fontScale="70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US" sz="4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</a:t>
            </a:r>
            <a:r>
              <a:rPr lang="en-US" sz="4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 THỨC</a:t>
            </a:r>
            <a:endParaRPr lang="en-US" sz="4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ubtitle 2"/>
          <p:cNvSpPr txBox="1">
            <a:spLocks noChangeArrowheads="1"/>
          </p:cNvSpPr>
          <p:nvPr/>
        </p:nvSpPr>
        <p:spPr bwMode="auto">
          <a:xfrm>
            <a:off x="1665287" y="431800"/>
            <a:ext cx="6115050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ts val="1000"/>
              </a:spcBef>
              <a:buFontTx/>
              <a:buNone/>
            </a:pP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UỶ BAN NHÂN DÂN QUẬN LONG BIÊN TRƯỜNG MẦM NON CỰ KHỐI </a:t>
            </a:r>
            <a:endParaRPr lang="en-US" altLang="en-US" sz="24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Subtitle 2"/>
          <p:cNvSpPr txBox="1">
            <a:spLocks noChangeArrowheads="1"/>
          </p:cNvSpPr>
          <p:nvPr/>
        </p:nvSpPr>
        <p:spPr bwMode="auto">
          <a:xfrm>
            <a:off x="2564130" y="4544695"/>
            <a:ext cx="4751070" cy="1275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1000"/>
              </a:spcBef>
              <a:buFontTx/>
              <a:buNone/>
            </a:pPr>
            <a:r>
              <a:rPr lang="vi-VN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 tuổi: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endParaRPr lang="en-US" altLang="en-US" sz="2400" b="1" dirty="0" err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ts val="1000"/>
              </a:spcBef>
              <a:buFontTx/>
              <a:buNone/>
            </a:pPr>
            <a:r>
              <a:rPr lang="en-US" altLang="vi-VN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viên: Vũ Thùy Chi</a:t>
            </a:r>
            <a:endParaRPr lang="en-US" altLang="vi-VN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ts val="1000"/>
              </a:spcBef>
              <a:buFontTx/>
              <a:buNone/>
            </a:pPr>
            <a:endParaRPr lang="en-US" altLang="vi-VN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ts val="1000"/>
              </a:spcBef>
              <a:buFontTx/>
              <a:buNone/>
            </a:pPr>
            <a:r>
              <a:rPr lang="en-US" altLang="vi-VN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Năm học:2024 -2025</a:t>
            </a:r>
            <a:endParaRPr lang="en-US" altLang="vi-VN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itle 1"/>
          <p:cNvSpPr txBox="1"/>
          <p:nvPr/>
        </p:nvSpPr>
        <p:spPr>
          <a:xfrm>
            <a:off x="746125" y="2843357"/>
            <a:ext cx="7788275" cy="6858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en-US" sz="2800" b="1" dirty="0" err="1" smtClean="0">
              <a:ln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itle 1"/>
          <p:cNvSpPr txBox="1"/>
          <p:nvPr/>
        </p:nvSpPr>
        <p:spPr>
          <a:xfrm>
            <a:off x="784225" y="3024505"/>
            <a:ext cx="7789545" cy="1094740"/>
          </a:xfrm>
          <a:prstGeom prst="rect">
            <a:avLst/>
          </a:prstGeom>
        </p:spPr>
        <p:txBody>
          <a:bodyPr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US" sz="2800" b="1" dirty="0" err="1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800" b="1" dirty="0" err="1" smtClean="0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ề</a:t>
            </a:r>
            <a:r>
              <a:rPr lang="en-US" sz="2800" b="1" dirty="0" smtClean="0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800" b="1" dirty="0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 smtClean="0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800" b="1" dirty="0" smtClean="0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b="1" dirty="0" smtClean="0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 smtClean="0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b="1" dirty="0" smtClean="0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sz="2800" b="1" dirty="0" smtClean="0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2800" b="1" dirty="0" smtClean="0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800" b="1" dirty="0" smtClean="0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800" b="1" dirty="0" err="1" smtClean="0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2800" b="1" dirty="0" smtClean="0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trụ</a:t>
            </a:r>
            <a:r>
              <a:rPr lang="en-US" sz="2800" b="1" dirty="0" smtClean="0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 smtClean="0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2800" b="1" dirty="0" smtClean="0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800" b="1" dirty="0" smtClean="0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800" b="1" dirty="0" err="1" smtClean="0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2800" b="1" dirty="0" smtClean="0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b="1" dirty="0" smtClean="0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endParaRPr lang="en-US" sz="2800" b="1" dirty="0" err="1" smtClean="0">
              <a:ln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008" name="Picture 32" descr="B61F922E038C4F38BF8B03DDF16A5670"/>
          <p:cNvPicPr>
            <a:picLocks noChangeAspect="1" noChangeArrowheads="1" noCrop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0" y="0"/>
            <a:ext cx="1346200" cy="3451225"/>
          </a:xfrm>
          <a:prstGeom prst="rect">
            <a:avLst/>
          </a:prstGeom>
          <a:noFill/>
        </p:spPr>
      </p:pic>
      <p:pic>
        <p:nvPicPr>
          <p:cNvPr id="127009" name="Picture 33" descr="69D537EC41674A80AAA68CB93FBC129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34338" y="0"/>
            <a:ext cx="1109662" cy="3267075"/>
          </a:xfrm>
          <a:prstGeom prst="rect">
            <a:avLst/>
          </a:prstGeom>
          <a:noFill/>
        </p:spPr>
      </p:pic>
      <p:sp>
        <p:nvSpPr>
          <p:cNvPr id="127030" name="Oval 54"/>
          <p:cNvSpPr>
            <a:spLocks noChangeAspect="1" noChangeArrowheads="1"/>
          </p:cNvSpPr>
          <p:nvPr/>
        </p:nvSpPr>
        <p:spPr bwMode="auto">
          <a:xfrm>
            <a:off x="304800" y="1712913"/>
            <a:ext cx="3810000" cy="3875087"/>
          </a:xfrm>
          <a:prstGeom prst="ellipse">
            <a:avLst/>
          </a:prstGeom>
          <a:gradFill rotWithShape="1">
            <a:gsLst>
              <a:gs pos="0">
                <a:srgbClr val="3399FF">
                  <a:gamma/>
                  <a:shade val="46275"/>
                  <a:invGamma/>
                  <a:alpha val="73000"/>
                </a:srgbClr>
              </a:gs>
              <a:gs pos="100000">
                <a:srgbClr val="3399FF">
                  <a:alpha val="73000"/>
                </a:srgbClr>
              </a:gs>
            </a:gsLst>
            <a:lin ang="0" scaled="1"/>
          </a:gradFill>
          <a:ln w="25400">
            <a:noFill/>
            <a:rou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57"/>
          <p:cNvGrpSpPr/>
          <p:nvPr/>
        </p:nvGrpSpPr>
        <p:grpSpPr bwMode="auto">
          <a:xfrm>
            <a:off x="0" y="1695450"/>
            <a:ext cx="3581400" cy="3879850"/>
            <a:chOff x="1584" y="812"/>
            <a:chExt cx="2256" cy="2444"/>
          </a:xfrm>
        </p:grpSpPr>
        <p:sp>
          <p:nvSpPr>
            <p:cNvPr id="127034" name="AutoShape 58"/>
            <p:cNvSpPr>
              <a:spLocks noChangeArrowheads="1"/>
            </p:cNvSpPr>
            <p:nvPr/>
          </p:nvSpPr>
          <p:spPr bwMode="auto">
            <a:xfrm>
              <a:off x="1584" y="820"/>
              <a:ext cx="1104" cy="2436"/>
            </a:xfrm>
            <a:prstGeom prst="moon">
              <a:avLst>
                <a:gd name="adj" fmla="val 4708"/>
              </a:avLst>
            </a:prstGeom>
            <a:solidFill>
              <a:schemeClr val="tx2">
                <a:alpha val="14999"/>
              </a:schemeClr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035" name="AutoShape 59"/>
            <p:cNvSpPr>
              <a:spLocks noChangeArrowheads="1"/>
            </p:cNvSpPr>
            <p:nvPr/>
          </p:nvSpPr>
          <p:spPr bwMode="auto">
            <a:xfrm flipH="1">
              <a:off x="2688" y="820"/>
              <a:ext cx="1152" cy="2436"/>
            </a:xfrm>
            <a:prstGeom prst="moon">
              <a:avLst>
                <a:gd name="adj" fmla="val 4366"/>
              </a:avLst>
            </a:prstGeom>
            <a:solidFill>
              <a:schemeClr val="tx2">
                <a:alpha val="14999"/>
              </a:schemeClr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036" name="AutoShape 60"/>
            <p:cNvSpPr>
              <a:spLocks noChangeArrowheads="1"/>
            </p:cNvSpPr>
            <p:nvPr/>
          </p:nvSpPr>
          <p:spPr bwMode="auto">
            <a:xfrm>
              <a:off x="1776" y="816"/>
              <a:ext cx="912" cy="2436"/>
            </a:xfrm>
            <a:prstGeom prst="moon">
              <a:avLst>
                <a:gd name="adj" fmla="val 5593"/>
              </a:avLst>
            </a:prstGeom>
            <a:solidFill>
              <a:schemeClr val="tx2">
                <a:alpha val="14999"/>
              </a:schemeClr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037" name="AutoShape 61"/>
            <p:cNvSpPr>
              <a:spLocks noChangeArrowheads="1"/>
            </p:cNvSpPr>
            <p:nvPr/>
          </p:nvSpPr>
          <p:spPr bwMode="auto">
            <a:xfrm flipH="1">
              <a:off x="2700" y="816"/>
              <a:ext cx="948" cy="2436"/>
            </a:xfrm>
            <a:prstGeom prst="moon">
              <a:avLst>
                <a:gd name="adj" fmla="val 6009"/>
              </a:avLst>
            </a:prstGeom>
            <a:solidFill>
              <a:schemeClr val="tx2">
                <a:alpha val="14999"/>
              </a:schemeClr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038" name="AutoShape 62"/>
            <p:cNvSpPr>
              <a:spLocks noChangeArrowheads="1"/>
            </p:cNvSpPr>
            <p:nvPr/>
          </p:nvSpPr>
          <p:spPr bwMode="auto">
            <a:xfrm>
              <a:off x="1968" y="816"/>
              <a:ext cx="760" cy="2436"/>
            </a:xfrm>
            <a:prstGeom prst="moon">
              <a:avLst>
                <a:gd name="adj" fmla="val 7894"/>
              </a:avLst>
            </a:prstGeom>
            <a:solidFill>
              <a:schemeClr val="tx2">
                <a:alpha val="14999"/>
              </a:schemeClr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039" name="AutoShape 63"/>
            <p:cNvSpPr>
              <a:spLocks noChangeArrowheads="1"/>
            </p:cNvSpPr>
            <p:nvPr/>
          </p:nvSpPr>
          <p:spPr bwMode="auto">
            <a:xfrm flipH="1">
              <a:off x="2688" y="816"/>
              <a:ext cx="720" cy="2436"/>
            </a:xfrm>
            <a:prstGeom prst="moon">
              <a:avLst>
                <a:gd name="adj" fmla="val 7894"/>
              </a:avLst>
            </a:prstGeom>
            <a:solidFill>
              <a:schemeClr val="tx2">
                <a:alpha val="14999"/>
              </a:schemeClr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040" name="AutoShape 64"/>
            <p:cNvSpPr>
              <a:spLocks noChangeArrowheads="1"/>
            </p:cNvSpPr>
            <p:nvPr/>
          </p:nvSpPr>
          <p:spPr bwMode="auto">
            <a:xfrm>
              <a:off x="2256" y="816"/>
              <a:ext cx="472" cy="2436"/>
            </a:xfrm>
            <a:prstGeom prst="moon">
              <a:avLst>
                <a:gd name="adj" fmla="val 17046"/>
              </a:avLst>
            </a:prstGeom>
            <a:solidFill>
              <a:schemeClr val="tx2">
                <a:alpha val="14999"/>
              </a:schemeClr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041" name="AutoShape 65"/>
            <p:cNvSpPr>
              <a:spLocks noChangeArrowheads="1"/>
            </p:cNvSpPr>
            <p:nvPr/>
          </p:nvSpPr>
          <p:spPr bwMode="auto">
            <a:xfrm flipH="1">
              <a:off x="2720" y="812"/>
              <a:ext cx="336" cy="2436"/>
            </a:xfrm>
            <a:prstGeom prst="moon">
              <a:avLst>
                <a:gd name="adj" fmla="val 22917"/>
              </a:avLst>
            </a:prstGeom>
            <a:solidFill>
              <a:schemeClr val="tx2">
                <a:alpha val="14999"/>
              </a:schemeClr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042" name="AutoShape 66"/>
            <p:cNvSpPr>
              <a:spLocks noChangeArrowheads="1"/>
            </p:cNvSpPr>
            <p:nvPr/>
          </p:nvSpPr>
          <p:spPr bwMode="auto">
            <a:xfrm>
              <a:off x="2624" y="812"/>
              <a:ext cx="96" cy="2436"/>
            </a:xfrm>
            <a:prstGeom prst="moon">
              <a:avLst>
                <a:gd name="adj" fmla="val 77083"/>
              </a:avLst>
            </a:prstGeom>
            <a:solidFill>
              <a:schemeClr val="tx2">
                <a:alpha val="14999"/>
              </a:schemeClr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7043" name="Rectangle 67"/>
          <p:cNvSpPr>
            <a:spLocks noChangeArrowheads="1"/>
          </p:cNvSpPr>
          <p:nvPr/>
        </p:nvSpPr>
        <p:spPr bwMode="auto">
          <a:xfrm>
            <a:off x="2482850" y="198438"/>
            <a:ext cx="4629150" cy="823912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4800" b="1" dirty="0" smtClean="0">
                <a:solidFill>
                  <a:srgbClr val="0000FF"/>
                </a:solidFill>
              </a:rPr>
              <a:t>SO SÁNH</a:t>
            </a:r>
            <a:endParaRPr lang="en-US" sz="4800" b="1" dirty="0">
              <a:solidFill>
                <a:srgbClr val="0000FF"/>
              </a:solidFill>
            </a:endParaRPr>
          </a:p>
        </p:txBody>
      </p:sp>
      <p:grpSp>
        <p:nvGrpSpPr>
          <p:cNvPr id="3" name="Group 68"/>
          <p:cNvGrpSpPr/>
          <p:nvPr/>
        </p:nvGrpSpPr>
        <p:grpSpPr bwMode="auto">
          <a:xfrm>
            <a:off x="4389438" y="1141413"/>
            <a:ext cx="6629400" cy="8763000"/>
            <a:chOff x="-336" y="480"/>
            <a:chExt cx="4176" cy="5520"/>
          </a:xfrm>
        </p:grpSpPr>
        <p:sp>
          <p:nvSpPr>
            <p:cNvPr id="127045" name="Line 69"/>
            <p:cNvSpPr>
              <a:spLocks noChangeShapeType="1"/>
            </p:cNvSpPr>
            <p:nvPr/>
          </p:nvSpPr>
          <p:spPr bwMode="auto">
            <a:xfrm>
              <a:off x="1728" y="3024"/>
              <a:ext cx="2112" cy="2976"/>
            </a:xfrm>
            <a:prstGeom prst="line">
              <a:avLst/>
            </a:prstGeom>
            <a:noFill/>
            <a:ln w="9525">
              <a:solidFill>
                <a:srgbClr val="66FFFF"/>
              </a:solidFill>
              <a:rou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4" name="Group 70"/>
            <p:cNvGrpSpPr/>
            <p:nvPr/>
          </p:nvGrpSpPr>
          <p:grpSpPr bwMode="auto">
            <a:xfrm>
              <a:off x="-336" y="480"/>
              <a:ext cx="2094" cy="2976"/>
              <a:chOff x="1842" y="480"/>
              <a:chExt cx="2094" cy="2976"/>
            </a:xfrm>
          </p:grpSpPr>
          <p:pic>
            <p:nvPicPr>
              <p:cNvPr id="127047" name="Picture 71" descr="khoi tru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842" y="480"/>
                <a:ext cx="2094" cy="2976"/>
              </a:xfrm>
              <a:prstGeom prst="rect">
                <a:avLst/>
              </a:prstGeom>
              <a:noFill/>
            </p:spPr>
          </p:pic>
          <p:grpSp>
            <p:nvGrpSpPr>
              <p:cNvPr id="5" name="Group 72"/>
              <p:cNvGrpSpPr/>
              <p:nvPr/>
            </p:nvGrpSpPr>
            <p:grpSpPr bwMode="auto">
              <a:xfrm>
                <a:off x="1862" y="952"/>
                <a:ext cx="2050" cy="2400"/>
                <a:chOff x="-384" y="936"/>
                <a:chExt cx="2050" cy="2400"/>
              </a:xfrm>
            </p:grpSpPr>
            <p:sp>
              <p:nvSpPr>
                <p:cNvPr id="127049" name="Oval 73"/>
                <p:cNvSpPr>
                  <a:spLocks noChangeArrowheads="1"/>
                </p:cNvSpPr>
                <p:nvPr/>
              </p:nvSpPr>
              <p:spPr bwMode="auto">
                <a:xfrm>
                  <a:off x="-368" y="2568"/>
                  <a:ext cx="2016" cy="768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3399FF">
                        <a:gamma/>
                        <a:shade val="60392"/>
                        <a:invGamma/>
                      </a:srgbClr>
                    </a:gs>
                    <a:gs pos="100000">
                      <a:srgbClr val="3399FF"/>
                    </a:gs>
                  </a:gsLst>
                  <a:lin ang="0" scaled="1"/>
                </a:gradFill>
                <a:ln w="22225">
                  <a:noFill/>
                  <a:rou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7050" name="AutoShape 74"/>
                <p:cNvSpPr>
                  <a:spLocks noChangeArrowheads="1"/>
                </p:cNvSpPr>
                <p:nvPr/>
              </p:nvSpPr>
              <p:spPr bwMode="auto">
                <a:xfrm>
                  <a:off x="-384" y="936"/>
                  <a:ext cx="2050" cy="2016"/>
                </a:xfrm>
                <a:custGeom>
                  <a:avLst/>
                  <a:gdLst>
                    <a:gd name="G0" fmla="+- 233 0 0"/>
                    <a:gd name="G1" fmla="+- 21600 0 233"/>
                    <a:gd name="G2" fmla="*/ 233 1 2"/>
                    <a:gd name="G3" fmla="+- 21600 0 G2"/>
                    <a:gd name="G4" fmla="+/ 233 21600 2"/>
                    <a:gd name="G5" fmla="+/ G1 0 2"/>
                    <a:gd name="G6" fmla="*/ 21600 21600 233"/>
                    <a:gd name="G7" fmla="*/ G6 1 2"/>
                    <a:gd name="G8" fmla="+- 21600 0 G7"/>
                    <a:gd name="G9" fmla="*/ 21600 1 2"/>
                    <a:gd name="G10" fmla="+- 233 0 G9"/>
                    <a:gd name="G11" fmla="?: G10 G8 0"/>
                    <a:gd name="G12" fmla="?: G10 G7 21600"/>
                    <a:gd name="T0" fmla="*/ 21483 w 21600"/>
                    <a:gd name="T1" fmla="*/ 10800 h 21600"/>
                    <a:gd name="T2" fmla="*/ 10800 w 21600"/>
                    <a:gd name="T3" fmla="*/ 21600 h 21600"/>
                    <a:gd name="T4" fmla="*/ 117 w 21600"/>
                    <a:gd name="T5" fmla="*/ 10800 h 21600"/>
                    <a:gd name="T6" fmla="*/ 10800 w 21600"/>
                    <a:gd name="T7" fmla="*/ 0 h 21600"/>
                    <a:gd name="T8" fmla="*/ 1917 w 21600"/>
                    <a:gd name="T9" fmla="*/ 1917 h 21600"/>
                    <a:gd name="T10" fmla="*/ 19683 w 21600"/>
                    <a:gd name="T11" fmla="*/ 19683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233" y="21600"/>
                      </a:lnTo>
                      <a:lnTo>
                        <a:pt x="21367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3399FF">
                        <a:gamma/>
                        <a:shade val="57255"/>
                        <a:invGamma/>
                      </a:srgbClr>
                    </a:gs>
                    <a:gs pos="100000">
                      <a:srgbClr val="3399FF"/>
                    </a:gs>
                  </a:gsLst>
                  <a:lin ang="0" scaled="1"/>
                </a:gradFill>
                <a:ln w="9525">
                  <a:noFill/>
                  <a:miter lim="800000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27051" name="Oval 75"/>
              <p:cNvSpPr>
                <a:spLocks noChangeArrowheads="1"/>
              </p:cNvSpPr>
              <p:nvPr/>
            </p:nvSpPr>
            <p:spPr bwMode="auto">
              <a:xfrm>
                <a:off x="1862" y="498"/>
                <a:ext cx="2050" cy="777"/>
              </a:xfrm>
              <a:prstGeom prst="ellipse">
                <a:avLst/>
              </a:prstGeom>
              <a:gradFill rotWithShape="1">
                <a:gsLst>
                  <a:gs pos="0">
                    <a:schemeClr val="accent1">
                      <a:gamma/>
                      <a:shade val="46275"/>
                      <a:invGamma/>
                    </a:schemeClr>
                  </a:gs>
                  <a:gs pos="100000">
                    <a:schemeClr val="accent1">
                      <a:alpha val="97000"/>
                    </a:schemeClr>
                  </a:gs>
                </a:gsLst>
                <a:lin ang="5400000" scaled="1"/>
              </a:gradFill>
              <a:ln w="22225">
                <a:noFill/>
                <a:rou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ransition advClick="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70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70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127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70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70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2.77457E-6 L -0.32361 2.77457E-6 " pathEditMode="relative" rAng="0" ptsTypes="AA">
                                      <p:cBhvr>
                                        <p:cTn id="30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9000"/>
                            </p:stCondLst>
                            <p:childTnLst>
                              <p:par>
                                <p:cTn id="32" presetID="8" presetClass="emp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33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7030" grpId="0" animBg="1"/>
      <p:bldP spid="127030" grpId="1" animBg="1"/>
      <p:bldP spid="12704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008" name="Picture 32" descr="B61F922E038C4F38BF8B03DDF16A5670"/>
          <p:cNvPicPr>
            <a:picLocks noChangeAspect="1" noChangeArrowheads="1" noCrop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0" y="0"/>
            <a:ext cx="1346200" cy="3451225"/>
          </a:xfrm>
          <a:prstGeom prst="rect">
            <a:avLst/>
          </a:prstGeom>
          <a:noFill/>
        </p:spPr>
      </p:pic>
      <p:pic>
        <p:nvPicPr>
          <p:cNvPr id="127009" name="Picture 33" descr="69D537EC41674A80AAA68CB93FBC129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34338" y="0"/>
            <a:ext cx="1109662" cy="3267075"/>
          </a:xfrm>
          <a:prstGeom prst="rect">
            <a:avLst/>
          </a:prstGeom>
          <a:noFill/>
        </p:spPr>
      </p:pic>
      <p:sp>
        <p:nvSpPr>
          <p:cNvPr id="127030" name="Oval 54"/>
          <p:cNvSpPr>
            <a:spLocks noChangeAspect="1" noChangeArrowheads="1"/>
          </p:cNvSpPr>
          <p:nvPr/>
        </p:nvSpPr>
        <p:spPr bwMode="auto">
          <a:xfrm>
            <a:off x="-228600" y="1712913"/>
            <a:ext cx="3875088" cy="3875087"/>
          </a:xfrm>
          <a:prstGeom prst="ellipse">
            <a:avLst/>
          </a:prstGeom>
          <a:gradFill rotWithShape="1">
            <a:gsLst>
              <a:gs pos="0">
                <a:srgbClr val="3399FF">
                  <a:gamma/>
                  <a:shade val="46275"/>
                  <a:invGamma/>
                  <a:alpha val="73000"/>
                </a:srgbClr>
              </a:gs>
              <a:gs pos="100000">
                <a:srgbClr val="3399FF">
                  <a:alpha val="73000"/>
                </a:srgbClr>
              </a:gs>
            </a:gsLst>
            <a:lin ang="0" scaled="1"/>
          </a:gradFill>
          <a:ln w="25400">
            <a:noFill/>
            <a:rou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57"/>
          <p:cNvGrpSpPr/>
          <p:nvPr/>
        </p:nvGrpSpPr>
        <p:grpSpPr bwMode="auto">
          <a:xfrm>
            <a:off x="0" y="1695450"/>
            <a:ext cx="3581400" cy="3879850"/>
            <a:chOff x="1584" y="812"/>
            <a:chExt cx="2256" cy="2444"/>
          </a:xfrm>
        </p:grpSpPr>
        <p:sp>
          <p:nvSpPr>
            <p:cNvPr id="127034" name="AutoShape 58"/>
            <p:cNvSpPr>
              <a:spLocks noChangeArrowheads="1"/>
            </p:cNvSpPr>
            <p:nvPr/>
          </p:nvSpPr>
          <p:spPr bwMode="auto">
            <a:xfrm>
              <a:off x="1584" y="820"/>
              <a:ext cx="1104" cy="2436"/>
            </a:xfrm>
            <a:prstGeom prst="moon">
              <a:avLst>
                <a:gd name="adj" fmla="val 4708"/>
              </a:avLst>
            </a:prstGeom>
            <a:solidFill>
              <a:schemeClr val="tx2">
                <a:alpha val="14999"/>
              </a:schemeClr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035" name="AutoShape 59"/>
            <p:cNvSpPr>
              <a:spLocks noChangeArrowheads="1"/>
            </p:cNvSpPr>
            <p:nvPr/>
          </p:nvSpPr>
          <p:spPr bwMode="auto">
            <a:xfrm flipH="1">
              <a:off x="2688" y="820"/>
              <a:ext cx="1152" cy="2436"/>
            </a:xfrm>
            <a:prstGeom prst="moon">
              <a:avLst>
                <a:gd name="adj" fmla="val 4366"/>
              </a:avLst>
            </a:prstGeom>
            <a:solidFill>
              <a:schemeClr val="tx2">
                <a:alpha val="14999"/>
              </a:schemeClr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036" name="AutoShape 60"/>
            <p:cNvSpPr>
              <a:spLocks noChangeArrowheads="1"/>
            </p:cNvSpPr>
            <p:nvPr/>
          </p:nvSpPr>
          <p:spPr bwMode="auto">
            <a:xfrm>
              <a:off x="1776" y="816"/>
              <a:ext cx="912" cy="2436"/>
            </a:xfrm>
            <a:prstGeom prst="moon">
              <a:avLst>
                <a:gd name="adj" fmla="val 5593"/>
              </a:avLst>
            </a:prstGeom>
            <a:solidFill>
              <a:schemeClr val="tx2">
                <a:alpha val="14999"/>
              </a:schemeClr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037" name="AutoShape 61"/>
            <p:cNvSpPr>
              <a:spLocks noChangeArrowheads="1"/>
            </p:cNvSpPr>
            <p:nvPr/>
          </p:nvSpPr>
          <p:spPr bwMode="auto">
            <a:xfrm flipH="1">
              <a:off x="2700" y="816"/>
              <a:ext cx="948" cy="2436"/>
            </a:xfrm>
            <a:prstGeom prst="moon">
              <a:avLst>
                <a:gd name="adj" fmla="val 6009"/>
              </a:avLst>
            </a:prstGeom>
            <a:solidFill>
              <a:schemeClr val="tx2">
                <a:alpha val="14999"/>
              </a:schemeClr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038" name="AutoShape 62"/>
            <p:cNvSpPr>
              <a:spLocks noChangeArrowheads="1"/>
            </p:cNvSpPr>
            <p:nvPr/>
          </p:nvSpPr>
          <p:spPr bwMode="auto">
            <a:xfrm>
              <a:off x="1968" y="816"/>
              <a:ext cx="760" cy="2436"/>
            </a:xfrm>
            <a:prstGeom prst="moon">
              <a:avLst>
                <a:gd name="adj" fmla="val 7894"/>
              </a:avLst>
            </a:prstGeom>
            <a:solidFill>
              <a:schemeClr val="tx2">
                <a:alpha val="14999"/>
              </a:schemeClr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039" name="AutoShape 63"/>
            <p:cNvSpPr>
              <a:spLocks noChangeArrowheads="1"/>
            </p:cNvSpPr>
            <p:nvPr/>
          </p:nvSpPr>
          <p:spPr bwMode="auto">
            <a:xfrm flipH="1">
              <a:off x="2688" y="816"/>
              <a:ext cx="720" cy="2436"/>
            </a:xfrm>
            <a:prstGeom prst="moon">
              <a:avLst>
                <a:gd name="adj" fmla="val 7894"/>
              </a:avLst>
            </a:prstGeom>
            <a:solidFill>
              <a:schemeClr val="tx2">
                <a:alpha val="14999"/>
              </a:schemeClr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040" name="AutoShape 64"/>
            <p:cNvSpPr>
              <a:spLocks noChangeArrowheads="1"/>
            </p:cNvSpPr>
            <p:nvPr/>
          </p:nvSpPr>
          <p:spPr bwMode="auto">
            <a:xfrm>
              <a:off x="2256" y="816"/>
              <a:ext cx="472" cy="2436"/>
            </a:xfrm>
            <a:prstGeom prst="moon">
              <a:avLst>
                <a:gd name="adj" fmla="val 17046"/>
              </a:avLst>
            </a:prstGeom>
            <a:solidFill>
              <a:schemeClr val="tx2">
                <a:alpha val="14999"/>
              </a:schemeClr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041" name="AutoShape 65"/>
            <p:cNvSpPr>
              <a:spLocks noChangeArrowheads="1"/>
            </p:cNvSpPr>
            <p:nvPr/>
          </p:nvSpPr>
          <p:spPr bwMode="auto">
            <a:xfrm flipH="1">
              <a:off x="2720" y="812"/>
              <a:ext cx="336" cy="2436"/>
            </a:xfrm>
            <a:prstGeom prst="moon">
              <a:avLst>
                <a:gd name="adj" fmla="val 22917"/>
              </a:avLst>
            </a:prstGeom>
            <a:solidFill>
              <a:schemeClr val="tx2">
                <a:alpha val="14999"/>
              </a:schemeClr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042" name="AutoShape 66"/>
            <p:cNvSpPr>
              <a:spLocks noChangeArrowheads="1"/>
            </p:cNvSpPr>
            <p:nvPr/>
          </p:nvSpPr>
          <p:spPr bwMode="auto">
            <a:xfrm>
              <a:off x="2624" y="812"/>
              <a:ext cx="96" cy="2436"/>
            </a:xfrm>
            <a:prstGeom prst="moon">
              <a:avLst>
                <a:gd name="adj" fmla="val 77083"/>
              </a:avLst>
            </a:prstGeom>
            <a:solidFill>
              <a:schemeClr val="tx2">
                <a:alpha val="14999"/>
              </a:schemeClr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7043" name="Rectangle 67"/>
          <p:cNvSpPr>
            <a:spLocks noChangeArrowheads="1"/>
          </p:cNvSpPr>
          <p:nvPr/>
        </p:nvSpPr>
        <p:spPr bwMode="auto">
          <a:xfrm>
            <a:off x="2482850" y="198438"/>
            <a:ext cx="4629150" cy="823912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r>
              <a:rPr lang="en-US" sz="4800" b="1" dirty="0" err="1" smtClean="0">
                <a:solidFill>
                  <a:srgbClr val="0000FF"/>
                </a:solidFill>
              </a:rPr>
              <a:t>Gi</a:t>
            </a:r>
            <a:r>
              <a:rPr lang="vi-VN" sz="4800" b="1" dirty="0" smtClean="0">
                <a:solidFill>
                  <a:srgbClr val="0000FF"/>
                </a:solidFill>
              </a:rPr>
              <a:t>ống nhau</a:t>
            </a:r>
            <a:endParaRPr lang="en-US" sz="4800" b="1" dirty="0">
              <a:solidFill>
                <a:srgbClr val="0000FF"/>
              </a:solidFill>
            </a:endParaRPr>
          </a:p>
        </p:txBody>
      </p:sp>
      <p:grpSp>
        <p:nvGrpSpPr>
          <p:cNvPr id="3" name="Group 68"/>
          <p:cNvGrpSpPr/>
          <p:nvPr/>
        </p:nvGrpSpPr>
        <p:grpSpPr bwMode="auto">
          <a:xfrm>
            <a:off x="4389438" y="1141413"/>
            <a:ext cx="6629400" cy="8763000"/>
            <a:chOff x="-336" y="480"/>
            <a:chExt cx="4176" cy="5520"/>
          </a:xfrm>
        </p:grpSpPr>
        <p:sp>
          <p:nvSpPr>
            <p:cNvPr id="127045" name="Line 69"/>
            <p:cNvSpPr>
              <a:spLocks noChangeShapeType="1"/>
            </p:cNvSpPr>
            <p:nvPr/>
          </p:nvSpPr>
          <p:spPr bwMode="auto">
            <a:xfrm>
              <a:off x="1728" y="3024"/>
              <a:ext cx="2112" cy="2976"/>
            </a:xfrm>
            <a:prstGeom prst="line">
              <a:avLst/>
            </a:prstGeom>
            <a:noFill/>
            <a:ln w="9525">
              <a:solidFill>
                <a:srgbClr val="66FFFF"/>
              </a:solidFill>
              <a:rou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4" name="Group 70"/>
            <p:cNvGrpSpPr/>
            <p:nvPr/>
          </p:nvGrpSpPr>
          <p:grpSpPr bwMode="auto">
            <a:xfrm>
              <a:off x="-336" y="480"/>
              <a:ext cx="2094" cy="2976"/>
              <a:chOff x="1842" y="480"/>
              <a:chExt cx="2094" cy="2976"/>
            </a:xfrm>
          </p:grpSpPr>
          <p:pic>
            <p:nvPicPr>
              <p:cNvPr id="127047" name="Picture 71" descr="khoi tru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842" y="480"/>
                <a:ext cx="2094" cy="2976"/>
              </a:xfrm>
              <a:prstGeom prst="rect">
                <a:avLst/>
              </a:prstGeom>
              <a:noFill/>
            </p:spPr>
          </p:pic>
          <p:grpSp>
            <p:nvGrpSpPr>
              <p:cNvPr id="5" name="Group 72"/>
              <p:cNvGrpSpPr/>
              <p:nvPr/>
            </p:nvGrpSpPr>
            <p:grpSpPr bwMode="auto">
              <a:xfrm>
                <a:off x="1862" y="952"/>
                <a:ext cx="2050" cy="2400"/>
                <a:chOff x="-384" y="936"/>
                <a:chExt cx="2050" cy="2400"/>
              </a:xfrm>
            </p:grpSpPr>
            <p:sp>
              <p:nvSpPr>
                <p:cNvPr id="127049" name="Oval 73"/>
                <p:cNvSpPr>
                  <a:spLocks noChangeArrowheads="1"/>
                </p:cNvSpPr>
                <p:nvPr/>
              </p:nvSpPr>
              <p:spPr bwMode="auto">
                <a:xfrm>
                  <a:off x="-368" y="2568"/>
                  <a:ext cx="2016" cy="768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3399FF">
                        <a:gamma/>
                        <a:shade val="60392"/>
                        <a:invGamma/>
                      </a:srgbClr>
                    </a:gs>
                    <a:gs pos="100000">
                      <a:srgbClr val="3399FF"/>
                    </a:gs>
                  </a:gsLst>
                  <a:lin ang="0" scaled="1"/>
                </a:gradFill>
                <a:ln w="22225">
                  <a:noFill/>
                  <a:rou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7050" name="AutoShape 74"/>
                <p:cNvSpPr>
                  <a:spLocks noChangeArrowheads="1"/>
                </p:cNvSpPr>
                <p:nvPr/>
              </p:nvSpPr>
              <p:spPr bwMode="auto">
                <a:xfrm>
                  <a:off x="-384" y="936"/>
                  <a:ext cx="2050" cy="2016"/>
                </a:xfrm>
                <a:custGeom>
                  <a:avLst/>
                  <a:gdLst>
                    <a:gd name="G0" fmla="+- 233 0 0"/>
                    <a:gd name="G1" fmla="+- 21600 0 233"/>
                    <a:gd name="G2" fmla="*/ 233 1 2"/>
                    <a:gd name="G3" fmla="+- 21600 0 G2"/>
                    <a:gd name="G4" fmla="+/ 233 21600 2"/>
                    <a:gd name="G5" fmla="+/ G1 0 2"/>
                    <a:gd name="G6" fmla="*/ 21600 21600 233"/>
                    <a:gd name="G7" fmla="*/ G6 1 2"/>
                    <a:gd name="G8" fmla="+- 21600 0 G7"/>
                    <a:gd name="G9" fmla="*/ 21600 1 2"/>
                    <a:gd name="G10" fmla="+- 233 0 G9"/>
                    <a:gd name="G11" fmla="?: G10 G8 0"/>
                    <a:gd name="G12" fmla="?: G10 G7 21600"/>
                    <a:gd name="T0" fmla="*/ 21483 w 21600"/>
                    <a:gd name="T1" fmla="*/ 10800 h 21600"/>
                    <a:gd name="T2" fmla="*/ 10800 w 21600"/>
                    <a:gd name="T3" fmla="*/ 21600 h 21600"/>
                    <a:gd name="T4" fmla="*/ 117 w 21600"/>
                    <a:gd name="T5" fmla="*/ 10800 h 21600"/>
                    <a:gd name="T6" fmla="*/ 10800 w 21600"/>
                    <a:gd name="T7" fmla="*/ 0 h 21600"/>
                    <a:gd name="T8" fmla="*/ 1917 w 21600"/>
                    <a:gd name="T9" fmla="*/ 1917 h 21600"/>
                    <a:gd name="T10" fmla="*/ 19683 w 21600"/>
                    <a:gd name="T11" fmla="*/ 19683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233" y="21600"/>
                      </a:lnTo>
                      <a:lnTo>
                        <a:pt x="21367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3399FF">
                        <a:gamma/>
                        <a:shade val="57255"/>
                        <a:invGamma/>
                      </a:srgbClr>
                    </a:gs>
                    <a:gs pos="100000">
                      <a:srgbClr val="3399FF"/>
                    </a:gs>
                  </a:gsLst>
                  <a:lin ang="0" scaled="1"/>
                </a:gradFill>
                <a:ln w="9525">
                  <a:noFill/>
                  <a:miter lim="800000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27051" name="Oval 75"/>
              <p:cNvSpPr>
                <a:spLocks noChangeArrowheads="1"/>
              </p:cNvSpPr>
              <p:nvPr/>
            </p:nvSpPr>
            <p:spPr bwMode="auto">
              <a:xfrm>
                <a:off x="1862" y="498"/>
                <a:ext cx="2050" cy="777"/>
              </a:xfrm>
              <a:prstGeom prst="ellipse">
                <a:avLst/>
              </a:prstGeom>
              <a:gradFill rotWithShape="1">
                <a:gsLst>
                  <a:gs pos="0">
                    <a:schemeClr val="accent1">
                      <a:gamma/>
                      <a:shade val="46275"/>
                      <a:invGamma/>
                    </a:schemeClr>
                  </a:gs>
                  <a:gs pos="100000">
                    <a:schemeClr val="accent1">
                      <a:alpha val="97000"/>
                    </a:schemeClr>
                  </a:gs>
                </a:gsLst>
                <a:lin ang="5400000" scaled="1"/>
              </a:gradFill>
              <a:ln w="22225">
                <a:noFill/>
                <a:rou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70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70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127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70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70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2.77457E-6 L -0.32361 2.77457E-6 " pathEditMode="relative" rAng="0" ptsTypes="AA">
                                      <p:cBhvr>
                                        <p:cTn id="30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9000"/>
                            </p:stCondLst>
                            <p:childTnLst>
                              <p:par>
                                <p:cTn id="32" presetID="8" presetClass="emp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33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7030" grpId="0" animBg="1"/>
      <p:bldP spid="127030" grpId="1" animBg="1"/>
      <p:bldP spid="12704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008" name="Picture 32" descr="B61F922E038C4F38BF8B03DDF16A5670"/>
          <p:cNvPicPr>
            <a:picLocks noChangeAspect="1" noChangeArrowheads="1" noCrop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0" y="0"/>
            <a:ext cx="1346200" cy="3451225"/>
          </a:xfrm>
          <a:prstGeom prst="rect">
            <a:avLst/>
          </a:prstGeom>
          <a:noFill/>
        </p:spPr>
      </p:pic>
      <p:pic>
        <p:nvPicPr>
          <p:cNvPr id="127009" name="Picture 33" descr="69D537EC41674A80AAA68CB93FBC129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34338" y="0"/>
            <a:ext cx="1109662" cy="3267075"/>
          </a:xfrm>
          <a:prstGeom prst="rect">
            <a:avLst/>
          </a:prstGeom>
          <a:noFill/>
        </p:spPr>
      </p:pic>
      <p:sp>
        <p:nvSpPr>
          <p:cNvPr id="127030" name="Oval 54"/>
          <p:cNvSpPr>
            <a:spLocks noChangeAspect="1" noChangeArrowheads="1"/>
          </p:cNvSpPr>
          <p:nvPr/>
        </p:nvSpPr>
        <p:spPr bwMode="auto">
          <a:xfrm>
            <a:off x="-228600" y="1712913"/>
            <a:ext cx="3875088" cy="3875087"/>
          </a:xfrm>
          <a:prstGeom prst="ellipse">
            <a:avLst/>
          </a:prstGeom>
          <a:gradFill rotWithShape="1">
            <a:gsLst>
              <a:gs pos="0">
                <a:srgbClr val="3399FF">
                  <a:gamma/>
                  <a:shade val="46275"/>
                  <a:invGamma/>
                  <a:alpha val="73000"/>
                </a:srgbClr>
              </a:gs>
              <a:gs pos="100000">
                <a:srgbClr val="3399FF">
                  <a:alpha val="73000"/>
                </a:srgbClr>
              </a:gs>
            </a:gsLst>
            <a:lin ang="0" scaled="1"/>
          </a:gradFill>
          <a:ln w="25400">
            <a:noFill/>
            <a:rou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57"/>
          <p:cNvGrpSpPr/>
          <p:nvPr/>
        </p:nvGrpSpPr>
        <p:grpSpPr bwMode="auto">
          <a:xfrm>
            <a:off x="0" y="1695450"/>
            <a:ext cx="3581400" cy="3879850"/>
            <a:chOff x="1584" y="812"/>
            <a:chExt cx="2256" cy="2444"/>
          </a:xfrm>
        </p:grpSpPr>
        <p:sp>
          <p:nvSpPr>
            <p:cNvPr id="127034" name="AutoShape 58"/>
            <p:cNvSpPr>
              <a:spLocks noChangeArrowheads="1"/>
            </p:cNvSpPr>
            <p:nvPr/>
          </p:nvSpPr>
          <p:spPr bwMode="auto">
            <a:xfrm>
              <a:off x="1584" y="820"/>
              <a:ext cx="1104" cy="2436"/>
            </a:xfrm>
            <a:prstGeom prst="moon">
              <a:avLst>
                <a:gd name="adj" fmla="val 4708"/>
              </a:avLst>
            </a:prstGeom>
            <a:solidFill>
              <a:schemeClr val="tx2">
                <a:alpha val="14999"/>
              </a:schemeClr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035" name="AutoShape 59"/>
            <p:cNvSpPr>
              <a:spLocks noChangeArrowheads="1"/>
            </p:cNvSpPr>
            <p:nvPr/>
          </p:nvSpPr>
          <p:spPr bwMode="auto">
            <a:xfrm flipH="1">
              <a:off x="2688" y="820"/>
              <a:ext cx="1152" cy="2436"/>
            </a:xfrm>
            <a:prstGeom prst="moon">
              <a:avLst>
                <a:gd name="adj" fmla="val 4366"/>
              </a:avLst>
            </a:prstGeom>
            <a:solidFill>
              <a:schemeClr val="tx2">
                <a:alpha val="14999"/>
              </a:schemeClr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036" name="AutoShape 60"/>
            <p:cNvSpPr>
              <a:spLocks noChangeArrowheads="1"/>
            </p:cNvSpPr>
            <p:nvPr/>
          </p:nvSpPr>
          <p:spPr bwMode="auto">
            <a:xfrm>
              <a:off x="1776" y="816"/>
              <a:ext cx="912" cy="2436"/>
            </a:xfrm>
            <a:prstGeom prst="moon">
              <a:avLst>
                <a:gd name="adj" fmla="val 5593"/>
              </a:avLst>
            </a:prstGeom>
            <a:solidFill>
              <a:schemeClr val="tx2">
                <a:alpha val="14999"/>
              </a:schemeClr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037" name="AutoShape 61"/>
            <p:cNvSpPr>
              <a:spLocks noChangeArrowheads="1"/>
            </p:cNvSpPr>
            <p:nvPr/>
          </p:nvSpPr>
          <p:spPr bwMode="auto">
            <a:xfrm flipH="1">
              <a:off x="2700" y="816"/>
              <a:ext cx="948" cy="2436"/>
            </a:xfrm>
            <a:prstGeom prst="moon">
              <a:avLst>
                <a:gd name="adj" fmla="val 6009"/>
              </a:avLst>
            </a:prstGeom>
            <a:solidFill>
              <a:schemeClr val="tx2">
                <a:alpha val="14999"/>
              </a:schemeClr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038" name="AutoShape 62"/>
            <p:cNvSpPr>
              <a:spLocks noChangeArrowheads="1"/>
            </p:cNvSpPr>
            <p:nvPr/>
          </p:nvSpPr>
          <p:spPr bwMode="auto">
            <a:xfrm>
              <a:off x="1968" y="816"/>
              <a:ext cx="760" cy="2436"/>
            </a:xfrm>
            <a:prstGeom prst="moon">
              <a:avLst>
                <a:gd name="adj" fmla="val 7894"/>
              </a:avLst>
            </a:prstGeom>
            <a:solidFill>
              <a:schemeClr val="tx2">
                <a:alpha val="14999"/>
              </a:schemeClr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039" name="AutoShape 63"/>
            <p:cNvSpPr>
              <a:spLocks noChangeArrowheads="1"/>
            </p:cNvSpPr>
            <p:nvPr/>
          </p:nvSpPr>
          <p:spPr bwMode="auto">
            <a:xfrm flipH="1">
              <a:off x="2688" y="816"/>
              <a:ext cx="720" cy="2436"/>
            </a:xfrm>
            <a:prstGeom prst="moon">
              <a:avLst>
                <a:gd name="adj" fmla="val 7894"/>
              </a:avLst>
            </a:prstGeom>
            <a:solidFill>
              <a:schemeClr val="tx2">
                <a:alpha val="14999"/>
              </a:schemeClr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040" name="AutoShape 64"/>
            <p:cNvSpPr>
              <a:spLocks noChangeArrowheads="1"/>
            </p:cNvSpPr>
            <p:nvPr/>
          </p:nvSpPr>
          <p:spPr bwMode="auto">
            <a:xfrm>
              <a:off x="2256" y="816"/>
              <a:ext cx="472" cy="2436"/>
            </a:xfrm>
            <a:prstGeom prst="moon">
              <a:avLst>
                <a:gd name="adj" fmla="val 17046"/>
              </a:avLst>
            </a:prstGeom>
            <a:solidFill>
              <a:schemeClr val="tx2">
                <a:alpha val="14999"/>
              </a:schemeClr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041" name="AutoShape 65"/>
            <p:cNvSpPr>
              <a:spLocks noChangeArrowheads="1"/>
            </p:cNvSpPr>
            <p:nvPr/>
          </p:nvSpPr>
          <p:spPr bwMode="auto">
            <a:xfrm flipH="1">
              <a:off x="2720" y="812"/>
              <a:ext cx="336" cy="2436"/>
            </a:xfrm>
            <a:prstGeom prst="moon">
              <a:avLst>
                <a:gd name="adj" fmla="val 22917"/>
              </a:avLst>
            </a:prstGeom>
            <a:solidFill>
              <a:schemeClr val="tx2">
                <a:alpha val="14999"/>
              </a:schemeClr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042" name="AutoShape 66"/>
            <p:cNvSpPr>
              <a:spLocks noChangeArrowheads="1"/>
            </p:cNvSpPr>
            <p:nvPr/>
          </p:nvSpPr>
          <p:spPr bwMode="auto">
            <a:xfrm>
              <a:off x="2624" y="812"/>
              <a:ext cx="96" cy="2436"/>
            </a:xfrm>
            <a:prstGeom prst="moon">
              <a:avLst>
                <a:gd name="adj" fmla="val 77083"/>
              </a:avLst>
            </a:prstGeom>
            <a:solidFill>
              <a:schemeClr val="tx2">
                <a:alpha val="14999"/>
              </a:schemeClr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7043" name="Rectangle 67"/>
          <p:cNvSpPr>
            <a:spLocks noChangeArrowheads="1"/>
          </p:cNvSpPr>
          <p:nvPr/>
        </p:nvSpPr>
        <p:spPr bwMode="auto">
          <a:xfrm>
            <a:off x="2482850" y="198438"/>
            <a:ext cx="4629150" cy="823912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r>
              <a:rPr lang="en-US" sz="4800" b="1">
                <a:solidFill>
                  <a:srgbClr val="0000FF"/>
                </a:solidFill>
              </a:rPr>
              <a:t>Khác nhau:</a:t>
            </a:r>
            <a:endParaRPr lang="en-US" sz="4800" b="1">
              <a:solidFill>
                <a:srgbClr val="0000FF"/>
              </a:solidFill>
            </a:endParaRPr>
          </a:p>
        </p:txBody>
      </p:sp>
      <p:grpSp>
        <p:nvGrpSpPr>
          <p:cNvPr id="3" name="Group 68"/>
          <p:cNvGrpSpPr/>
          <p:nvPr/>
        </p:nvGrpSpPr>
        <p:grpSpPr bwMode="auto">
          <a:xfrm>
            <a:off x="4389438" y="1141413"/>
            <a:ext cx="6629400" cy="8763000"/>
            <a:chOff x="-336" y="480"/>
            <a:chExt cx="4176" cy="5520"/>
          </a:xfrm>
        </p:grpSpPr>
        <p:sp>
          <p:nvSpPr>
            <p:cNvPr id="127045" name="Line 69"/>
            <p:cNvSpPr>
              <a:spLocks noChangeShapeType="1"/>
            </p:cNvSpPr>
            <p:nvPr/>
          </p:nvSpPr>
          <p:spPr bwMode="auto">
            <a:xfrm>
              <a:off x="1728" y="3024"/>
              <a:ext cx="2112" cy="2976"/>
            </a:xfrm>
            <a:prstGeom prst="line">
              <a:avLst/>
            </a:prstGeom>
            <a:noFill/>
            <a:ln w="9525">
              <a:solidFill>
                <a:srgbClr val="66FFFF"/>
              </a:solidFill>
              <a:rou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4" name="Group 70"/>
            <p:cNvGrpSpPr/>
            <p:nvPr/>
          </p:nvGrpSpPr>
          <p:grpSpPr bwMode="auto">
            <a:xfrm>
              <a:off x="-336" y="480"/>
              <a:ext cx="2094" cy="2976"/>
              <a:chOff x="1842" y="480"/>
              <a:chExt cx="2094" cy="2976"/>
            </a:xfrm>
          </p:grpSpPr>
          <p:pic>
            <p:nvPicPr>
              <p:cNvPr id="127047" name="Picture 71" descr="khoi tru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842" y="480"/>
                <a:ext cx="2094" cy="2976"/>
              </a:xfrm>
              <a:prstGeom prst="rect">
                <a:avLst/>
              </a:prstGeom>
              <a:noFill/>
            </p:spPr>
          </p:pic>
          <p:grpSp>
            <p:nvGrpSpPr>
              <p:cNvPr id="5" name="Group 72"/>
              <p:cNvGrpSpPr/>
              <p:nvPr/>
            </p:nvGrpSpPr>
            <p:grpSpPr bwMode="auto">
              <a:xfrm>
                <a:off x="1862" y="952"/>
                <a:ext cx="2050" cy="2400"/>
                <a:chOff x="-384" y="936"/>
                <a:chExt cx="2050" cy="2400"/>
              </a:xfrm>
            </p:grpSpPr>
            <p:sp>
              <p:nvSpPr>
                <p:cNvPr id="127049" name="Oval 73"/>
                <p:cNvSpPr>
                  <a:spLocks noChangeArrowheads="1"/>
                </p:cNvSpPr>
                <p:nvPr/>
              </p:nvSpPr>
              <p:spPr bwMode="auto">
                <a:xfrm>
                  <a:off x="-368" y="2568"/>
                  <a:ext cx="2016" cy="768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3399FF">
                        <a:gamma/>
                        <a:shade val="60392"/>
                        <a:invGamma/>
                      </a:srgbClr>
                    </a:gs>
                    <a:gs pos="100000">
                      <a:srgbClr val="3399FF"/>
                    </a:gs>
                  </a:gsLst>
                  <a:lin ang="0" scaled="1"/>
                </a:gradFill>
                <a:ln w="22225">
                  <a:noFill/>
                  <a:rou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7050" name="AutoShape 74"/>
                <p:cNvSpPr>
                  <a:spLocks noChangeArrowheads="1"/>
                </p:cNvSpPr>
                <p:nvPr/>
              </p:nvSpPr>
              <p:spPr bwMode="auto">
                <a:xfrm>
                  <a:off x="-384" y="936"/>
                  <a:ext cx="2050" cy="2016"/>
                </a:xfrm>
                <a:custGeom>
                  <a:avLst/>
                  <a:gdLst>
                    <a:gd name="G0" fmla="+- 233 0 0"/>
                    <a:gd name="G1" fmla="+- 21600 0 233"/>
                    <a:gd name="G2" fmla="*/ 233 1 2"/>
                    <a:gd name="G3" fmla="+- 21600 0 G2"/>
                    <a:gd name="G4" fmla="+/ 233 21600 2"/>
                    <a:gd name="G5" fmla="+/ G1 0 2"/>
                    <a:gd name="G6" fmla="*/ 21600 21600 233"/>
                    <a:gd name="G7" fmla="*/ G6 1 2"/>
                    <a:gd name="G8" fmla="+- 21600 0 G7"/>
                    <a:gd name="G9" fmla="*/ 21600 1 2"/>
                    <a:gd name="G10" fmla="+- 233 0 G9"/>
                    <a:gd name="G11" fmla="?: G10 G8 0"/>
                    <a:gd name="G12" fmla="?: G10 G7 21600"/>
                    <a:gd name="T0" fmla="*/ 21483 w 21600"/>
                    <a:gd name="T1" fmla="*/ 10800 h 21600"/>
                    <a:gd name="T2" fmla="*/ 10800 w 21600"/>
                    <a:gd name="T3" fmla="*/ 21600 h 21600"/>
                    <a:gd name="T4" fmla="*/ 117 w 21600"/>
                    <a:gd name="T5" fmla="*/ 10800 h 21600"/>
                    <a:gd name="T6" fmla="*/ 10800 w 21600"/>
                    <a:gd name="T7" fmla="*/ 0 h 21600"/>
                    <a:gd name="T8" fmla="*/ 1917 w 21600"/>
                    <a:gd name="T9" fmla="*/ 1917 h 21600"/>
                    <a:gd name="T10" fmla="*/ 19683 w 21600"/>
                    <a:gd name="T11" fmla="*/ 19683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233" y="21600"/>
                      </a:lnTo>
                      <a:lnTo>
                        <a:pt x="21367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3399FF">
                        <a:gamma/>
                        <a:shade val="57255"/>
                        <a:invGamma/>
                      </a:srgbClr>
                    </a:gs>
                    <a:gs pos="100000">
                      <a:srgbClr val="3399FF"/>
                    </a:gs>
                  </a:gsLst>
                  <a:lin ang="0" scaled="1"/>
                </a:gradFill>
                <a:ln w="9525">
                  <a:noFill/>
                  <a:miter lim="800000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27051" name="Oval 75"/>
              <p:cNvSpPr>
                <a:spLocks noChangeArrowheads="1"/>
              </p:cNvSpPr>
              <p:nvPr/>
            </p:nvSpPr>
            <p:spPr bwMode="auto">
              <a:xfrm>
                <a:off x="1862" y="498"/>
                <a:ext cx="2050" cy="777"/>
              </a:xfrm>
              <a:prstGeom prst="ellipse">
                <a:avLst/>
              </a:prstGeom>
              <a:gradFill rotWithShape="1">
                <a:gsLst>
                  <a:gs pos="0">
                    <a:schemeClr val="accent1">
                      <a:gamma/>
                      <a:shade val="46275"/>
                      <a:invGamma/>
                    </a:schemeClr>
                  </a:gs>
                  <a:gs pos="100000">
                    <a:schemeClr val="accent1">
                      <a:alpha val="97000"/>
                    </a:schemeClr>
                  </a:gs>
                </a:gsLst>
                <a:lin ang="5400000" scaled="1"/>
              </a:gradFill>
              <a:ln w="22225">
                <a:noFill/>
                <a:rou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70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70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127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70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70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2.77457E-6 L -0.32361 2.77457E-6 " pathEditMode="relative" rAng="0" ptsTypes="AA">
                                      <p:cBhvr>
                                        <p:cTn id="30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9000"/>
                            </p:stCondLst>
                            <p:childTnLst>
                              <p:par>
                                <p:cTn id="32" presetID="8" presetClass="emp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33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7030" grpId="0" animBg="1"/>
      <p:bldP spid="127030" grpId="1" animBg="1"/>
      <p:bldP spid="12704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4" name="Picture 4" descr="awesome_flower11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pSp>
        <p:nvGrpSpPr>
          <p:cNvPr id="2" name="Group 5"/>
          <p:cNvGrpSpPr/>
          <p:nvPr/>
        </p:nvGrpSpPr>
        <p:grpSpPr bwMode="auto">
          <a:xfrm>
            <a:off x="3886200" y="3276600"/>
            <a:ext cx="2057400" cy="2743200"/>
            <a:chOff x="1872" y="480"/>
            <a:chExt cx="2016" cy="2880"/>
          </a:xfrm>
        </p:grpSpPr>
        <p:sp>
          <p:nvSpPr>
            <p:cNvPr id="10246" name="Oval 6"/>
            <p:cNvSpPr>
              <a:spLocks noChangeArrowheads="1"/>
            </p:cNvSpPr>
            <p:nvPr/>
          </p:nvSpPr>
          <p:spPr bwMode="auto">
            <a:xfrm>
              <a:off x="1872" y="480"/>
              <a:ext cx="2016" cy="768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alpha val="97000"/>
                  </a:schemeClr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22225">
              <a:solidFill>
                <a:schemeClr val="folHlink"/>
              </a:solidFill>
              <a:rou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7" name="Line 7"/>
            <p:cNvSpPr>
              <a:spLocks noChangeShapeType="1"/>
            </p:cNvSpPr>
            <p:nvPr/>
          </p:nvSpPr>
          <p:spPr bwMode="auto">
            <a:xfrm>
              <a:off x="1872" y="864"/>
              <a:ext cx="0" cy="2112"/>
            </a:xfrm>
            <a:prstGeom prst="line">
              <a:avLst/>
            </a:prstGeom>
            <a:noFill/>
            <a:ln w="22225">
              <a:solidFill>
                <a:schemeClr val="folHlink"/>
              </a:solidFill>
              <a:rou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248" name="Line 8"/>
            <p:cNvSpPr>
              <a:spLocks noChangeShapeType="1"/>
            </p:cNvSpPr>
            <p:nvPr/>
          </p:nvSpPr>
          <p:spPr bwMode="auto">
            <a:xfrm>
              <a:off x="3888" y="864"/>
              <a:ext cx="0" cy="2112"/>
            </a:xfrm>
            <a:prstGeom prst="line">
              <a:avLst/>
            </a:prstGeom>
            <a:noFill/>
            <a:ln w="22225">
              <a:solidFill>
                <a:schemeClr val="folHlink"/>
              </a:solidFill>
              <a:rou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249" name="Oval 9"/>
            <p:cNvSpPr>
              <a:spLocks noChangeArrowheads="1"/>
            </p:cNvSpPr>
            <p:nvPr/>
          </p:nvSpPr>
          <p:spPr bwMode="auto">
            <a:xfrm>
              <a:off x="1872" y="2592"/>
              <a:ext cx="2016" cy="768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alpha val="97000"/>
                  </a:schemeClr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22225">
              <a:solidFill>
                <a:schemeClr val="folHlink"/>
              </a:solidFill>
              <a:rou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10250" name="Picture 10" descr="khoi tru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879" y="897"/>
              <a:ext cx="2004" cy="24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" name="Group 11"/>
          <p:cNvGrpSpPr/>
          <p:nvPr/>
        </p:nvGrpSpPr>
        <p:grpSpPr bwMode="auto">
          <a:xfrm>
            <a:off x="914400" y="3429000"/>
            <a:ext cx="2057400" cy="2743200"/>
            <a:chOff x="1872" y="480"/>
            <a:chExt cx="2016" cy="2880"/>
          </a:xfrm>
        </p:grpSpPr>
        <p:sp>
          <p:nvSpPr>
            <p:cNvPr id="10252" name="Oval 12"/>
            <p:cNvSpPr>
              <a:spLocks noChangeArrowheads="1"/>
            </p:cNvSpPr>
            <p:nvPr/>
          </p:nvSpPr>
          <p:spPr bwMode="auto">
            <a:xfrm>
              <a:off x="1872" y="480"/>
              <a:ext cx="2016" cy="768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alpha val="97000"/>
                  </a:schemeClr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22225">
              <a:solidFill>
                <a:schemeClr val="folHlink"/>
              </a:solidFill>
              <a:rou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3" name="Line 13"/>
            <p:cNvSpPr>
              <a:spLocks noChangeShapeType="1"/>
            </p:cNvSpPr>
            <p:nvPr/>
          </p:nvSpPr>
          <p:spPr bwMode="auto">
            <a:xfrm>
              <a:off x="1872" y="864"/>
              <a:ext cx="0" cy="2112"/>
            </a:xfrm>
            <a:prstGeom prst="line">
              <a:avLst/>
            </a:prstGeom>
            <a:noFill/>
            <a:ln w="22225">
              <a:solidFill>
                <a:schemeClr val="folHlink"/>
              </a:solidFill>
              <a:rou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254" name="Line 14"/>
            <p:cNvSpPr>
              <a:spLocks noChangeShapeType="1"/>
            </p:cNvSpPr>
            <p:nvPr/>
          </p:nvSpPr>
          <p:spPr bwMode="auto">
            <a:xfrm>
              <a:off x="3888" y="864"/>
              <a:ext cx="0" cy="2112"/>
            </a:xfrm>
            <a:prstGeom prst="line">
              <a:avLst/>
            </a:prstGeom>
            <a:noFill/>
            <a:ln w="22225">
              <a:solidFill>
                <a:schemeClr val="folHlink"/>
              </a:solidFill>
              <a:rou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255" name="Oval 15"/>
            <p:cNvSpPr>
              <a:spLocks noChangeArrowheads="1"/>
            </p:cNvSpPr>
            <p:nvPr/>
          </p:nvSpPr>
          <p:spPr bwMode="auto">
            <a:xfrm>
              <a:off x="1872" y="2592"/>
              <a:ext cx="2016" cy="768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alpha val="97000"/>
                  </a:schemeClr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22225">
              <a:solidFill>
                <a:schemeClr val="folHlink"/>
              </a:solidFill>
              <a:rou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10256" name="Picture 16" descr="khoi tru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879" y="897"/>
              <a:ext cx="2004" cy="24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25 0.02705 C -0.0099 -0.13248 -0.00729 -0.29179 0.04774 -0.35121 C 0.10278 -0.41064 0.27083 -0.3348 0.31771 -0.33017 C 0.36458 -0.32555 0.3467 -0.32462 0.32882 -0.3237 " pathEditMode="relative" rAng="0" ptsTypes="aaaA">
                                      <p:cBhvr>
                                        <p:cTn id="2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900" y="-21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/>
          <p:nvPr/>
        </p:nvGrpSpPr>
        <p:grpSpPr bwMode="auto">
          <a:xfrm>
            <a:off x="-638175" y="1417638"/>
            <a:ext cx="6732588" cy="6704012"/>
            <a:chOff x="-2112" y="901"/>
            <a:chExt cx="4241" cy="4223"/>
          </a:xfrm>
        </p:grpSpPr>
        <p:sp>
          <p:nvSpPr>
            <p:cNvPr id="90117" name="Freeform 5"/>
            <p:cNvSpPr/>
            <p:nvPr/>
          </p:nvSpPr>
          <p:spPr bwMode="auto">
            <a:xfrm>
              <a:off x="0" y="2508"/>
              <a:ext cx="2093" cy="538"/>
            </a:xfrm>
            <a:custGeom>
              <a:avLst/>
              <a:gdLst/>
              <a:ahLst/>
              <a:cxnLst>
                <a:cxn ang="0">
                  <a:pos x="0" y="542"/>
                </a:cxn>
                <a:cxn ang="0">
                  <a:pos x="1567" y="542"/>
                </a:cxn>
                <a:cxn ang="0">
                  <a:pos x="2109" y="8"/>
                </a:cxn>
                <a:cxn ang="0">
                  <a:pos x="525" y="0"/>
                </a:cxn>
                <a:cxn ang="0">
                  <a:pos x="0" y="525"/>
                </a:cxn>
              </a:cxnLst>
              <a:rect l="0" t="0" r="r" b="b"/>
              <a:pathLst>
                <a:path w="2109" h="542">
                  <a:moveTo>
                    <a:pt x="0" y="542"/>
                  </a:moveTo>
                  <a:lnTo>
                    <a:pt x="1567" y="542"/>
                  </a:lnTo>
                  <a:lnTo>
                    <a:pt x="2109" y="8"/>
                  </a:lnTo>
                  <a:lnTo>
                    <a:pt x="525" y="0"/>
                  </a:lnTo>
                  <a:lnTo>
                    <a:pt x="0" y="525"/>
                  </a:lnTo>
                </a:path>
              </a:pathLst>
            </a:cu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5400000" scaled="1"/>
            </a:gradFill>
            <a:ln w="9525">
              <a:solidFill>
                <a:srgbClr val="FF3300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0118" name="AutoShape 6"/>
            <p:cNvSpPr>
              <a:spLocks noChangeArrowheads="1"/>
            </p:cNvSpPr>
            <p:nvPr/>
          </p:nvSpPr>
          <p:spPr bwMode="auto">
            <a:xfrm>
              <a:off x="8" y="929"/>
              <a:ext cx="2092" cy="2125"/>
            </a:xfrm>
            <a:prstGeom prst="cube">
              <a:avLst>
                <a:gd name="adj" fmla="val 25000"/>
              </a:avLst>
            </a:prstGeom>
            <a:noFill/>
            <a:ln w="38100">
              <a:solidFill>
                <a:srgbClr val="FF3300"/>
              </a:solidFill>
              <a:miter lim="800000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119" name="Freeform 7"/>
            <p:cNvSpPr/>
            <p:nvPr/>
          </p:nvSpPr>
          <p:spPr bwMode="auto">
            <a:xfrm>
              <a:off x="1570" y="901"/>
              <a:ext cx="545" cy="2166"/>
            </a:xfrm>
            <a:custGeom>
              <a:avLst/>
              <a:gdLst/>
              <a:ahLst/>
              <a:cxnLst>
                <a:cxn ang="0">
                  <a:pos x="0" y="528"/>
                </a:cxn>
                <a:cxn ang="0">
                  <a:pos x="525" y="0"/>
                </a:cxn>
                <a:cxn ang="0">
                  <a:pos x="517" y="1762"/>
                </a:cxn>
                <a:cxn ang="0">
                  <a:pos x="0" y="2270"/>
                </a:cxn>
                <a:cxn ang="0">
                  <a:pos x="8" y="517"/>
                </a:cxn>
              </a:cxnLst>
              <a:rect l="0" t="0" r="r" b="b"/>
              <a:pathLst>
                <a:path w="525" h="2270">
                  <a:moveTo>
                    <a:pt x="0" y="528"/>
                  </a:moveTo>
                  <a:lnTo>
                    <a:pt x="525" y="0"/>
                  </a:lnTo>
                  <a:lnTo>
                    <a:pt x="517" y="1762"/>
                  </a:lnTo>
                  <a:lnTo>
                    <a:pt x="0" y="2270"/>
                  </a:lnTo>
                  <a:lnTo>
                    <a:pt x="8" y="517"/>
                  </a:lnTo>
                </a:path>
              </a:pathLst>
            </a:custGeom>
            <a:gradFill rotWithShape="1">
              <a:gsLst>
                <a:gs pos="0">
                  <a:schemeClr val="hlink"/>
                </a:gs>
                <a:gs pos="100000">
                  <a:schemeClr val="hlink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solidFill>
                <a:srgbClr val="FF3300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0120" name="Rectangle 8"/>
            <p:cNvSpPr>
              <a:spLocks noChangeArrowheads="1"/>
            </p:cNvSpPr>
            <p:nvPr/>
          </p:nvSpPr>
          <p:spPr bwMode="auto">
            <a:xfrm>
              <a:off x="-12" y="1459"/>
              <a:ext cx="1584" cy="1598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rgbClr val="FF3300"/>
              </a:solidFill>
              <a:miter lim="800000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121" name="Freeform 9"/>
            <p:cNvSpPr/>
            <p:nvPr/>
          </p:nvSpPr>
          <p:spPr bwMode="auto">
            <a:xfrm>
              <a:off x="0" y="904"/>
              <a:ext cx="2129" cy="544"/>
            </a:xfrm>
            <a:custGeom>
              <a:avLst/>
              <a:gdLst/>
              <a:ahLst/>
              <a:cxnLst>
                <a:cxn ang="0">
                  <a:pos x="0" y="542"/>
                </a:cxn>
                <a:cxn ang="0">
                  <a:pos x="1567" y="542"/>
                </a:cxn>
                <a:cxn ang="0">
                  <a:pos x="2109" y="8"/>
                </a:cxn>
                <a:cxn ang="0">
                  <a:pos x="525" y="0"/>
                </a:cxn>
                <a:cxn ang="0">
                  <a:pos x="0" y="525"/>
                </a:cxn>
              </a:cxnLst>
              <a:rect l="0" t="0" r="r" b="b"/>
              <a:pathLst>
                <a:path w="2109" h="542">
                  <a:moveTo>
                    <a:pt x="0" y="542"/>
                  </a:moveTo>
                  <a:lnTo>
                    <a:pt x="1567" y="542"/>
                  </a:lnTo>
                  <a:lnTo>
                    <a:pt x="2109" y="8"/>
                  </a:lnTo>
                  <a:lnTo>
                    <a:pt x="525" y="0"/>
                  </a:lnTo>
                  <a:lnTo>
                    <a:pt x="0" y="525"/>
                  </a:lnTo>
                </a:path>
              </a:pathLst>
            </a:cu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5400000" scaled="1"/>
            </a:gradFill>
            <a:ln w="9525">
              <a:solidFill>
                <a:srgbClr val="FF3300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0122" name="Line 10"/>
            <p:cNvSpPr>
              <a:spLocks noChangeShapeType="1"/>
            </p:cNvSpPr>
            <p:nvPr/>
          </p:nvSpPr>
          <p:spPr bwMode="auto">
            <a:xfrm flipV="1">
              <a:off x="-2112" y="3051"/>
              <a:ext cx="2112" cy="2073"/>
            </a:xfrm>
            <a:prstGeom prst="line">
              <a:avLst/>
            </a:prstGeom>
            <a:noFill/>
            <a:ln w="9525">
              <a:solidFill>
                <a:srgbClr val="66FFFF"/>
              </a:solidFill>
              <a:rou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0125" name="Text Box 13"/>
          <p:cNvSpPr txBox="1">
            <a:spLocks noChangeArrowheads="1"/>
          </p:cNvSpPr>
          <p:nvPr/>
        </p:nvSpPr>
        <p:spPr bwMode="auto">
          <a:xfrm>
            <a:off x="1755775" y="5480050"/>
            <a:ext cx="5354638" cy="1189038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200" b="1"/>
              <a:t>Khối vuông</a:t>
            </a:r>
            <a:endParaRPr lang="en-US" sz="7200" b="1"/>
          </a:p>
        </p:txBody>
      </p:sp>
      <p:pic>
        <p:nvPicPr>
          <p:cNvPr id="90127" name="Picture 15" descr="2FF4A10BE8D543779575ADE7409EF7BF"/>
          <p:cNvPicPr>
            <a:picLocks noChangeAspect="1" noChangeArrowheads="1" noCrop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0" y="0"/>
            <a:ext cx="1438275" cy="3435350"/>
          </a:xfrm>
          <a:prstGeom prst="rect">
            <a:avLst/>
          </a:prstGeom>
          <a:noFill/>
        </p:spPr>
      </p:pic>
      <p:pic>
        <p:nvPicPr>
          <p:cNvPr id="90128" name="Picture 16" descr="69D537EC41674A80AAA68CB93FBC129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34338" y="0"/>
            <a:ext cx="1109662" cy="3267075"/>
          </a:xfrm>
          <a:prstGeom prst="rect">
            <a:avLst/>
          </a:prstGeom>
          <a:noFill/>
        </p:spPr>
      </p:pic>
      <p:sp>
        <p:nvSpPr>
          <p:cNvPr id="90126" name="Text Box 14"/>
          <p:cNvSpPr txBox="1">
            <a:spLocks noChangeArrowheads="1"/>
          </p:cNvSpPr>
          <p:nvPr/>
        </p:nvSpPr>
        <p:spPr bwMode="auto">
          <a:xfrm>
            <a:off x="0" y="261938"/>
            <a:ext cx="9144000" cy="7016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>
                <a:latin typeface="Arial" panose="020B0604020202020204" pitchFamily="34" charset="0"/>
              </a:rPr>
              <a:t>Nhận biết khối vuông, khối chữ nhật</a:t>
            </a:r>
            <a:endParaRPr lang="en-US" sz="4000" b="1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0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0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90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90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2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Freeform 4"/>
          <p:cNvSpPr/>
          <p:nvPr/>
        </p:nvSpPr>
        <p:spPr bwMode="auto">
          <a:xfrm>
            <a:off x="3821113" y="1323975"/>
            <a:ext cx="801687" cy="3241675"/>
          </a:xfrm>
          <a:custGeom>
            <a:avLst/>
            <a:gdLst/>
            <a:ahLst/>
            <a:cxnLst>
              <a:cxn ang="0">
                <a:pos x="0" y="528"/>
              </a:cxn>
              <a:cxn ang="0">
                <a:pos x="525" y="0"/>
              </a:cxn>
              <a:cxn ang="0">
                <a:pos x="517" y="1762"/>
              </a:cxn>
              <a:cxn ang="0">
                <a:pos x="0" y="2270"/>
              </a:cxn>
              <a:cxn ang="0">
                <a:pos x="8" y="517"/>
              </a:cxn>
            </a:cxnLst>
            <a:rect l="0" t="0" r="r" b="b"/>
            <a:pathLst>
              <a:path w="525" h="2270">
                <a:moveTo>
                  <a:pt x="0" y="528"/>
                </a:moveTo>
                <a:lnTo>
                  <a:pt x="525" y="0"/>
                </a:lnTo>
                <a:lnTo>
                  <a:pt x="517" y="1762"/>
                </a:lnTo>
                <a:lnTo>
                  <a:pt x="0" y="2270"/>
                </a:lnTo>
                <a:lnTo>
                  <a:pt x="8" y="517"/>
                </a:lnTo>
              </a:path>
            </a:pathLst>
          </a:cu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4616450" y="1257300"/>
            <a:ext cx="2540000" cy="2540000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solidFill>
              <a:srgbClr val="FF3300"/>
            </a:solidFill>
            <a:miter lim="800000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74" name="Freeform 6"/>
          <p:cNvSpPr/>
          <p:nvPr/>
        </p:nvSpPr>
        <p:spPr bwMode="auto">
          <a:xfrm>
            <a:off x="3829050" y="3790950"/>
            <a:ext cx="3284538" cy="819150"/>
          </a:xfrm>
          <a:custGeom>
            <a:avLst/>
            <a:gdLst/>
            <a:ahLst/>
            <a:cxnLst>
              <a:cxn ang="0">
                <a:pos x="0" y="542"/>
              </a:cxn>
              <a:cxn ang="0">
                <a:pos x="1567" y="542"/>
              </a:cxn>
              <a:cxn ang="0">
                <a:pos x="2109" y="8"/>
              </a:cxn>
              <a:cxn ang="0">
                <a:pos x="525" y="0"/>
              </a:cxn>
              <a:cxn ang="0">
                <a:pos x="0" y="525"/>
              </a:cxn>
            </a:cxnLst>
            <a:rect l="0" t="0" r="r" b="b"/>
            <a:pathLst>
              <a:path w="2109" h="542">
                <a:moveTo>
                  <a:pt x="0" y="542"/>
                </a:moveTo>
                <a:lnTo>
                  <a:pt x="1567" y="542"/>
                </a:lnTo>
                <a:lnTo>
                  <a:pt x="2109" y="8"/>
                </a:lnTo>
                <a:lnTo>
                  <a:pt x="525" y="0"/>
                </a:lnTo>
                <a:lnTo>
                  <a:pt x="0" y="525"/>
                </a:lnTo>
              </a:path>
            </a:pathLst>
          </a:cu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/>
              </a:gs>
            </a:gsLst>
            <a:lin ang="5400000" scaled="1"/>
          </a:gradFill>
          <a:ln w="9525">
            <a:solidFill>
              <a:srgbClr val="FF3300"/>
            </a:solidFill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" name="Group 56"/>
          <p:cNvGrpSpPr/>
          <p:nvPr/>
        </p:nvGrpSpPr>
        <p:grpSpPr bwMode="auto">
          <a:xfrm>
            <a:off x="3810000" y="1287463"/>
            <a:ext cx="3359150" cy="3297237"/>
            <a:chOff x="2400" y="811"/>
            <a:chExt cx="2116" cy="2077"/>
          </a:xfrm>
        </p:grpSpPr>
        <p:sp>
          <p:nvSpPr>
            <p:cNvPr id="7176" name="AutoShape 8"/>
            <p:cNvSpPr>
              <a:spLocks noChangeArrowheads="1"/>
            </p:cNvSpPr>
            <p:nvPr/>
          </p:nvSpPr>
          <p:spPr bwMode="auto">
            <a:xfrm>
              <a:off x="2400" y="811"/>
              <a:ext cx="2116" cy="2077"/>
            </a:xfrm>
            <a:prstGeom prst="cube">
              <a:avLst>
                <a:gd name="adj" fmla="val 25000"/>
              </a:avLst>
            </a:prstGeom>
            <a:noFill/>
            <a:ln w="38100">
              <a:solidFill>
                <a:srgbClr val="FF3300"/>
              </a:solidFill>
              <a:miter lim="800000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7" name="Line 9"/>
            <p:cNvSpPr>
              <a:spLocks noChangeShapeType="1"/>
            </p:cNvSpPr>
            <p:nvPr/>
          </p:nvSpPr>
          <p:spPr bwMode="auto">
            <a:xfrm>
              <a:off x="2904" y="2397"/>
              <a:ext cx="1584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prstDash val="dash"/>
              <a:rou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178" name="Line 10"/>
            <p:cNvSpPr>
              <a:spLocks noChangeShapeType="1"/>
            </p:cNvSpPr>
            <p:nvPr/>
          </p:nvSpPr>
          <p:spPr bwMode="auto">
            <a:xfrm flipH="1">
              <a:off x="2416" y="2413"/>
              <a:ext cx="484" cy="468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prstDash val="dash"/>
              <a:rou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179" name="Line 11"/>
            <p:cNvSpPr>
              <a:spLocks noChangeShapeType="1"/>
            </p:cNvSpPr>
            <p:nvPr/>
          </p:nvSpPr>
          <p:spPr bwMode="auto">
            <a:xfrm>
              <a:off x="2916" y="840"/>
              <a:ext cx="0" cy="1557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prstDash val="dash"/>
              <a:rou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180" name="Freeform 12"/>
          <p:cNvSpPr/>
          <p:nvPr/>
        </p:nvSpPr>
        <p:spPr bwMode="auto">
          <a:xfrm>
            <a:off x="6369050" y="1282700"/>
            <a:ext cx="788988" cy="3248025"/>
          </a:xfrm>
          <a:custGeom>
            <a:avLst/>
            <a:gdLst/>
            <a:ahLst/>
            <a:cxnLst>
              <a:cxn ang="0">
                <a:pos x="0" y="528"/>
              </a:cxn>
              <a:cxn ang="0">
                <a:pos x="525" y="0"/>
              </a:cxn>
              <a:cxn ang="0">
                <a:pos x="517" y="1762"/>
              </a:cxn>
              <a:cxn ang="0">
                <a:pos x="0" y="2270"/>
              </a:cxn>
              <a:cxn ang="0">
                <a:pos x="8" y="517"/>
              </a:cxn>
            </a:cxnLst>
            <a:rect l="0" t="0" r="r" b="b"/>
            <a:pathLst>
              <a:path w="525" h="2270">
                <a:moveTo>
                  <a:pt x="0" y="528"/>
                </a:moveTo>
                <a:lnTo>
                  <a:pt x="525" y="0"/>
                </a:lnTo>
                <a:lnTo>
                  <a:pt x="517" y="1762"/>
                </a:lnTo>
                <a:lnTo>
                  <a:pt x="0" y="2270"/>
                </a:lnTo>
                <a:lnTo>
                  <a:pt x="8" y="517"/>
                </a:lnTo>
              </a:path>
            </a:pathLst>
          </a:cu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solidFill>
              <a:srgbClr val="FF3300"/>
            </a:solidFill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01" name="Rectangle 33"/>
          <p:cNvSpPr>
            <a:spLocks noChangeArrowheads="1"/>
          </p:cNvSpPr>
          <p:nvPr/>
        </p:nvSpPr>
        <p:spPr bwMode="auto">
          <a:xfrm>
            <a:off x="3822700" y="2101850"/>
            <a:ext cx="2514600" cy="2489200"/>
          </a:xfrm>
          <a:prstGeom prst="rect">
            <a:avLst/>
          </a:prstGeom>
          <a:solidFill>
            <a:schemeClr val="folHlink"/>
          </a:solidFill>
          <a:ln w="9525">
            <a:solidFill>
              <a:srgbClr val="FF3300"/>
            </a:solidFill>
            <a:miter lim="800000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05" name="Freeform 37"/>
          <p:cNvSpPr/>
          <p:nvPr/>
        </p:nvSpPr>
        <p:spPr bwMode="auto">
          <a:xfrm>
            <a:off x="3797300" y="1270000"/>
            <a:ext cx="3386138" cy="831850"/>
          </a:xfrm>
          <a:custGeom>
            <a:avLst/>
            <a:gdLst/>
            <a:ahLst/>
            <a:cxnLst>
              <a:cxn ang="0">
                <a:pos x="0" y="542"/>
              </a:cxn>
              <a:cxn ang="0">
                <a:pos x="1567" y="542"/>
              </a:cxn>
              <a:cxn ang="0">
                <a:pos x="2109" y="8"/>
              </a:cxn>
              <a:cxn ang="0">
                <a:pos x="525" y="0"/>
              </a:cxn>
              <a:cxn ang="0">
                <a:pos x="0" y="525"/>
              </a:cxn>
            </a:cxnLst>
            <a:rect l="0" t="0" r="r" b="b"/>
            <a:pathLst>
              <a:path w="2109" h="542">
                <a:moveTo>
                  <a:pt x="0" y="542"/>
                </a:moveTo>
                <a:lnTo>
                  <a:pt x="1567" y="542"/>
                </a:lnTo>
                <a:lnTo>
                  <a:pt x="2109" y="8"/>
                </a:lnTo>
                <a:lnTo>
                  <a:pt x="525" y="0"/>
                </a:lnTo>
                <a:lnTo>
                  <a:pt x="0" y="525"/>
                </a:lnTo>
              </a:path>
            </a:pathLst>
          </a:cu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/>
              </a:gs>
            </a:gsLst>
            <a:lin ang="5400000" scaled="1"/>
          </a:gradFill>
          <a:ln w="9525">
            <a:solidFill>
              <a:srgbClr val="FF3300"/>
            </a:solidFill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3" name="Group 57"/>
          <p:cNvGrpSpPr/>
          <p:nvPr/>
        </p:nvGrpSpPr>
        <p:grpSpPr bwMode="auto">
          <a:xfrm>
            <a:off x="536575" y="1162050"/>
            <a:ext cx="6732588" cy="6704013"/>
            <a:chOff x="-2112" y="901"/>
            <a:chExt cx="4241" cy="4223"/>
          </a:xfrm>
        </p:grpSpPr>
        <p:sp>
          <p:nvSpPr>
            <p:cNvPr id="7208" name="Freeform 40"/>
            <p:cNvSpPr/>
            <p:nvPr/>
          </p:nvSpPr>
          <p:spPr bwMode="auto">
            <a:xfrm>
              <a:off x="0" y="2508"/>
              <a:ext cx="2093" cy="538"/>
            </a:xfrm>
            <a:custGeom>
              <a:avLst/>
              <a:gdLst/>
              <a:ahLst/>
              <a:cxnLst>
                <a:cxn ang="0">
                  <a:pos x="0" y="542"/>
                </a:cxn>
                <a:cxn ang="0">
                  <a:pos x="1567" y="542"/>
                </a:cxn>
                <a:cxn ang="0">
                  <a:pos x="2109" y="8"/>
                </a:cxn>
                <a:cxn ang="0">
                  <a:pos x="525" y="0"/>
                </a:cxn>
                <a:cxn ang="0">
                  <a:pos x="0" y="525"/>
                </a:cxn>
              </a:cxnLst>
              <a:rect l="0" t="0" r="r" b="b"/>
              <a:pathLst>
                <a:path w="2109" h="542">
                  <a:moveTo>
                    <a:pt x="0" y="542"/>
                  </a:moveTo>
                  <a:lnTo>
                    <a:pt x="1567" y="542"/>
                  </a:lnTo>
                  <a:lnTo>
                    <a:pt x="2109" y="8"/>
                  </a:lnTo>
                  <a:lnTo>
                    <a:pt x="525" y="0"/>
                  </a:lnTo>
                  <a:lnTo>
                    <a:pt x="0" y="525"/>
                  </a:lnTo>
                </a:path>
              </a:pathLst>
            </a:cu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5400000" scaled="1"/>
            </a:gradFill>
            <a:ln w="9525">
              <a:solidFill>
                <a:srgbClr val="FF3300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10" name="AutoShape 42"/>
            <p:cNvSpPr>
              <a:spLocks noChangeArrowheads="1"/>
            </p:cNvSpPr>
            <p:nvPr/>
          </p:nvSpPr>
          <p:spPr bwMode="auto">
            <a:xfrm>
              <a:off x="8" y="929"/>
              <a:ext cx="2092" cy="2125"/>
            </a:xfrm>
            <a:prstGeom prst="cube">
              <a:avLst>
                <a:gd name="adj" fmla="val 25000"/>
              </a:avLst>
            </a:prstGeom>
            <a:noFill/>
            <a:ln w="38100">
              <a:solidFill>
                <a:srgbClr val="FF3300"/>
              </a:solidFill>
              <a:miter lim="800000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14" name="Freeform 46"/>
            <p:cNvSpPr/>
            <p:nvPr/>
          </p:nvSpPr>
          <p:spPr bwMode="auto">
            <a:xfrm>
              <a:off x="1570" y="901"/>
              <a:ext cx="545" cy="2166"/>
            </a:xfrm>
            <a:custGeom>
              <a:avLst/>
              <a:gdLst/>
              <a:ahLst/>
              <a:cxnLst>
                <a:cxn ang="0">
                  <a:pos x="0" y="528"/>
                </a:cxn>
                <a:cxn ang="0">
                  <a:pos x="525" y="0"/>
                </a:cxn>
                <a:cxn ang="0">
                  <a:pos x="517" y="1762"/>
                </a:cxn>
                <a:cxn ang="0">
                  <a:pos x="0" y="2270"/>
                </a:cxn>
                <a:cxn ang="0">
                  <a:pos x="8" y="517"/>
                </a:cxn>
              </a:cxnLst>
              <a:rect l="0" t="0" r="r" b="b"/>
              <a:pathLst>
                <a:path w="525" h="2270">
                  <a:moveTo>
                    <a:pt x="0" y="528"/>
                  </a:moveTo>
                  <a:lnTo>
                    <a:pt x="525" y="0"/>
                  </a:lnTo>
                  <a:lnTo>
                    <a:pt x="517" y="1762"/>
                  </a:lnTo>
                  <a:lnTo>
                    <a:pt x="0" y="2270"/>
                  </a:lnTo>
                  <a:lnTo>
                    <a:pt x="8" y="517"/>
                  </a:lnTo>
                </a:path>
              </a:pathLst>
            </a:custGeom>
            <a:gradFill rotWithShape="1">
              <a:gsLst>
                <a:gs pos="0">
                  <a:schemeClr val="hlink"/>
                </a:gs>
                <a:gs pos="100000">
                  <a:schemeClr val="hlink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solidFill>
                <a:srgbClr val="FF3300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15" name="Rectangle 47"/>
            <p:cNvSpPr>
              <a:spLocks noChangeArrowheads="1"/>
            </p:cNvSpPr>
            <p:nvPr/>
          </p:nvSpPr>
          <p:spPr bwMode="auto">
            <a:xfrm>
              <a:off x="-12" y="1459"/>
              <a:ext cx="1584" cy="1598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rgbClr val="FF3300"/>
              </a:solidFill>
              <a:miter lim="800000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16" name="Freeform 48"/>
            <p:cNvSpPr/>
            <p:nvPr/>
          </p:nvSpPr>
          <p:spPr bwMode="auto">
            <a:xfrm>
              <a:off x="0" y="904"/>
              <a:ext cx="2129" cy="544"/>
            </a:xfrm>
            <a:custGeom>
              <a:avLst/>
              <a:gdLst/>
              <a:ahLst/>
              <a:cxnLst>
                <a:cxn ang="0">
                  <a:pos x="0" y="542"/>
                </a:cxn>
                <a:cxn ang="0">
                  <a:pos x="1567" y="542"/>
                </a:cxn>
                <a:cxn ang="0">
                  <a:pos x="2109" y="8"/>
                </a:cxn>
                <a:cxn ang="0">
                  <a:pos x="525" y="0"/>
                </a:cxn>
                <a:cxn ang="0">
                  <a:pos x="0" y="525"/>
                </a:cxn>
              </a:cxnLst>
              <a:rect l="0" t="0" r="r" b="b"/>
              <a:pathLst>
                <a:path w="2109" h="542">
                  <a:moveTo>
                    <a:pt x="0" y="542"/>
                  </a:moveTo>
                  <a:lnTo>
                    <a:pt x="1567" y="542"/>
                  </a:lnTo>
                  <a:lnTo>
                    <a:pt x="2109" y="8"/>
                  </a:lnTo>
                  <a:lnTo>
                    <a:pt x="525" y="0"/>
                  </a:lnTo>
                  <a:lnTo>
                    <a:pt x="0" y="525"/>
                  </a:lnTo>
                </a:path>
              </a:pathLst>
            </a:cu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5400000" scaled="1"/>
            </a:gradFill>
            <a:ln w="9525">
              <a:solidFill>
                <a:srgbClr val="FF3300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17" name="Line 49"/>
            <p:cNvSpPr>
              <a:spLocks noChangeShapeType="1"/>
            </p:cNvSpPr>
            <p:nvPr/>
          </p:nvSpPr>
          <p:spPr bwMode="auto">
            <a:xfrm flipV="1">
              <a:off x="-2112" y="3051"/>
              <a:ext cx="2112" cy="2073"/>
            </a:xfrm>
            <a:prstGeom prst="line">
              <a:avLst/>
            </a:prstGeom>
            <a:noFill/>
            <a:ln w="9525">
              <a:solidFill>
                <a:srgbClr val="66FFFF"/>
              </a:solidFill>
              <a:rou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218" name="Text Box 50"/>
          <p:cNvSpPr txBox="1">
            <a:spLocks noChangeArrowheads="1"/>
          </p:cNvSpPr>
          <p:nvPr/>
        </p:nvSpPr>
        <p:spPr bwMode="auto">
          <a:xfrm>
            <a:off x="366713" y="5927725"/>
            <a:ext cx="2733675" cy="3667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Khung của khối vuông.</a:t>
            </a:r>
            <a:endParaRPr lang="en-US" b="1">
              <a:effectLst>
                <a:outerShdw blurRad="38100" dist="38100" dir="2700000" algn="tl">
                  <a:srgbClr val="FFFFFF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7219" name="Text Box 51"/>
          <p:cNvSpPr txBox="1">
            <a:spLocks noChangeArrowheads="1"/>
          </p:cNvSpPr>
          <p:nvPr/>
        </p:nvSpPr>
        <p:spPr bwMode="auto">
          <a:xfrm>
            <a:off x="3140075" y="5943600"/>
            <a:ext cx="2879725" cy="3667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1. Mặt trên và mặt đáy</a:t>
            </a:r>
            <a:r>
              <a:rPr lang="en-US">
                <a:solidFill>
                  <a:srgbClr val="FF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.</a:t>
            </a:r>
            <a:endParaRPr lang="en-US">
              <a:solidFill>
                <a:srgbClr val="FF99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7220" name="Text Box 52"/>
          <p:cNvSpPr txBox="1">
            <a:spLocks noChangeArrowheads="1"/>
          </p:cNvSpPr>
          <p:nvPr/>
        </p:nvSpPr>
        <p:spPr bwMode="auto">
          <a:xfrm>
            <a:off x="6175375" y="5886450"/>
            <a:ext cx="2525713" cy="3667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2. Hai mặt hai bên.</a:t>
            </a:r>
            <a:endParaRPr lang="en-US" b="1">
              <a:effectLst>
                <a:outerShdw blurRad="38100" dist="38100" dir="2700000" algn="tl">
                  <a:srgbClr val="FFFFFF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7221" name="Text Box 53"/>
          <p:cNvSpPr txBox="1">
            <a:spLocks noChangeArrowheads="1"/>
          </p:cNvSpPr>
          <p:nvPr/>
        </p:nvSpPr>
        <p:spPr bwMode="auto">
          <a:xfrm>
            <a:off x="228600" y="6313488"/>
            <a:ext cx="2905125" cy="3667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3</a:t>
            </a:r>
            <a:r>
              <a:rPr lang="en-US">
                <a:solidFill>
                  <a:srgbClr val="CC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. </a:t>
            </a:r>
            <a:r>
              <a:rPr lang="en-US" b="1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Mặt sau và mặt trước</a:t>
            </a:r>
            <a:r>
              <a:rPr lang="en-US">
                <a:solidFill>
                  <a:srgbClr val="CC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.</a:t>
            </a:r>
            <a:endParaRPr lang="en-US">
              <a:solidFill>
                <a:srgbClr val="CC99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7222" name="Text Box 54"/>
          <p:cNvSpPr txBox="1">
            <a:spLocks noChangeArrowheads="1"/>
          </p:cNvSpPr>
          <p:nvPr/>
        </p:nvSpPr>
        <p:spPr bwMode="auto">
          <a:xfrm>
            <a:off x="3097213" y="6302375"/>
            <a:ext cx="2921000" cy="3667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4. Khối vuông có thể lật.</a:t>
            </a:r>
            <a:endParaRPr lang="en-US" b="1">
              <a:effectLst>
                <a:outerShdw blurRad="38100" dist="38100" dir="2700000" algn="tl">
                  <a:srgbClr val="FFFFFF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7223" name="Text Box 55"/>
          <p:cNvSpPr txBox="1">
            <a:spLocks noChangeArrowheads="1"/>
          </p:cNvSpPr>
          <p:nvPr/>
        </p:nvSpPr>
        <p:spPr bwMode="auto">
          <a:xfrm>
            <a:off x="5943600" y="6313488"/>
            <a:ext cx="3200400" cy="3667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5. Khối vuông có thể trượt.</a:t>
            </a:r>
            <a:endParaRPr lang="en-US" b="1">
              <a:effectLst>
                <a:outerShdw blurRad="38100" dist="38100" dir="2700000" algn="tl">
                  <a:srgbClr val="FFFFFF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7181" name="AutoShape 1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492500" y="5334000"/>
            <a:ext cx="762000" cy="533400"/>
          </a:xfrm>
          <a:prstGeom prst="actionButtonBlank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</a:rPr>
              <a:t>1</a:t>
            </a:r>
            <a:endParaRPr lang="en-US" sz="24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7183" name="AutoShape 1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330700" y="5334000"/>
            <a:ext cx="762000" cy="533400"/>
          </a:xfrm>
          <a:prstGeom prst="actionButtonBlank">
            <a:avLst/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</a:rPr>
              <a:t>2</a:t>
            </a:r>
            <a:endParaRPr lang="en-US" sz="24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7184" name="AutoShape 1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905000" y="5334000"/>
            <a:ext cx="1447800" cy="533400"/>
          </a:xfrm>
          <a:prstGeom prst="actionButtonBlank">
            <a:avLst/>
          </a:prstGeom>
          <a:solidFill>
            <a:srgbClr val="FF3300"/>
          </a:soli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en-US" sz="2000">
                <a:solidFill>
                  <a:schemeClr val="bg1"/>
                </a:solidFill>
                <a:latin typeface="Arial" panose="020B0604020202020204" pitchFamily="34" charset="0"/>
              </a:rPr>
              <a:t>Khối vuông</a:t>
            </a:r>
            <a:endParaRPr lang="en-US" sz="20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7189" name="AutoShape 2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858000" y="5334000"/>
            <a:ext cx="762000" cy="533400"/>
          </a:xfrm>
          <a:prstGeom prst="actionButtonBlank">
            <a:avLst/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</a:rPr>
              <a:t>5</a:t>
            </a:r>
            <a:endParaRPr lang="en-US" sz="24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7191" name="AutoShape 2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007100" y="5334000"/>
            <a:ext cx="762000" cy="533400"/>
          </a:xfrm>
          <a:prstGeom prst="actionButtonBlank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</a:rPr>
              <a:t>4</a:t>
            </a:r>
            <a:endParaRPr lang="en-US" sz="24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7182" name="AutoShape 1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168900" y="5334000"/>
            <a:ext cx="762000" cy="533400"/>
          </a:xfrm>
          <a:prstGeom prst="actionButtonBlank">
            <a:avLst/>
          </a:pr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</a:rPr>
              <a:t>3</a:t>
            </a:r>
            <a:endParaRPr lang="en-US" sz="24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7236" name="Text Box 68"/>
          <p:cNvSpPr txBox="1">
            <a:spLocks noChangeArrowheads="1"/>
          </p:cNvSpPr>
          <p:nvPr/>
        </p:nvSpPr>
        <p:spPr bwMode="auto">
          <a:xfrm>
            <a:off x="1763713" y="579438"/>
            <a:ext cx="7119937" cy="57943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 </a:t>
            </a:r>
            <a:r>
              <a:rPr lang="en-US" sz="3200" b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Khối vuông có thể chồng lên nhau.</a:t>
            </a:r>
            <a:endParaRPr lang="en-US" sz="3200" b="1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7237" name="AutoShape 69"/>
          <p:cNvSpPr>
            <a:spLocks noChangeArrowheads="1"/>
          </p:cNvSpPr>
          <p:nvPr/>
        </p:nvSpPr>
        <p:spPr bwMode="auto">
          <a:xfrm>
            <a:off x="7739063" y="3497263"/>
            <a:ext cx="1058862" cy="987425"/>
          </a:xfrm>
          <a:prstGeom prst="cube">
            <a:avLst>
              <a:gd name="adj" fmla="val 25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38" name="AutoShape 70"/>
          <p:cNvSpPr>
            <a:spLocks noChangeArrowheads="1"/>
          </p:cNvSpPr>
          <p:nvPr/>
        </p:nvSpPr>
        <p:spPr bwMode="auto">
          <a:xfrm>
            <a:off x="7739063" y="2670175"/>
            <a:ext cx="1058862" cy="1060450"/>
          </a:xfrm>
          <a:prstGeom prst="cube">
            <a:avLst>
              <a:gd name="adj" fmla="val 25000"/>
            </a:avLst>
          </a:prstGeom>
          <a:solidFill>
            <a:srgbClr val="0000FF"/>
          </a:solidFill>
          <a:ln w="9525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39" name="Rectangle 71"/>
          <p:cNvSpPr>
            <a:spLocks noChangeArrowheads="1"/>
          </p:cNvSpPr>
          <p:nvPr/>
        </p:nvSpPr>
        <p:spPr bwMode="auto">
          <a:xfrm>
            <a:off x="493713" y="1514475"/>
            <a:ext cx="1089025" cy="985838"/>
          </a:xfrm>
          <a:prstGeom prst="rect">
            <a:avLst/>
          </a:prstGeom>
          <a:solidFill>
            <a:srgbClr val="FF00FF"/>
          </a:solidFill>
          <a:ln w="9525" algn="ctr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40" name="Rectangle 72"/>
          <p:cNvSpPr>
            <a:spLocks noChangeArrowheads="1"/>
          </p:cNvSpPr>
          <p:nvPr/>
        </p:nvSpPr>
        <p:spPr bwMode="auto">
          <a:xfrm>
            <a:off x="2224088" y="1489075"/>
            <a:ext cx="1085850" cy="1089025"/>
          </a:xfrm>
          <a:prstGeom prst="rect">
            <a:avLst/>
          </a:prstGeom>
          <a:solidFill>
            <a:srgbClr val="FF00FF"/>
          </a:solidFill>
          <a:ln w="9525" algn="ctr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41" name="Rectangle 73"/>
          <p:cNvSpPr>
            <a:spLocks noChangeArrowheads="1"/>
          </p:cNvSpPr>
          <p:nvPr/>
        </p:nvSpPr>
        <p:spPr bwMode="auto">
          <a:xfrm>
            <a:off x="509588" y="2663825"/>
            <a:ext cx="1089025" cy="985838"/>
          </a:xfrm>
          <a:prstGeom prst="rect">
            <a:avLst/>
          </a:prstGeom>
          <a:solidFill>
            <a:srgbClr val="FF00FF"/>
          </a:solidFill>
          <a:ln w="9525" algn="ctr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42" name="Rectangle 74"/>
          <p:cNvSpPr>
            <a:spLocks noChangeArrowheads="1"/>
          </p:cNvSpPr>
          <p:nvPr/>
        </p:nvSpPr>
        <p:spPr bwMode="auto">
          <a:xfrm>
            <a:off x="2193925" y="2690813"/>
            <a:ext cx="1130300" cy="973137"/>
          </a:xfrm>
          <a:prstGeom prst="rect">
            <a:avLst/>
          </a:prstGeom>
          <a:solidFill>
            <a:srgbClr val="FF00FF"/>
          </a:solidFill>
          <a:ln w="9525" algn="ctr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43" name="Rectangle 75"/>
          <p:cNvSpPr>
            <a:spLocks noChangeArrowheads="1"/>
          </p:cNvSpPr>
          <p:nvPr/>
        </p:nvSpPr>
        <p:spPr bwMode="auto">
          <a:xfrm>
            <a:off x="496888" y="3784600"/>
            <a:ext cx="1089025" cy="985838"/>
          </a:xfrm>
          <a:prstGeom prst="rect">
            <a:avLst/>
          </a:prstGeom>
          <a:solidFill>
            <a:srgbClr val="FF00FF"/>
          </a:solidFill>
          <a:ln w="9525" algn="ctr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44" name="Rectangle 76"/>
          <p:cNvSpPr>
            <a:spLocks noChangeArrowheads="1"/>
          </p:cNvSpPr>
          <p:nvPr/>
        </p:nvSpPr>
        <p:spPr bwMode="auto">
          <a:xfrm>
            <a:off x="2193925" y="3822700"/>
            <a:ext cx="1130300" cy="973138"/>
          </a:xfrm>
          <a:prstGeom prst="rect">
            <a:avLst/>
          </a:prstGeom>
          <a:solidFill>
            <a:srgbClr val="FF00FF"/>
          </a:solidFill>
          <a:ln w="9525" algn="ctr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52" name="AutoShape 84"/>
          <p:cNvSpPr>
            <a:spLocks noChangeArrowheads="1"/>
          </p:cNvSpPr>
          <p:nvPr/>
        </p:nvSpPr>
        <p:spPr bwMode="auto">
          <a:xfrm>
            <a:off x="7724775" y="1943100"/>
            <a:ext cx="1058863" cy="987425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rgbClr val="009900"/>
            </a:solidFill>
            <a:miter lim="800000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7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72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72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500"/>
                            </p:stCondLst>
                            <p:childTnLst>
                              <p:par>
                                <p:cTn id="1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7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7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7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7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7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7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7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71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84"/>
                  </p:tgtEl>
                </p:cond>
              </p:nextCondLst>
            </p:seq>
            <p:seq concurrent="1" nextAc="seek">
              <p:cTn id="53" restart="whenNotActive" fill="hold" evtFilter="cancelBubble" nodeType="interactiveSeq">
                <p:stCondLst>
                  <p:cond evt="onClick" delay="0">
                    <p:tgtEl>
                      <p:spTgt spid="718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" fill="hold">
                      <p:stCondLst>
                        <p:cond delay="0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7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7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3" dur="2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500"/>
                            </p:stCondLst>
                            <p:childTnLst>
                              <p:par>
                                <p:cTn id="6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7" dur="20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83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71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72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72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8" dur="2000"/>
                                        <p:tgtEl>
                                          <p:spTgt spid="7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500"/>
                            </p:stCondLst>
                            <p:childTnLst>
                              <p:par>
                                <p:cTn id="80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2" dur="20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81"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718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>
                      <p:stCondLst>
                        <p:cond delay="0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72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72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3" dur="20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2500"/>
                            </p:stCondLst>
                            <p:childTnLst>
                              <p:par>
                                <p:cTn id="9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7" dur="2000"/>
                                        <p:tgtEl>
                                          <p:spTgt spid="7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4500"/>
                            </p:stCondLst>
                            <p:childTnLst>
                              <p:par>
                                <p:cTn id="9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5500"/>
                            </p:stCondLst>
                            <p:childTnLst>
                              <p:par>
                                <p:cTn id="103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4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3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9" dur="500"/>
                                        <p:tgtEl>
                                          <p:spTgt spid="72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2" dur="500"/>
                                        <p:tgtEl>
                                          <p:spTgt spid="72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82"/>
                  </p:tgtEl>
                </p:cond>
              </p:nextCondLst>
            </p:seq>
            <p:seq concurrent="1" nextAc="seek">
              <p:cTn id="124" restart="whenNotActive" fill="hold" evtFilter="cancelBubble" nodeType="interactiveSeq">
                <p:stCondLst>
                  <p:cond evt="onClick" delay="0">
                    <p:tgtEl>
                      <p:spTgt spid="71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5" fill="hold">
                      <p:stCondLst>
                        <p:cond delay="0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72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72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13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89"/>
                  </p:tgtEl>
                </p:cond>
              </p:nextCondLst>
            </p:seq>
            <p:seq concurrent="1" nextAc="seek">
              <p:cTn id="133" restart="whenNotActive" fill="hold" evtFilter="cancelBubble" nodeType="interactiveSeq">
                <p:stCondLst>
                  <p:cond evt="onClick" delay="0">
                    <p:tgtEl>
                      <p:spTgt spid="719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4" fill="hold">
                      <p:stCondLst>
                        <p:cond delay="0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72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72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0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14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91"/>
                  </p:tgtEl>
                </p:cond>
              </p:nextCondLst>
            </p:seq>
          </p:childTnLst>
        </p:cTn>
      </p:par>
    </p:tnLst>
    <p:bldLst>
      <p:bldP spid="7172" grpId="0" animBg="1"/>
      <p:bldP spid="7172" grpId="1" animBg="1"/>
      <p:bldP spid="7173" grpId="0" animBg="1"/>
      <p:bldP spid="7173" grpId="1" animBg="1"/>
      <p:bldP spid="7174" grpId="0" animBg="1"/>
      <p:bldP spid="7174" grpId="1" animBg="1"/>
      <p:bldP spid="7180" grpId="0" animBg="1"/>
      <p:bldP spid="7180" grpId="1" animBg="1"/>
      <p:bldP spid="7201" grpId="0" animBg="1"/>
      <p:bldP spid="7201" grpId="1" animBg="1"/>
      <p:bldP spid="7205" grpId="0" animBg="1"/>
      <p:bldP spid="7205" grpId="1" animBg="1"/>
      <p:bldP spid="7218" grpId="0"/>
      <p:bldP spid="7219" grpId="0"/>
      <p:bldP spid="7220" grpId="0"/>
      <p:bldP spid="7221" grpId="0"/>
      <p:bldP spid="7222" grpId="0"/>
      <p:bldP spid="7223" grpId="0"/>
      <p:bldP spid="7237" grpId="0" animBg="1"/>
      <p:bldP spid="7238" grpId="0" animBg="1"/>
      <p:bldP spid="7239" grpId="0" animBg="1"/>
      <p:bldP spid="7240" grpId="0" animBg="1"/>
      <p:bldP spid="7241" grpId="0" animBg="1"/>
      <p:bldP spid="7242" grpId="0" animBg="1"/>
      <p:bldP spid="7243" grpId="0" animBg="1"/>
      <p:bldP spid="7244" grpId="0" animBg="1"/>
      <p:bldP spid="725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314511326_847403302953355_5347843589058771664_n.jpg"/>
          <p:cNvPicPr>
            <a:picLocks noGrp="1"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609601" y="762000"/>
            <a:ext cx="4267200" cy="5364163"/>
          </a:xfrm>
        </p:spPr>
      </p:pic>
      <p:pic>
        <p:nvPicPr>
          <p:cNvPr id="5" name="Picture 4" descr="314472034_847789209697105_6494740760846135741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600" y="762000"/>
            <a:ext cx="3657600" cy="5334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45" name="Text Box 9"/>
          <p:cNvSpPr txBox="1">
            <a:spLocks noChangeArrowheads="1"/>
          </p:cNvSpPr>
          <p:nvPr/>
        </p:nvSpPr>
        <p:spPr bwMode="auto">
          <a:xfrm>
            <a:off x="1755775" y="5480050"/>
            <a:ext cx="6342063" cy="1189038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200" b="1"/>
              <a:t>Khối chữ nhật</a:t>
            </a:r>
            <a:endParaRPr lang="en-US" sz="7200" b="1"/>
          </a:p>
        </p:txBody>
      </p:sp>
      <p:grpSp>
        <p:nvGrpSpPr>
          <p:cNvPr id="2" name="Group 11"/>
          <p:cNvGrpSpPr/>
          <p:nvPr/>
        </p:nvGrpSpPr>
        <p:grpSpPr bwMode="auto">
          <a:xfrm>
            <a:off x="2322513" y="1657350"/>
            <a:ext cx="5087937" cy="3324225"/>
            <a:chOff x="-1077" y="992"/>
            <a:chExt cx="3149" cy="2094"/>
          </a:xfrm>
        </p:grpSpPr>
        <p:sp>
          <p:nvSpPr>
            <p:cNvPr id="91148" name="Freeform 12"/>
            <p:cNvSpPr/>
            <p:nvPr/>
          </p:nvSpPr>
          <p:spPr bwMode="auto">
            <a:xfrm>
              <a:off x="-1077" y="2560"/>
              <a:ext cx="3133" cy="526"/>
            </a:xfrm>
            <a:custGeom>
              <a:avLst/>
              <a:gdLst/>
              <a:ahLst/>
              <a:cxnLst>
                <a:cxn ang="0">
                  <a:pos x="0" y="526"/>
                </a:cxn>
                <a:cxn ang="0">
                  <a:pos x="2629" y="520"/>
                </a:cxn>
                <a:cxn ang="0">
                  <a:pos x="3133" y="8"/>
                </a:cxn>
                <a:cxn ang="0">
                  <a:pos x="573" y="0"/>
                </a:cxn>
                <a:cxn ang="0">
                  <a:pos x="0" y="509"/>
                </a:cxn>
              </a:cxnLst>
              <a:rect l="0" t="0" r="r" b="b"/>
              <a:pathLst>
                <a:path w="3133" h="526">
                  <a:moveTo>
                    <a:pt x="0" y="526"/>
                  </a:moveTo>
                  <a:lnTo>
                    <a:pt x="2629" y="520"/>
                  </a:lnTo>
                  <a:lnTo>
                    <a:pt x="3133" y="8"/>
                  </a:lnTo>
                  <a:lnTo>
                    <a:pt x="573" y="0"/>
                  </a:lnTo>
                  <a:lnTo>
                    <a:pt x="0" y="509"/>
                  </a:lnTo>
                </a:path>
              </a:pathLst>
            </a:custGeom>
            <a:gradFill rotWithShape="1">
              <a:gsLst>
                <a:gs pos="0">
                  <a:srgbClr val="CC99FF">
                    <a:gamma/>
                    <a:shade val="46275"/>
                    <a:invGamma/>
                  </a:srgbClr>
                </a:gs>
                <a:gs pos="100000">
                  <a:srgbClr val="CC99FF"/>
                </a:gs>
              </a:gsLst>
              <a:lin ang="5400000" scaled="1"/>
            </a:gradFill>
            <a:ln w="9525">
              <a:solidFill>
                <a:srgbClr val="FF3300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1149" name="AutoShape 13"/>
            <p:cNvSpPr>
              <a:spLocks noChangeArrowheads="1"/>
            </p:cNvSpPr>
            <p:nvPr/>
          </p:nvSpPr>
          <p:spPr bwMode="auto">
            <a:xfrm>
              <a:off x="-1064" y="1005"/>
              <a:ext cx="3127" cy="2065"/>
            </a:xfrm>
            <a:prstGeom prst="cube">
              <a:avLst>
                <a:gd name="adj" fmla="val 24213"/>
              </a:avLst>
            </a:prstGeom>
            <a:noFill/>
            <a:ln w="38100">
              <a:solidFill>
                <a:srgbClr val="FF3300"/>
              </a:solidFill>
              <a:miter lim="800000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50" name="Freeform 14"/>
            <p:cNvSpPr/>
            <p:nvPr/>
          </p:nvSpPr>
          <p:spPr bwMode="auto">
            <a:xfrm>
              <a:off x="1558" y="1000"/>
              <a:ext cx="514" cy="2067"/>
            </a:xfrm>
            <a:custGeom>
              <a:avLst/>
              <a:gdLst/>
              <a:ahLst/>
              <a:cxnLst>
                <a:cxn ang="0">
                  <a:pos x="0" y="500"/>
                </a:cxn>
                <a:cxn ang="0">
                  <a:pos x="506" y="0"/>
                </a:cxn>
                <a:cxn ang="0">
                  <a:pos x="514" y="1576"/>
                </a:cxn>
                <a:cxn ang="0">
                  <a:pos x="0" y="2067"/>
                </a:cxn>
                <a:cxn ang="0">
                  <a:pos x="7" y="490"/>
                </a:cxn>
              </a:cxnLst>
              <a:rect l="0" t="0" r="r" b="b"/>
              <a:pathLst>
                <a:path w="514" h="2067">
                  <a:moveTo>
                    <a:pt x="0" y="500"/>
                  </a:moveTo>
                  <a:lnTo>
                    <a:pt x="506" y="0"/>
                  </a:lnTo>
                  <a:lnTo>
                    <a:pt x="514" y="1576"/>
                  </a:lnTo>
                  <a:lnTo>
                    <a:pt x="0" y="2067"/>
                  </a:lnTo>
                  <a:lnTo>
                    <a:pt x="7" y="490"/>
                  </a:lnTo>
                </a:path>
              </a:pathLst>
            </a:custGeom>
            <a:gradFill rotWithShape="1">
              <a:gsLst>
                <a:gs pos="0">
                  <a:srgbClr val="FFFF99"/>
                </a:gs>
                <a:gs pos="100000">
                  <a:srgbClr val="FFFF99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rgbClr val="FF3300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1151" name="Rectangle 15"/>
            <p:cNvSpPr>
              <a:spLocks noChangeArrowheads="1"/>
            </p:cNvSpPr>
            <p:nvPr/>
          </p:nvSpPr>
          <p:spPr bwMode="auto">
            <a:xfrm>
              <a:off x="-1054" y="1494"/>
              <a:ext cx="2615" cy="1579"/>
            </a:xfrm>
            <a:prstGeom prst="rect">
              <a:avLst/>
            </a:prstGeom>
            <a:solidFill>
              <a:srgbClr val="FF99CC"/>
            </a:solidFill>
            <a:ln w="9525">
              <a:solidFill>
                <a:srgbClr val="FF3300"/>
              </a:solidFill>
              <a:miter lim="800000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52" name="Freeform 16"/>
            <p:cNvSpPr/>
            <p:nvPr/>
          </p:nvSpPr>
          <p:spPr bwMode="auto">
            <a:xfrm>
              <a:off x="-1040" y="992"/>
              <a:ext cx="3088" cy="499"/>
            </a:xfrm>
            <a:custGeom>
              <a:avLst/>
              <a:gdLst/>
              <a:ahLst/>
              <a:cxnLst>
                <a:cxn ang="0">
                  <a:pos x="0" y="499"/>
                </a:cxn>
                <a:cxn ang="0">
                  <a:pos x="2624" y="488"/>
                </a:cxn>
                <a:cxn ang="0">
                  <a:pos x="3088" y="0"/>
                </a:cxn>
                <a:cxn ang="0">
                  <a:pos x="488" y="0"/>
                </a:cxn>
                <a:cxn ang="0">
                  <a:pos x="0" y="482"/>
                </a:cxn>
              </a:cxnLst>
              <a:rect l="0" t="0" r="r" b="b"/>
              <a:pathLst>
                <a:path w="3088" h="499">
                  <a:moveTo>
                    <a:pt x="0" y="499"/>
                  </a:moveTo>
                  <a:lnTo>
                    <a:pt x="2624" y="488"/>
                  </a:lnTo>
                  <a:lnTo>
                    <a:pt x="3088" y="0"/>
                  </a:lnTo>
                  <a:lnTo>
                    <a:pt x="488" y="0"/>
                  </a:lnTo>
                  <a:lnTo>
                    <a:pt x="0" y="482"/>
                  </a:lnTo>
                </a:path>
              </a:pathLst>
            </a:custGeom>
            <a:gradFill rotWithShape="1">
              <a:gsLst>
                <a:gs pos="0">
                  <a:srgbClr val="CC99FF">
                    <a:gamma/>
                    <a:shade val="46275"/>
                    <a:invGamma/>
                  </a:srgbClr>
                </a:gs>
                <a:gs pos="100000">
                  <a:srgbClr val="CC99FF"/>
                </a:gs>
              </a:gsLst>
              <a:lin ang="5400000" scaled="1"/>
            </a:gradFill>
            <a:ln w="9525">
              <a:solidFill>
                <a:srgbClr val="FF3300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91153" name="Picture 17" descr="2FF4A10BE8D543779575ADE7409EF7BF"/>
          <p:cNvPicPr>
            <a:picLocks noChangeAspect="1" noChangeArrowheads="1" noCrop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0" y="0"/>
            <a:ext cx="1438275" cy="3435350"/>
          </a:xfrm>
          <a:prstGeom prst="rect">
            <a:avLst/>
          </a:prstGeom>
          <a:noFill/>
        </p:spPr>
      </p:pic>
      <p:pic>
        <p:nvPicPr>
          <p:cNvPr id="91154" name="Picture 18" descr="69D537EC41674A80AAA68CB93FBC129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34338" y="0"/>
            <a:ext cx="1109662" cy="32670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911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11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95" name="Picture 55" descr="69D537EC41674A80AAA68CB93FBC129F"/>
          <p:cNvPicPr>
            <a:picLocks noChangeAspect="1" noChangeArrowheads="1" noCrop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8034338" y="3590925"/>
            <a:ext cx="1109662" cy="3267075"/>
          </a:xfrm>
          <a:prstGeom prst="rect">
            <a:avLst/>
          </a:prstGeom>
          <a:noFill/>
        </p:spPr>
      </p:pic>
      <p:sp>
        <p:nvSpPr>
          <p:cNvPr id="61442" name="Freeform 2"/>
          <p:cNvSpPr/>
          <p:nvPr/>
        </p:nvSpPr>
        <p:spPr bwMode="auto">
          <a:xfrm>
            <a:off x="3846513" y="1044575"/>
            <a:ext cx="827087" cy="3114675"/>
          </a:xfrm>
          <a:custGeom>
            <a:avLst/>
            <a:gdLst/>
            <a:ahLst/>
            <a:cxnLst>
              <a:cxn ang="0">
                <a:pos x="9" y="462"/>
              </a:cxn>
              <a:cxn ang="0">
                <a:pos x="505" y="0"/>
              </a:cxn>
              <a:cxn ang="0">
                <a:pos x="497" y="1585"/>
              </a:cxn>
              <a:cxn ang="0">
                <a:pos x="0" y="2042"/>
              </a:cxn>
              <a:cxn ang="0">
                <a:pos x="8" y="465"/>
              </a:cxn>
            </a:cxnLst>
            <a:rect l="0" t="0" r="r" b="b"/>
            <a:pathLst>
              <a:path w="505" h="2042">
                <a:moveTo>
                  <a:pt x="9" y="462"/>
                </a:moveTo>
                <a:lnTo>
                  <a:pt x="505" y="0"/>
                </a:lnTo>
                <a:lnTo>
                  <a:pt x="497" y="1585"/>
                </a:lnTo>
                <a:lnTo>
                  <a:pt x="0" y="2042"/>
                </a:lnTo>
                <a:lnTo>
                  <a:pt x="8" y="465"/>
                </a:lnTo>
              </a:path>
            </a:pathLst>
          </a:custGeom>
          <a:gradFill rotWithShape="1">
            <a:gsLst>
              <a:gs pos="0">
                <a:srgbClr val="FFFF99"/>
              </a:gs>
              <a:gs pos="100000">
                <a:srgbClr val="FFFF99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43" name="Rectangle 3"/>
          <p:cNvSpPr>
            <a:spLocks noChangeArrowheads="1"/>
          </p:cNvSpPr>
          <p:nvPr/>
        </p:nvSpPr>
        <p:spPr bwMode="auto">
          <a:xfrm>
            <a:off x="4679950" y="1054100"/>
            <a:ext cx="4127500" cy="2362200"/>
          </a:xfrm>
          <a:prstGeom prst="rect">
            <a:avLst/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3300"/>
            </a:solidFill>
            <a:miter lim="800000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444" name="Freeform 4"/>
          <p:cNvSpPr/>
          <p:nvPr/>
        </p:nvSpPr>
        <p:spPr bwMode="auto">
          <a:xfrm>
            <a:off x="3797300" y="3429000"/>
            <a:ext cx="4978400" cy="762000"/>
          </a:xfrm>
          <a:custGeom>
            <a:avLst/>
            <a:gdLst/>
            <a:ahLst/>
            <a:cxnLst>
              <a:cxn ang="0">
                <a:pos x="0" y="480"/>
              </a:cxn>
              <a:cxn ang="0">
                <a:pos x="2680" y="480"/>
              </a:cxn>
              <a:cxn ang="0">
                <a:pos x="3136" y="0"/>
              </a:cxn>
              <a:cxn ang="0">
                <a:pos x="520" y="0"/>
              </a:cxn>
              <a:cxn ang="0">
                <a:pos x="32" y="480"/>
              </a:cxn>
            </a:cxnLst>
            <a:rect l="0" t="0" r="r" b="b"/>
            <a:pathLst>
              <a:path w="3136" h="480">
                <a:moveTo>
                  <a:pt x="0" y="480"/>
                </a:moveTo>
                <a:lnTo>
                  <a:pt x="2680" y="480"/>
                </a:lnTo>
                <a:lnTo>
                  <a:pt x="3136" y="0"/>
                </a:lnTo>
                <a:lnTo>
                  <a:pt x="520" y="0"/>
                </a:lnTo>
                <a:lnTo>
                  <a:pt x="32" y="480"/>
                </a:lnTo>
              </a:path>
            </a:pathLst>
          </a:custGeom>
          <a:gradFill rotWithShape="1">
            <a:gsLst>
              <a:gs pos="0">
                <a:srgbClr val="CC99FF">
                  <a:gamma/>
                  <a:shade val="46275"/>
                  <a:invGamma/>
                </a:srgbClr>
              </a:gs>
              <a:gs pos="100000">
                <a:srgbClr val="CC99FF"/>
              </a:gs>
            </a:gsLst>
            <a:lin ang="5400000" scaled="1"/>
          </a:gradFill>
          <a:ln w="9525">
            <a:solidFill>
              <a:srgbClr val="FF3300"/>
            </a:solidFill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" name="Group 33"/>
          <p:cNvGrpSpPr/>
          <p:nvPr/>
        </p:nvGrpSpPr>
        <p:grpSpPr bwMode="auto">
          <a:xfrm>
            <a:off x="3835400" y="1033463"/>
            <a:ext cx="5019675" cy="3182937"/>
            <a:chOff x="1200" y="1091"/>
            <a:chExt cx="3162" cy="2005"/>
          </a:xfrm>
        </p:grpSpPr>
        <p:sp>
          <p:nvSpPr>
            <p:cNvPr id="61446" name="AutoShape 6"/>
            <p:cNvSpPr>
              <a:spLocks noChangeArrowheads="1"/>
            </p:cNvSpPr>
            <p:nvPr/>
          </p:nvSpPr>
          <p:spPr bwMode="auto">
            <a:xfrm>
              <a:off x="1200" y="1091"/>
              <a:ext cx="3156" cy="2005"/>
            </a:xfrm>
            <a:prstGeom prst="cube">
              <a:avLst>
                <a:gd name="adj" fmla="val 25000"/>
              </a:avLst>
            </a:prstGeom>
            <a:noFill/>
            <a:ln w="38100">
              <a:solidFill>
                <a:srgbClr val="FF3300"/>
              </a:solidFill>
              <a:miter lim="800000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" name="Group 32"/>
            <p:cNvGrpSpPr/>
            <p:nvPr/>
          </p:nvGrpSpPr>
          <p:grpSpPr bwMode="auto">
            <a:xfrm>
              <a:off x="1224" y="1119"/>
              <a:ext cx="3138" cy="1962"/>
              <a:chOff x="1224" y="1119"/>
              <a:chExt cx="3138" cy="1962"/>
            </a:xfrm>
          </p:grpSpPr>
          <p:sp>
            <p:nvSpPr>
              <p:cNvPr id="61447" name="Line 7"/>
              <p:cNvSpPr>
                <a:spLocks noChangeShapeType="1"/>
              </p:cNvSpPr>
              <p:nvPr/>
            </p:nvSpPr>
            <p:spPr bwMode="auto">
              <a:xfrm flipV="1">
                <a:off x="1736" y="2582"/>
                <a:ext cx="2626" cy="0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prstDash val="dash"/>
                <a:rou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448" name="Line 8"/>
              <p:cNvSpPr>
                <a:spLocks noChangeShapeType="1"/>
              </p:cNvSpPr>
              <p:nvPr/>
            </p:nvSpPr>
            <p:spPr bwMode="auto">
              <a:xfrm flipH="1">
                <a:off x="1224" y="2573"/>
                <a:ext cx="514" cy="508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prstDash val="dash"/>
                <a:rou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449" name="Line 9"/>
              <p:cNvSpPr>
                <a:spLocks noChangeShapeType="1"/>
              </p:cNvSpPr>
              <p:nvPr/>
            </p:nvSpPr>
            <p:spPr bwMode="auto">
              <a:xfrm>
                <a:off x="1730" y="1119"/>
                <a:ext cx="0" cy="1503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prstDash val="dash"/>
                <a:rou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61450" name="Freeform 10"/>
          <p:cNvSpPr/>
          <p:nvPr/>
        </p:nvSpPr>
        <p:spPr bwMode="auto">
          <a:xfrm>
            <a:off x="7991475" y="1079500"/>
            <a:ext cx="831850" cy="3209925"/>
          </a:xfrm>
          <a:custGeom>
            <a:avLst/>
            <a:gdLst/>
            <a:ahLst/>
            <a:cxnLst>
              <a:cxn ang="0">
                <a:pos x="12" y="474"/>
              </a:cxn>
              <a:cxn ang="0">
                <a:pos x="505" y="0"/>
              </a:cxn>
              <a:cxn ang="0">
                <a:pos x="508" y="1488"/>
              </a:cxn>
              <a:cxn ang="0">
                <a:pos x="0" y="2022"/>
              </a:cxn>
              <a:cxn ang="0">
                <a:pos x="8" y="461"/>
              </a:cxn>
            </a:cxnLst>
            <a:rect l="0" t="0" r="r" b="b"/>
            <a:pathLst>
              <a:path w="508" h="2022">
                <a:moveTo>
                  <a:pt x="12" y="474"/>
                </a:moveTo>
                <a:lnTo>
                  <a:pt x="505" y="0"/>
                </a:lnTo>
                <a:lnTo>
                  <a:pt x="508" y="1488"/>
                </a:lnTo>
                <a:lnTo>
                  <a:pt x="0" y="2022"/>
                </a:lnTo>
                <a:lnTo>
                  <a:pt x="8" y="461"/>
                </a:lnTo>
              </a:path>
            </a:pathLst>
          </a:custGeom>
          <a:gradFill rotWithShape="1">
            <a:gsLst>
              <a:gs pos="0">
                <a:srgbClr val="FFFF99"/>
              </a:gs>
              <a:gs pos="100000">
                <a:srgbClr val="FFFF99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3300"/>
            </a:solidFill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51" name="Rectangle 11"/>
          <p:cNvSpPr>
            <a:spLocks noChangeArrowheads="1"/>
          </p:cNvSpPr>
          <p:nvPr/>
        </p:nvSpPr>
        <p:spPr bwMode="auto">
          <a:xfrm>
            <a:off x="3835400" y="1809750"/>
            <a:ext cx="4140200" cy="2413000"/>
          </a:xfrm>
          <a:prstGeom prst="rect">
            <a:avLst/>
          </a:prstGeom>
          <a:solidFill>
            <a:srgbClr val="FF99CC"/>
          </a:solidFill>
          <a:ln w="9525">
            <a:solidFill>
              <a:srgbClr val="FF3300"/>
            </a:solidFill>
            <a:miter lim="800000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452" name="Freeform 12"/>
          <p:cNvSpPr/>
          <p:nvPr/>
        </p:nvSpPr>
        <p:spPr bwMode="auto">
          <a:xfrm>
            <a:off x="3797300" y="1016000"/>
            <a:ext cx="4991100" cy="793750"/>
          </a:xfrm>
          <a:custGeom>
            <a:avLst/>
            <a:gdLst/>
            <a:ahLst/>
            <a:cxnLst>
              <a:cxn ang="0">
                <a:pos x="0" y="516"/>
              </a:cxn>
              <a:cxn ang="0">
                <a:pos x="2640" y="496"/>
              </a:cxn>
              <a:cxn ang="0">
                <a:pos x="3128" y="0"/>
              </a:cxn>
              <a:cxn ang="0">
                <a:pos x="488" y="8"/>
              </a:cxn>
              <a:cxn ang="0">
                <a:pos x="0" y="500"/>
              </a:cxn>
            </a:cxnLst>
            <a:rect l="0" t="0" r="r" b="b"/>
            <a:pathLst>
              <a:path w="3128" h="516">
                <a:moveTo>
                  <a:pt x="0" y="516"/>
                </a:moveTo>
                <a:lnTo>
                  <a:pt x="2640" y="496"/>
                </a:lnTo>
                <a:lnTo>
                  <a:pt x="3128" y="0"/>
                </a:lnTo>
                <a:lnTo>
                  <a:pt x="488" y="8"/>
                </a:lnTo>
                <a:lnTo>
                  <a:pt x="0" y="500"/>
                </a:lnTo>
              </a:path>
            </a:pathLst>
          </a:custGeom>
          <a:gradFill rotWithShape="1">
            <a:gsLst>
              <a:gs pos="0">
                <a:srgbClr val="CC99FF">
                  <a:gamma/>
                  <a:shade val="46275"/>
                  <a:invGamma/>
                </a:srgbClr>
              </a:gs>
              <a:gs pos="100000">
                <a:srgbClr val="CC99FF"/>
              </a:gs>
            </a:gsLst>
            <a:lin ang="5400000" scaled="1"/>
          </a:gradFill>
          <a:ln w="9525">
            <a:solidFill>
              <a:srgbClr val="FF3300"/>
            </a:solidFill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4" name="Group 34"/>
          <p:cNvGrpSpPr/>
          <p:nvPr/>
        </p:nvGrpSpPr>
        <p:grpSpPr bwMode="auto">
          <a:xfrm>
            <a:off x="3759200" y="1003300"/>
            <a:ext cx="5087938" cy="3324225"/>
            <a:chOff x="-1077" y="992"/>
            <a:chExt cx="3149" cy="2094"/>
          </a:xfrm>
        </p:grpSpPr>
        <p:sp>
          <p:nvSpPr>
            <p:cNvPr id="61454" name="Freeform 14"/>
            <p:cNvSpPr/>
            <p:nvPr/>
          </p:nvSpPr>
          <p:spPr bwMode="auto">
            <a:xfrm>
              <a:off x="-1077" y="2560"/>
              <a:ext cx="3133" cy="526"/>
            </a:xfrm>
            <a:custGeom>
              <a:avLst/>
              <a:gdLst/>
              <a:ahLst/>
              <a:cxnLst>
                <a:cxn ang="0">
                  <a:pos x="0" y="526"/>
                </a:cxn>
                <a:cxn ang="0">
                  <a:pos x="2629" y="520"/>
                </a:cxn>
                <a:cxn ang="0">
                  <a:pos x="3133" y="8"/>
                </a:cxn>
                <a:cxn ang="0">
                  <a:pos x="573" y="0"/>
                </a:cxn>
                <a:cxn ang="0">
                  <a:pos x="0" y="509"/>
                </a:cxn>
              </a:cxnLst>
              <a:rect l="0" t="0" r="r" b="b"/>
              <a:pathLst>
                <a:path w="3133" h="526">
                  <a:moveTo>
                    <a:pt x="0" y="526"/>
                  </a:moveTo>
                  <a:lnTo>
                    <a:pt x="2629" y="520"/>
                  </a:lnTo>
                  <a:lnTo>
                    <a:pt x="3133" y="8"/>
                  </a:lnTo>
                  <a:lnTo>
                    <a:pt x="573" y="0"/>
                  </a:lnTo>
                  <a:lnTo>
                    <a:pt x="0" y="509"/>
                  </a:lnTo>
                </a:path>
              </a:pathLst>
            </a:custGeom>
            <a:gradFill rotWithShape="1">
              <a:gsLst>
                <a:gs pos="0">
                  <a:srgbClr val="CC99FF">
                    <a:gamma/>
                    <a:shade val="46275"/>
                    <a:invGamma/>
                  </a:srgbClr>
                </a:gs>
                <a:gs pos="100000">
                  <a:srgbClr val="CC99FF"/>
                </a:gs>
              </a:gsLst>
              <a:lin ang="5400000" scaled="1"/>
            </a:gradFill>
            <a:ln w="9525">
              <a:solidFill>
                <a:srgbClr val="FF3300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455" name="AutoShape 15"/>
            <p:cNvSpPr>
              <a:spLocks noChangeArrowheads="1"/>
            </p:cNvSpPr>
            <p:nvPr/>
          </p:nvSpPr>
          <p:spPr bwMode="auto">
            <a:xfrm>
              <a:off x="-1064" y="1005"/>
              <a:ext cx="3127" cy="2065"/>
            </a:xfrm>
            <a:prstGeom prst="cube">
              <a:avLst>
                <a:gd name="adj" fmla="val 24213"/>
              </a:avLst>
            </a:prstGeom>
            <a:noFill/>
            <a:ln w="38100">
              <a:solidFill>
                <a:srgbClr val="FF3300"/>
              </a:solidFill>
              <a:miter lim="800000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456" name="Freeform 16"/>
            <p:cNvSpPr/>
            <p:nvPr/>
          </p:nvSpPr>
          <p:spPr bwMode="auto">
            <a:xfrm>
              <a:off x="1558" y="1000"/>
              <a:ext cx="514" cy="2067"/>
            </a:xfrm>
            <a:custGeom>
              <a:avLst/>
              <a:gdLst/>
              <a:ahLst/>
              <a:cxnLst>
                <a:cxn ang="0">
                  <a:pos x="0" y="500"/>
                </a:cxn>
                <a:cxn ang="0">
                  <a:pos x="506" y="0"/>
                </a:cxn>
                <a:cxn ang="0">
                  <a:pos x="514" y="1576"/>
                </a:cxn>
                <a:cxn ang="0">
                  <a:pos x="0" y="2067"/>
                </a:cxn>
                <a:cxn ang="0">
                  <a:pos x="7" y="490"/>
                </a:cxn>
              </a:cxnLst>
              <a:rect l="0" t="0" r="r" b="b"/>
              <a:pathLst>
                <a:path w="514" h="2067">
                  <a:moveTo>
                    <a:pt x="0" y="500"/>
                  </a:moveTo>
                  <a:lnTo>
                    <a:pt x="506" y="0"/>
                  </a:lnTo>
                  <a:lnTo>
                    <a:pt x="514" y="1576"/>
                  </a:lnTo>
                  <a:lnTo>
                    <a:pt x="0" y="2067"/>
                  </a:lnTo>
                  <a:lnTo>
                    <a:pt x="7" y="490"/>
                  </a:lnTo>
                </a:path>
              </a:pathLst>
            </a:custGeom>
            <a:gradFill rotWithShape="1">
              <a:gsLst>
                <a:gs pos="0">
                  <a:srgbClr val="FFFF99"/>
                </a:gs>
                <a:gs pos="100000">
                  <a:srgbClr val="FFFF99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rgbClr val="FF3300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457" name="Rectangle 17"/>
            <p:cNvSpPr>
              <a:spLocks noChangeArrowheads="1"/>
            </p:cNvSpPr>
            <p:nvPr/>
          </p:nvSpPr>
          <p:spPr bwMode="auto">
            <a:xfrm>
              <a:off x="-1054" y="1494"/>
              <a:ext cx="2615" cy="1579"/>
            </a:xfrm>
            <a:prstGeom prst="rect">
              <a:avLst/>
            </a:prstGeom>
            <a:solidFill>
              <a:srgbClr val="FF99CC"/>
            </a:solidFill>
            <a:ln w="9525">
              <a:solidFill>
                <a:srgbClr val="FF3300"/>
              </a:solidFill>
              <a:miter lim="800000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458" name="Freeform 18"/>
            <p:cNvSpPr/>
            <p:nvPr/>
          </p:nvSpPr>
          <p:spPr bwMode="auto">
            <a:xfrm>
              <a:off x="-1040" y="992"/>
              <a:ext cx="3088" cy="499"/>
            </a:xfrm>
            <a:custGeom>
              <a:avLst/>
              <a:gdLst/>
              <a:ahLst/>
              <a:cxnLst>
                <a:cxn ang="0">
                  <a:pos x="0" y="499"/>
                </a:cxn>
                <a:cxn ang="0">
                  <a:pos x="2624" y="488"/>
                </a:cxn>
                <a:cxn ang="0">
                  <a:pos x="3088" y="0"/>
                </a:cxn>
                <a:cxn ang="0">
                  <a:pos x="488" y="0"/>
                </a:cxn>
                <a:cxn ang="0">
                  <a:pos x="0" y="482"/>
                </a:cxn>
              </a:cxnLst>
              <a:rect l="0" t="0" r="r" b="b"/>
              <a:pathLst>
                <a:path w="3088" h="499">
                  <a:moveTo>
                    <a:pt x="0" y="499"/>
                  </a:moveTo>
                  <a:lnTo>
                    <a:pt x="2624" y="488"/>
                  </a:lnTo>
                  <a:lnTo>
                    <a:pt x="3088" y="0"/>
                  </a:lnTo>
                  <a:lnTo>
                    <a:pt x="488" y="0"/>
                  </a:lnTo>
                  <a:lnTo>
                    <a:pt x="0" y="482"/>
                  </a:lnTo>
                </a:path>
              </a:pathLst>
            </a:custGeom>
            <a:gradFill rotWithShape="1">
              <a:gsLst>
                <a:gs pos="0">
                  <a:srgbClr val="CC99FF">
                    <a:gamma/>
                    <a:shade val="46275"/>
                    <a:invGamma/>
                  </a:srgbClr>
                </a:gs>
                <a:gs pos="100000">
                  <a:srgbClr val="CC99FF"/>
                </a:gs>
              </a:gsLst>
              <a:lin ang="5400000" scaled="1"/>
            </a:gradFill>
            <a:ln w="9525">
              <a:solidFill>
                <a:srgbClr val="FF3300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1460" name="Text Box 20"/>
          <p:cNvSpPr txBox="1">
            <a:spLocks noChangeArrowheads="1"/>
          </p:cNvSpPr>
          <p:nvPr/>
        </p:nvSpPr>
        <p:spPr bwMode="auto">
          <a:xfrm>
            <a:off x="0" y="5899150"/>
            <a:ext cx="3157538" cy="3667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Khung của khối chữ nhật.</a:t>
            </a:r>
            <a:endParaRPr lang="en-US" b="1">
              <a:effectLst>
                <a:outerShdw blurRad="38100" dist="38100" dir="2700000" algn="tl">
                  <a:srgbClr val="FFFFFF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61461" name="Text Box 21"/>
          <p:cNvSpPr txBox="1">
            <a:spLocks noChangeArrowheads="1"/>
          </p:cNvSpPr>
          <p:nvPr/>
        </p:nvSpPr>
        <p:spPr bwMode="auto">
          <a:xfrm>
            <a:off x="3079750" y="5899150"/>
            <a:ext cx="2794000" cy="3667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1. Mặt trên và mặt đáy.</a:t>
            </a:r>
            <a:endParaRPr lang="en-US" b="1">
              <a:effectLst>
                <a:outerShdw blurRad="38100" dist="38100" dir="2700000" algn="tl">
                  <a:srgbClr val="FFFFFF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61462" name="Text Box 22"/>
          <p:cNvSpPr txBox="1">
            <a:spLocks noChangeArrowheads="1"/>
          </p:cNvSpPr>
          <p:nvPr/>
        </p:nvSpPr>
        <p:spPr bwMode="auto">
          <a:xfrm>
            <a:off x="6248400" y="5945188"/>
            <a:ext cx="2497138" cy="3667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2. Hai mặt hai bên.</a:t>
            </a:r>
            <a:endParaRPr lang="en-US" b="1">
              <a:effectLst>
                <a:outerShdw blurRad="38100" dist="38100" dir="2700000" algn="tl">
                  <a:srgbClr val="FFFFFF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61463" name="Text Box 23"/>
          <p:cNvSpPr txBox="1">
            <a:spLocks noChangeArrowheads="1"/>
          </p:cNvSpPr>
          <p:nvPr/>
        </p:nvSpPr>
        <p:spPr bwMode="auto">
          <a:xfrm>
            <a:off x="0" y="6313488"/>
            <a:ext cx="2979738" cy="3667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3</a:t>
            </a:r>
            <a:r>
              <a:rPr lang="en-US" b="1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. Mặt sau và mặt trước.</a:t>
            </a:r>
            <a:endParaRPr lang="en-US" b="1">
              <a:effectLst>
                <a:outerShdw blurRad="38100" dist="38100" dir="2700000" algn="tl">
                  <a:srgbClr val="FFFFFF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61464" name="Text Box 24"/>
          <p:cNvSpPr txBox="1">
            <a:spLocks noChangeArrowheads="1"/>
          </p:cNvSpPr>
          <p:nvPr/>
        </p:nvSpPr>
        <p:spPr bwMode="auto">
          <a:xfrm>
            <a:off x="2630488" y="6284913"/>
            <a:ext cx="3124200" cy="3667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4. Khối chữ nhật có thể lật.</a:t>
            </a:r>
            <a:endParaRPr lang="en-US" b="1">
              <a:effectLst>
                <a:outerShdw blurRad="38100" dist="38100" dir="2700000" algn="tl">
                  <a:srgbClr val="FFFFFF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61465" name="Text Box 25"/>
          <p:cNvSpPr txBox="1">
            <a:spLocks noChangeArrowheads="1"/>
          </p:cNvSpPr>
          <p:nvPr/>
        </p:nvSpPr>
        <p:spPr bwMode="auto">
          <a:xfrm>
            <a:off x="5537200" y="6313488"/>
            <a:ext cx="3606800" cy="3667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 </a:t>
            </a:r>
            <a:r>
              <a:rPr lang="en-US" b="1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5. Khối chữ nhật có thể trượt.</a:t>
            </a:r>
            <a:endParaRPr lang="en-US" b="1">
              <a:effectLst>
                <a:outerShdw blurRad="38100" dist="38100" dir="2700000" algn="tl">
                  <a:srgbClr val="FFFFFF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61466" name="AutoShape 2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492500" y="5334000"/>
            <a:ext cx="762000" cy="533400"/>
          </a:xfrm>
          <a:prstGeom prst="actionButtonBlank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</a:rPr>
              <a:t>1</a:t>
            </a:r>
            <a:endParaRPr lang="en-US" sz="24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61467" name="AutoShape 2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330700" y="5334000"/>
            <a:ext cx="762000" cy="533400"/>
          </a:xfrm>
          <a:prstGeom prst="actionButtonBlank">
            <a:avLst/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</a:rPr>
              <a:t>2</a:t>
            </a:r>
            <a:endParaRPr lang="en-US" sz="24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61468" name="AutoShape 2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651000" y="5321300"/>
            <a:ext cx="1701800" cy="546100"/>
          </a:xfrm>
          <a:prstGeom prst="actionButtonBlank">
            <a:avLst/>
          </a:prstGeom>
          <a:solidFill>
            <a:srgbClr val="FF3300"/>
          </a:soli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en-US" sz="2000">
                <a:solidFill>
                  <a:schemeClr val="bg1"/>
                </a:solidFill>
                <a:latin typeface="Arial" panose="020B0604020202020204" pitchFamily="34" charset="0"/>
              </a:rPr>
              <a:t>Khối ch</a:t>
            </a:r>
            <a:r>
              <a:rPr lang="en-US">
                <a:solidFill>
                  <a:schemeClr val="bg1"/>
                </a:solidFill>
                <a:latin typeface="Arial" panose="020B0604020202020204" pitchFamily="34" charset="0"/>
              </a:rPr>
              <a:t>ữ nhật</a:t>
            </a:r>
            <a:endParaRPr lang="en-US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61469" name="AutoShape 2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858000" y="5334000"/>
            <a:ext cx="762000" cy="533400"/>
          </a:xfrm>
          <a:prstGeom prst="actionButtonBlank">
            <a:avLst/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</a:rPr>
              <a:t>5</a:t>
            </a:r>
            <a:endParaRPr lang="en-US" sz="24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61470" name="AutoShape 3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007100" y="5334000"/>
            <a:ext cx="762000" cy="533400"/>
          </a:xfrm>
          <a:prstGeom prst="actionButtonBlank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</a:rPr>
              <a:t>4</a:t>
            </a:r>
            <a:endParaRPr lang="en-US" sz="24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61471" name="AutoShape 3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168900" y="5334000"/>
            <a:ext cx="762000" cy="533400"/>
          </a:xfrm>
          <a:prstGeom prst="actionButtonBlank">
            <a:avLst/>
          </a:pr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</a:rPr>
              <a:t>3</a:t>
            </a:r>
            <a:endParaRPr lang="en-US" sz="24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61484" name="Rectangle 44"/>
          <p:cNvSpPr>
            <a:spLocks noChangeArrowheads="1"/>
          </p:cNvSpPr>
          <p:nvPr/>
        </p:nvSpPr>
        <p:spPr bwMode="auto">
          <a:xfrm>
            <a:off x="1531938" y="384175"/>
            <a:ext cx="7354887" cy="641350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sz="3600" b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Khối chữ nhật có thể chồng lên nhau</a:t>
            </a:r>
            <a:endParaRPr lang="en-US" sz="3600" b="1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61494" name="Picture 54" descr="2FF4A10BE8D543779575ADE7409EF7B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438275" cy="343535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4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4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614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4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14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468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614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14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14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9" dur="2000"/>
                                        <p:tgtEl>
                                          <p:spTgt spid="61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3" dur="2000"/>
                                        <p:tgtEl>
                                          <p:spTgt spid="61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467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614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14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14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2000"/>
                                        <p:tgtEl>
                                          <p:spTgt spid="61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500"/>
                            </p:stCondLst>
                            <p:childTnLst>
                              <p:par>
                                <p:cTn id="46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8" dur="2000"/>
                                        <p:tgtEl>
                                          <p:spTgt spid="61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466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614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614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14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9" dur="2000"/>
                                        <p:tgtEl>
                                          <p:spTgt spid="61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500"/>
                            </p:stCondLst>
                            <p:childTnLst>
                              <p:par>
                                <p:cTn id="6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61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3000"/>
                            </p:stCondLst>
                            <p:childTnLst>
                              <p:par>
                                <p:cTn id="65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614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614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614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614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614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614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471"/>
                  </p:tgtEl>
                </p:cond>
              </p:nextCondLst>
            </p:seq>
            <p:seq concurrent="1" nextAc="seek">
              <p:cTn id="89" restart="whenNotActive" fill="hold" evtFilter="cancelBubble" nodeType="interactiveSeq">
                <p:stCondLst>
                  <p:cond evt="onClick" delay="0">
                    <p:tgtEl>
                      <p:spTgt spid="614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0" fill="hold">
                      <p:stCondLst>
                        <p:cond delay="0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614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614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3.7037E-7 L -0.25417 -3.7037E-7 " pathEditMode="relative" ptsTypes="AA">
                                      <p:cBhvr>
                                        <p:cTn id="9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469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614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614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614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10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470"/>
                  </p:tgtEl>
                </p:cond>
              </p:nextCondLst>
            </p:seq>
          </p:childTnLst>
        </p:cTn>
      </p:par>
    </p:tnLst>
    <p:bldLst>
      <p:bldP spid="61442" grpId="0" animBg="1"/>
      <p:bldP spid="61442" grpId="1" animBg="1"/>
      <p:bldP spid="61443" grpId="0" animBg="1"/>
      <p:bldP spid="61443" grpId="1" animBg="1"/>
      <p:bldP spid="61444" grpId="0" animBg="1"/>
      <p:bldP spid="61444" grpId="1" animBg="1"/>
      <p:bldP spid="61450" grpId="0" animBg="1"/>
      <p:bldP spid="61450" grpId="1" animBg="1"/>
      <p:bldP spid="61451" grpId="0" animBg="1"/>
      <p:bldP spid="61451" grpId="1" animBg="1"/>
      <p:bldP spid="61452" grpId="0" animBg="1"/>
      <p:bldP spid="61452" grpId="1" animBg="1"/>
      <p:bldP spid="61460" grpId="0"/>
      <p:bldP spid="61461" grpId="0"/>
      <p:bldP spid="61462" grpId="0"/>
      <p:bldP spid="61463" grpId="0"/>
      <p:bldP spid="61464" grpId="0"/>
      <p:bldP spid="61465" grpId="0"/>
      <p:bldP spid="6148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328" name="Picture 48" descr="2FF4A10BE8D543779575ADE7409EF7BF"/>
          <p:cNvPicPr>
            <a:picLocks noChangeAspect="1" noChangeArrowheads="1" noCrop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7705725" y="3422650"/>
            <a:ext cx="1438275" cy="3435350"/>
          </a:xfrm>
          <a:prstGeom prst="rect">
            <a:avLst/>
          </a:prstGeom>
          <a:noFill/>
        </p:spPr>
      </p:pic>
      <p:sp>
        <p:nvSpPr>
          <p:cNvPr id="97312" name="Rectangle 32"/>
          <p:cNvSpPr>
            <a:spLocks noChangeArrowheads="1"/>
          </p:cNvSpPr>
          <p:nvPr/>
        </p:nvSpPr>
        <p:spPr bwMode="auto">
          <a:xfrm>
            <a:off x="1531938" y="384175"/>
            <a:ext cx="7354887" cy="641350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sz="3600" b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Khối chữ nhật có thể chồng lên nhau</a:t>
            </a:r>
            <a:endParaRPr lang="en-US" sz="3600" b="1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97313" name="AutoShape 33"/>
          <p:cNvSpPr>
            <a:spLocks noChangeArrowheads="1"/>
          </p:cNvSpPr>
          <p:nvPr/>
        </p:nvSpPr>
        <p:spPr bwMode="auto">
          <a:xfrm>
            <a:off x="5878513" y="3744913"/>
            <a:ext cx="1741487" cy="827087"/>
          </a:xfrm>
          <a:prstGeom prst="cube">
            <a:avLst>
              <a:gd name="adj" fmla="val 25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7314" name="AutoShape 34"/>
          <p:cNvSpPr>
            <a:spLocks noChangeArrowheads="1"/>
          </p:cNvSpPr>
          <p:nvPr/>
        </p:nvSpPr>
        <p:spPr bwMode="auto">
          <a:xfrm>
            <a:off x="5892800" y="3048000"/>
            <a:ext cx="1741488" cy="885825"/>
          </a:xfrm>
          <a:prstGeom prst="cube">
            <a:avLst>
              <a:gd name="adj" fmla="val 25000"/>
            </a:avLst>
          </a:prstGeom>
          <a:solidFill>
            <a:srgbClr val="0000FF"/>
          </a:solidFill>
          <a:ln w="9525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pPr algn="ctr"/>
            <a:endParaRPr lang="en-US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97315" name="AutoShape 35"/>
          <p:cNvSpPr>
            <a:spLocks noChangeArrowheads="1"/>
          </p:cNvSpPr>
          <p:nvPr/>
        </p:nvSpPr>
        <p:spPr bwMode="auto">
          <a:xfrm>
            <a:off x="5922963" y="2379663"/>
            <a:ext cx="1741487" cy="885825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rgbClr val="009900"/>
            </a:solidFill>
            <a:miter lim="800000"/>
          </a:ln>
          <a:effectLst/>
        </p:spPr>
        <p:txBody>
          <a:bodyPr wrap="none" anchor="ctr"/>
          <a:lstStyle/>
          <a:p>
            <a:pPr algn="ctr"/>
            <a:endParaRPr lang="en-US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97322" name="AutoShape 42"/>
          <p:cNvSpPr>
            <a:spLocks noChangeArrowheads="1"/>
          </p:cNvSpPr>
          <p:nvPr/>
        </p:nvSpPr>
        <p:spPr bwMode="auto">
          <a:xfrm>
            <a:off x="376238" y="2424113"/>
            <a:ext cx="2103437" cy="828675"/>
          </a:xfrm>
          <a:prstGeom prst="flowChartProcess">
            <a:avLst/>
          </a:prstGeom>
          <a:solidFill>
            <a:srgbClr val="00FF00"/>
          </a:solidFill>
          <a:ln w="9525" algn="ctr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7323" name="AutoShape 43"/>
          <p:cNvSpPr>
            <a:spLocks noChangeArrowheads="1"/>
          </p:cNvSpPr>
          <p:nvPr/>
        </p:nvSpPr>
        <p:spPr bwMode="auto">
          <a:xfrm>
            <a:off x="2770188" y="2397125"/>
            <a:ext cx="2103437" cy="828675"/>
          </a:xfrm>
          <a:prstGeom prst="flowChartProcess">
            <a:avLst/>
          </a:prstGeom>
          <a:solidFill>
            <a:srgbClr val="00FF00"/>
          </a:solidFill>
          <a:ln w="9525" algn="ctr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7324" name="AutoShape 44"/>
          <p:cNvSpPr>
            <a:spLocks noChangeArrowheads="1"/>
          </p:cNvSpPr>
          <p:nvPr/>
        </p:nvSpPr>
        <p:spPr bwMode="auto">
          <a:xfrm>
            <a:off x="2827338" y="3498850"/>
            <a:ext cx="2103437" cy="828675"/>
          </a:xfrm>
          <a:prstGeom prst="flowChartProcess">
            <a:avLst/>
          </a:prstGeom>
          <a:solidFill>
            <a:srgbClr val="00FF00"/>
          </a:solidFill>
          <a:ln w="9525" algn="ctr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7325" name="AutoShape 45"/>
          <p:cNvSpPr>
            <a:spLocks noChangeArrowheads="1"/>
          </p:cNvSpPr>
          <p:nvPr/>
        </p:nvSpPr>
        <p:spPr bwMode="auto">
          <a:xfrm>
            <a:off x="390525" y="3554413"/>
            <a:ext cx="2103438" cy="828675"/>
          </a:xfrm>
          <a:prstGeom prst="flowChartProcess">
            <a:avLst/>
          </a:prstGeom>
          <a:solidFill>
            <a:srgbClr val="00FF00"/>
          </a:solidFill>
          <a:ln w="9525" algn="ctr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7326" name="AutoShape 46"/>
          <p:cNvSpPr>
            <a:spLocks noChangeArrowheads="1"/>
          </p:cNvSpPr>
          <p:nvPr/>
        </p:nvSpPr>
        <p:spPr bwMode="auto">
          <a:xfrm>
            <a:off x="419100" y="4675188"/>
            <a:ext cx="2103438" cy="828675"/>
          </a:xfrm>
          <a:prstGeom prst="flowChartProcess">
            <a:avLst/>
          </a:prstGeom>
          <a:solidFill>
            <a:srgbClr val="00FF00"/>
          </a:solidFill>
          <a:ln w="9525" algn="ctr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7327" name="AutoShape 47"/>
          <p:cNvSpPr>
            <a:spLocks noChangeArrowheads="1"/>
          </p:cNvSpPr>
          <p:nvPr/>
        </p:nvSpPr>
        <p:spPr bwMode="auto">
          <a:xfrm>
            <a:off x="2917825" y="4660900"/>
            <a:ext cx="2103438" cy="828675"/>
          </a:xfrm>
          <a:prstGeom prst="flowChartProcess">
            <a:avLst/>
          </a:prstGeom>
          <a:solidFill>
            <a:srgbClr val="00FF00"/>
          </a:solidFill>
          <a:ln w="9525" algn="ctr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97329" name="Picture 49" descr="69D537EC41674A80AAA68CB93FBC129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77825"/>
            <a:ext cx="920750" cy="2000250"/>
          </a:xfrm>
          <a:prstGeom prst="rect">
            <a:avLst/>
          </a:prstGeom>
          <a:noFill/>
        </p:spPr>
      </p:pic>
    </p:spTree>
  </p:cSld>
  <p:clrMapOvr>
    <a:masterClrMapping/>
  </p:clrMapOvr>
  <p:transition advClick="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73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73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97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97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97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500"/>
                            </p:stCondLst>
                            <p:childTnLst>
                              <p:par>
                                <p:cTn id="1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973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973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97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97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97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97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97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97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312" grpId="0"/>
      <p:bldP spid="97313" grpId="0" animBg="1"/>
      <p:bldP spid="97314" grpId="0" animBg="1"/>
      <p:bldP spid="97315" grpId="0" animBg="1"/>
      <p:bldP spid="97322" grpId="0" animBg="1"/>
      <p:bldP spid="97323" grpId="0" animBg="1"/>
      <p:bldP spid="97324" grpId="0" animBg="1"/>
      <p:bldP spid="97325" grpId="0" animBg="1"/>
      <p:bldP spid="97326" grpId="0" animBg="1"/>
      <p:bldP spid="9732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17525"/>
            <a:ext cx="8229600" cy="5608955"/>
          </a:xfrm>
        </p:spPr>
        <p:txBody>
          <a:bodyPr>
            <a:normAutofit lnSpcReduction="10000"/>
          </a:bodyPr>
          <a:p>
            <a:pPr marL="0" indent="0">
              <a:buNone/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1.Kiến thức :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Trẻ nhận biết và gọi đúng tên khối cầu ,trụ,vuông ,chữ nhật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Phân biệt giống và khác nhau giữa các khối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2.Kỹ năng: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Trẻ biết sử dụng các giác quan để nhận biết phân biệt khối cầu ,trụ ,vuông,chữ nhật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Phát triển khả năng nói mạch lạc đủ câu cho trẻ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Phát triển tố chất khéo léo nhanh nhẹn,mạnh dạn cho trẻ thông qua trò chơi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3.Thái độ :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-Tích cực tham gia các hoạt động trong tiết học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 descr="314679771_1254659758718329_74554323503267114_n.jpg"/>
          <p:cNvPicPr>
            <a:picLocks noGrp="1"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762000" y="1066800"/>
            <a:ext cx="6934200" cy="4876800"/>
          </a:xfr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dirty="0" smtClean="0"/>
              <a:t>SO SÁNH</a:t>
            </a:r>
            <a:endParaRPr lang="en-US" dirty="0"/>
          </a:p>
        </p:txBody>
      </p:sp>
      <p:pic>
        <p:nvPicPr>
          <p:cNvPr id="6" name="Content Placeholder 5" descr="314494389_940104780300780_68969066319704513_n.jpg"/>
          <p:cNvPicPr>
            <a:picLocks noGrp="1"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914400" y="1828800"/>
            <a:ext cx="7162800" cy="4495800"/>
          </a:xfrm>
        </p:spPr>
      </p:pic>
    </p:spTree>
  </p:cSld>
  <p:clrMapOvr>
    <a:masterClrMapping/>
  </p:clrMapOvr>
  <p:transition>
    <p:dissolv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83" name="Rectangle 15"/>
          <p:cNvSpPr>
            <a:spLocks noChangeArrowheads="1"/>
          </p:cNvSpPr>
          <p:nvPr/>
        </p:nvSpPr>
        <p:spPr bwMode="auto">
          <a:xfrm>
            <a:off x="420688" y="3398838"/>
            <a:ext cx="1089025" cy="985837"/>
          </a:xfrm>
          <a:prstGeom prst="rect">
            <a:avLst/>
          </a:prstGeom>
          <a:solidFill>
            <a:srgbClr val="FF00FF"/>
          </a:solidFill>
          <a:ln w="9525" algn="ctr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3984" name="Rectangle 16"/>
          <p:cNvSpPr>
            <a:spLocks noChangeArrowheads="1"/>
          </p:cNvSpPr>
          <p:nvPr/>
        </p:nvSpPr>
        <p:spPr bwMode="auto">
          <a:xfrm>
            <a:off x="2122488" y="3443288"/>
            <a:ext cx="1130300" cy="973137"/>
          </a:xfrm>
          <a:prstGeom prst="rect">
            <a:avLst/>
          </a:prstGeom>
          <a:solidFill>
            <a:srgbClr val="FF00FF"/>
          </a:solidFill>
          <a:ln w="9525" algn="ctr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4008" name="AutoShape 40"/>
          <p:cNvSpPr>
            <a:spLocks noChangeArrowheads="1"/>
          </p:cNvSpPr>
          <p:nvPr/>
        </p:nvSpPr>
        <p:spPr bwMode="auto">
          <a:xfrm>
            <a:off x="174625" y="2163763"/>
            <a:ext cx="1243013" cy="1133475"/>
          </a:xfrm>
          <a:prstGeom prst="cube">
            <a:avLst>
              <a:gd name="adj" fmla="val 25000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pPr algn="ctr"/>
            <a:endParaRPr lang="en-US">
              <a:solidFill>
                <a:srgbClr val="00FF00"/>
              </a:solidFill>
              <a:latin typeface="Arial" panose="020B0604020202020204" pitchFamily="34" charset="0"/>
            </a:endParaRPr>
          </a:p>
        </p:txBody>
      </p:sp>
      <p:sp>
        <p:nvSpPr>
          <p:cNvPr id="84009" name="Rectangle 41"/>
          <p:cNvSpPr>
            <a:spLocks noChangeArrowheads="1"/>
          </p:cNvSpPr>
          <p:nvPr/>
        </p:nvSpPr>
        <p:spPr bwMode="auto">
          <a:xfrm>
            <a:off x="436563" y="4548188"/>
            <a:ext cx="1089025" cy="985837"/>
          </a:xfrm>
          <a:prstGeom prst="rect">
            <a:avLst/>
          </a:prstGeom>
          <a:solidFill>
            <a:srgbClr val="FF00FF"/>
          </a:solidFill>
          <a:ln w="9525" algn="ctr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4010" name="Rectangle 42"/>
          <p:cNvSpPr>
            <a:spLocks noChangeArrowheads="1"/>
          </p:cNvSpPr>
          <p:nvPr/>
        </p:nvSpPr>
        <p:spPr bwMode="auto">
          <a:xfrm>
            <a:off x="2105025" y="4560888"/>
            <a:ext cx="1130300" cy="973137"/>
          </a:xfrm>
          <a:prstGeom prst="rect">
            <a:avLst/>
          </a:prstGeom>
          <a:solidFill>
            <a:srgbClr val="FF00FF"/>
          </a:solidFill>
          <a:ln w="9525" algn="ctr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4011" name="Rectangle 43"/>
          <p:cNvSpPr>
            <a:spLocks noChangeArrowheads="1"/>
          </p:cNvSpPr>
          <p:nvPr/>
        </p:nvSpPr>
        <p:spPr bwMode="auto">
          <a:xfrm>
            <a:off x="423863" y="5668963"/>
            <a:ext cx="1089025" cy="985837"/>
          </a:xfrm>
          <a:prstGeom prst="rect">
            <a:avLst/>
          </a:prstGeom>
          <a:solidFill>
            <a:srgbClr val="FF00FF"/>
          </a:solidFill>
          <a:ln w="9525" algn="ctr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4012" name="Rectangle 44"/>
          <p:cNvSpPr>
            <a:spLocks noChangeArrowheads="1"/>
          </p:cNvSpPr>
          <p:nvPr/>
        </p:nvSpPr>
        <p:spPr bwMode="auto">
          <a:xfrm>
            <a:off x="2120900" y="5707063"/>
            <a:ext cx="1130300" cy="973137"/>
          </a:xfrm>
          <a:prstGeom prst="rect">
            <a:avLst/>
          </a:prstGeom>
          <a:solidFill>
            <a:srgbClr val="FF00FF"/>
          </a:solidFill>
          <a:ln w="9525" algn="ctr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4014" name="AutoShape 46"/>
          <p:cNvSpPr>
            <a:spLocks noChangeArrowheads="1"/>
          </p:cNvSpPr>
          <p:nvPr/>
        </p:nvSpPr>
        <p:spPr bwMode="auto">
          <a:xfrm>
            <a:off x="3975100" y="2003425"/>
            <a:ext cx="2424113" cy="1233488"/>
          </a:xfrm>
          <a:prstGeom prst="cube">
            <a:avLst>
              <a:gd name="adj" fmla="val 2500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4015" name="AutoShape 47"/>
          <p:cNvSpPr>
            <a:spLocks noChangeArrowheads="1"/>
          </p:cNvSpPr>
          <p:nvPr/>
        </p:nvSpPr>
        <p:spPr bwMode="auto">
          <a:xfrm>
            <a:off x="4294188" y="3468688"/>
            <a:ext cx="2103437" cy="828675"/>
          </a:xfrm>
          <a:prstGeom prst="flowChartProcess">
            <a:avLst/>
          </a:prstGeom>
          <a:solidFill>
            <a:srgbClr val="00FF00"/>
          </a:solidFill>
          <a:ln w="9525" algn="ctr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4016" name="AutoShape 48"/>
          <p:cNvSpPr>
            <a:spLocks noChangeArrowheads="1"/>
          </p:cNvSpPr>
          <p:nvPr/>
        </p:nvSpPr>
        <p:spPr bwMode="auto">
          <a:xfrm>
            <a:off x="6688138" y="3441700"/>
            <a:ext cx="2103437" cy="828675"/>
          </a:xfrm>
          <a:prstGeom prst="flowChartProcess">
            <a:avLst/>
          </a:prstGeom>
          <a:solidFill>
            <a:srgbClr val="00FF00"/>
          </a:solidFill>
          <a:ln w="9525" algn="ctr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4017" name="AutoShape 49"/>
          <p:cNvSpPr>
            <a:spLocks noChangeArrowheads="1"/>
          </p:cNvSpPr>
          <p:nvPr/>
        </p:nvSpPr>
        <p:spPr bwMode="auto">
          <a:xfrm>
            <a:off x="6745288" y="4543425"/>
            <a:ext cx="2103437" cy="828675"/>
          </a:xfrm>
          <a:prstGeom prst="flowChartProcess">
            <a:avLst/>
          </a:prstGeom>
          <a:solidFill>
            <a:srgbClr val="00FF00"/>
          </a:solidFill>
          <a:ln w="9525" algn="ctr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4018" name="AutoShape 50"/>
          <p:cNvSpPr>
            <a:spLocks noChangeArrowheads="1"/>
          </p:cNvSpPr>
          <p:nvPr/>
        </p:nvSpPr>
        <p:spPr bwMode="auto">
          <a:xfrm>
            <a:off x="4308475" y="4598988"/>
            <a:ext cx="2103438" cy="828675"/>
          </a:xfrm>
          <a:prstGeom prst="flowChartProcess">
            <a:avLst/>
          </a:prstGeom>
          <a:solidFill>
            <a:srgbClr val="00FF00"/>
          </a:solidFill>
          <a:ln w="9525" algn="ctr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4019" name="AutoShape 51"/>
          <p:cNvSpPr>
            <a:spLocks noChangeArrowheads="1"/>
          </p:cNvSpPr>
          <p:nvPr/>
        </p:nvSpPr>
        <p:spPr bwMode="auto">
          <a:xfrm>
            <a:off x="4337050" y="5719763"/>
            <a:ext cx="2103438" cy="828675"/>
          </a:xfrm>
          <a:prstGeom prst="flowChartProcess">
            <a:avLst/>
          </a:prstGeom>
          <a:solidFill>
            <a:srgbClr val="00FF00"/>
          </a:solidFill>
          <a:ln w="9525" algn="ctr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4020" name="AutoShape 52"/>
          <p:cNvSpPr>
            <a:spLocks noChangeArrowheads="1"/>
          </p:cNvSpPr>
          <p:nvPr/>
        </p:nvSpPr>
        <p:spPr bwMode="auto">
          <a:xfrm>
            <a:off x="6835775" y="5705475"/>
            <a:ext cx="2103438" cy="828675"/>
          </a:xfrm>
          <a:prstGeom prst="flowChartProcess">
            <a:avLst/>
          </a:prstGeom>
          <a:solidFill>
            <a:srgbClr val="00FF00"/>
          </a:solidFill>
          <a:ln w="9525" algn="ctr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4033" name="AutoShape 65"/>
          <p:cNvSpPr>
            <a:spLocks noChangeArrowheads="1"/>
          </p:cNvSpPr>
          <p:nvPr/>
        </p:nvSpPr>
        <p:spPr bwMode="auto">
          <a:xfrm>
            <a:off x="265113" y="1058863"/>
            <a:ext cx="1058862" cy="987425"/>
          </a:xfrm>
          <a:prstGeom prst="cube">
            <a:avLst>
              <a:gd name="adj" fmla="val 25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4034" name="AutoShape 66"/>
          <p:cNvSpPr>
            <a:spLocks noChangeArrowheads="1"/>
          </p:cNvSpPr>
          <p:nvPr/>
        </p:nvSpPr>
        <p:spPr bwMode="auto">
          <a:xfrm>
            <a:off x="292100" y="233363"/>
            <a:ext cx="1058863" cy="1060450"/>
          </a:xfrm>
          <a:prstGeom prst="cube">
            <a:avLst>
              <a:gd name="adj" fmla="val 25000"/>
            </a:avLst>
          </a:prstGeom>
          <a:solidFill>
            <a:srgbClr val="0000FF"/>
          </a:solidFill>
          <a:ln w="9525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4036" name="AutoShape 68"/>
          <p:cNvSpPr>
            <a:spLocks noChangeArrowheads="1"/>
          </p:cNvSpPr>
          <p:nvPr/>
        </p:nvSpPr>
        <p:spPr bwMode="auto">
          <a:xfrm>
            <a:off x="6445250" y="971550"/>
            <a:ext cx="1741488" cy="827088"/>
          </a:xfrm>
          <a:prstGeom prst="cube">
            <a:avLst>
              <a:gd name="adj" fmla="val 25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4037" name="AutoShape 69"/>
          <p:cNvSpPr>
            <a:spLocks noChangeArrowheads="1"/>
          </p:cNvSpPr>
          <p:nvPr/>
        </p:nvSpPr>
        <p:spPr bwMode="auto">
          <a:xfrm>
            <a:off x="6459538" y="304800"/>
            <a:ext cx="1741487" cy="885825"/>
          </a:xfrm>
          <a:prstGeom prst="cube">
            <a:avLst>
              <a:gd name="adj" fmla="val 25000"/>
            </a:avLst>
          </a:prstGeom>
          <a:solidFill>
            <a:srgbClr val="0000FF"/>
          </a:solidFill>
          <a:ln w="9525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pPr algn="ctr"/>
            <a:endParaRPr lang="en-US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84039" name="Text Box 71"/>
          <p:cNvSpPr txBox="1">
            <a:spLocks noChangeArrowheads="1"/>
          </p:cNvSpPr>
          <p:nvPr/>
        </p:nvSpPr>
        <p:spPr bwMode="auto">
          <a:xfrm>
            <a:off x="2147888" y="479425"/>
            <a:ext cx="4065587" cy="1014730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0" b="1">
                <a:latin typeface="Times New Roman" panose="02020603050405020304" pitchFamily="18" charset="0"/>
                <a:cs typeface="Times New Roman" panose="02020603050405020304" pitchFamily="18" charset="0"/>
              </a:rPr>
              <a:t>Giống nhau</a:t>
            </a:r>
            <a:endParaRPr lang="en-US" sz="6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40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40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840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84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839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839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840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84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84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84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84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840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840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84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84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84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8" dur="2000" fill="hold"/>
                                        <p:tgtEl>
                                          <p:spTgt spid="8400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9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0" dur="2000" fill="hold"/>
                                        <p:tgtEl>
                                          <p:spTgt spid="840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63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64" dur="2000" fill="hold"/>
                                        <p:tgtEl>
                                          <p:spTgt spid="840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5" presetID="63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66" dur="2000" fill="hold"/>
                                        <p:tgtEl>
                                          <p:spTgt spid="840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1" dur="2000"/>
                                        <p:tgtEl>
                                          <p:spTgt spid="84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84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84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82" dur="2000"/>
                                        <p:tgtEl>
                                          <p:spTgt spid="84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840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840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83" grpId="0" animBg="1"/>
      <p:bldP spid="83984" grpId="0" animBg="1"/>
      <p:bldP spid="84008" grpId="0" animBg="1"/>
      <p:bldP spid="84008" grpId="1" animBg="1"/>
      <p:bldP spid="84008" grpId="2" animBg="1"/>
      <p:bldP spid="84009" grpId="0" animBg="1"/>
      <p:bldP spid="84010" grpId="0" animBg="1"/>
      <p:bldP spid="84011" grpId="0" animBg="1"/>
      <p:bldP spid="84012" grpId="0" animBg="1"/>
      <p:bldP spid="84014" grpId="0" animBg="1"/>
      <p:bldP spid="84014" grpId="1" animBg="1"/>
      <p:bldP spid="84014" grpId="2" animBg="1"/>
      <p:bldP spid="84015" grpId="0" animBg="1"/>
      <p:bldP spid="84016" grpId="0" animBg="1"/>
      <p:bldP spid="84017" grpId="0" animBg="1"/>
      <p:bldP spid="84018" grpId="0" animBg="1"/>
      <p:bldP spid="84019" grpId="0" animBg="1"/>
      <p:bldP spid="84020" grpId="0" animBg="1"/>
      <p:bldP spid="84033" grpId="0" animBg="1"/>
      <p:bldP spid="84034" grpId="0" animBg="1"/>
      <p:bldP spid="84036" grpId="0" animBg="1"/>
      <p:bldP spid="84037" grpId="0" animBg="1"/>
      <p:bldP spid="84039" grpId="0" bldLvl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20" name="Text Box 4"/>
          <p:cNvSpPr txBox="1">
            <a:spLocks noChangeArrowheads="1"/>
          </p:cNvSpPr>
          <p:nvPr/>
        </p:nvSpPr>
        <p:spPr bwMode="auto">
          <a:xfrm>
            <a:off x="1858963" y="0"/>
            <a:ext cx="6297612" cy="1014730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6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 nhau</a:t>
            </a:r>
            <a:endParaRPr lang="en-US" sz="60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6021" name="Rectangle 5"/>
          <p:cNvSpPr>
            <a:spLocks noChangeArrowheads="1"/>
          </p:cNvSpPr>
          <p:nvPr/>
        </p:nvSpPr>
        <p:spPr bwMode="auto">
          <a:xfrm>
            <a:off x="4951413" y="3714750"/>
            <a:ext cx="1827212" cy="814388"/>
          </a:xfrm>
          <a:prstGeom prst="rect">
            <a:avLst/>
          </a:prstGeom>
          <a:solidFill>
            <a:srgbClr val="00FF00"/>
          </a:solidFill>
          <a:ln w="9525" algn="ctr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6022" name="Rectangle 6"/>
          <p:cNvSpPr>
            <a:spLocks noChangeArrowheads="1"/>
          </p:cNvSpPr>
          <p:nvPr/>
        </p:nvSpPr>
        <p:spPr bwMode="auto">
          <a:xfrm>
            <a:off x="4992688" y="4803775"/>
            <a:ext cx="1800225" cy="828675"/>
          </a:xfrm>
          <a:prstGeom prst="rect">
            <a:avLst/>
          </a:prstGeom>
          <a:solidFill>
            <a:srgbClr val="00FF00"/>
          </a:solidFill>
          <a:ln w="9525" algn="ctr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6023" name="Rectangle 7"/>
          <p:cNvSpPr>
            <a:spLocks noChangeArrowheads="1"/>
          </p:cNvSpPr>
          <p:nvPr/>
        </p:nvSpPr>
        <p:spPr bwMode="auto">
          <a:xfrm>
            <a:off x="7081838" y="4818063"/>
            <a:ext cx="1841500" cy="784225"/>
          </a:xfrm>
          <a:prstGeom prst="rect">
            <a:avLst/>
          </a:prstGeom>
          <a:solidFill>
            <a:srgbClr val="00FF00"/>
          </a:solidFill>
          <a:ln w="9525" algn="ctr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6024" name="Rectangle 8"/>
          <p:cNvSpPr>
            <a:spLocks noChangeArrowheads="1"/>
          </p:cNvSpPr>
          <p:nvPr/>
        </p:nvSpPr>
        <p:spPr bwMode="auto">
          <a:xfrm>
            <a:off x="7140575" y="5891213"/>
            <a:ext cx="1828800" cy="769937"/>
          </a:xfrm>
          <a:prstGeom prst="rect">
            <a:avLst/>
          </a:prstGeom>
          <a:solidFill>
            <a:srgbClr val="00FF00"/>
          </a:solidFill>
          <a:ln w="9525" algn="ctr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6027" name="Rectangle 11"/>
          <p:cNvSpPr>
            <a:spLocks noChangeArrowheads="1"/>
          </p:cNvSpPr>
          <p:nvPr/>
        </p:nvSpPr>
        <p:spPr bwMode="auto">
          <a:xfrm>
            <a:off x="5003800" y="5870575"/>
            <a:ext cx="1844675" cy="798513"/>
          </a:xfrm>
          <a:prstGeom prst="rect">
            <a:avLst/>
          </a:prstGeom>
          <a:solidFill>
            <a:srgbClr val="00FF00"/>
          </a:solidFill>
          <a:ln w="9525" algn="ctr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6030" name="Rectangle 14"/>
          <p:cNvSpPr>
            <a:spLocks noChangeArrowheads="1"/>
          </p:cNvSpPr>
          <p:nvPr/>
        </p:nvSpPr>
        <p:spPr bwMode="auto">
          <a:xfrm>
            <a:off x="7067550" y="3759200"/>
            <a:ext cx="1828800" cy="727075"/>
          </a:xfrm>
          <a:prstGeom prst="rect">
            <a:avLst/>
          </a:prstGeom>
          <a:solidFill>
            <a:srgbClr val="00FF00"/>
          </a:solidFill>
          <a:ln w="9525" algn="ctr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pPr algn="ctr"/>
            <a:endParaRPr lang="en-US">
              <a:solidFill>
                <a:srgbClr val="00FF00"/>
              </a:solidFill>
              <a:latin typeface="Arial" panose="020B0604020202020204" pitchFamily="34" charset="0"/>
            </a:endParaRPr>
          </a:p>
        </p:txBody>
      </p:sp>
      <p:sp>
        <p:nvSpPr>
          <p:cNvPr id="86031" name="Rectangle 15"/>
          <p:cNvSpPr>
            <a:spLocks noChangeArrowheads="1"/>
          </p:cNvSpPr>
          <p:nvPr/>
        </p:nvSpPr>
        <p:spPr bwMode="auto">
          <a:xfrm>
            <a:off x="565150" y="4092575"/>
            <a:ext cx="1335088" cy="1147763"/>
          </a:xfrm>
          <a:prstGeom prst="rect">
            <a:avLst/>
          </a:prstGeom>
          <a:solidFill>
            <a:srgbClr val="FF00FF"/>
          </a:solidFill>
          <a:ln w="9525" algn="ctr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6032" name="Rectangle 16"/>
          <p:cNvSpPr>
            <a:spLocks noChangeArrowheads="1"/>
          </p:cNvSpPr>
          <p:nvPr/>
        </p:nvSpPr>
        <p:spPr bwMode="auto">
          <a:xfrm>
            <a:off x="552450" y="5473700"/>
            <a:ext cx="1335088" cy="1147763"/>
          </a:xfrm>
          <a:prstGeom prst="rect">
            <a:avLst/>
          </a:prstGeom>
          <a:solidFill>
            <a:srgbClr val="FF00FF"/>
          </a:solidFill>
          <a:ln w="9525" algn="ctr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6033" name="Rectangle 17"/>
          <p:cNvSpPr>
            <a:spLocks noChangeArrowheads="1"/>
          </p:cNvSpPr>
          <p:nvPr/>
        </p:nvSpPr>
        <p:spPr bwMode="auto">
          <a:xfrm>
            <a:off x="547688" y="2671763"/>
            <a:ext cx="1335087" cy="1147762"/>
          </a:xfrm>
          <a:prstGeom prst="rect">
            <a:avLst/>
          </a:prstGeom>
          <a:solidFill>
            <a:srgbClr val="FF00FF"/>
          </a:solidFill>
          <a:ln w="9525" algn="ctr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6034" name="Rectangle 18"/>
          <p:cNvSpPr>
            <a:spLocks noChangeArrowheads="1"/>
          </p:cNvSpPr>
          <p:nvPr/>
        </p:nvSpPr>
        <p:spPr bwMode="auto">
          <a:xfrm>
            <a:off x="2351088" y="4076700"/>
            <a:ext cx="1335087" cy="1147763"/>
          </a:xfrm>
          <a:prstGeom prst="rect">
            <a:avLst/>
          </a:prstGeom>
          <a:solidFill>
            <a:srgbClr val="FF00FF"/>
          </a:solidFill>
          <a:ln w="9525" algn="ctr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6035" name="Rectangle 19"/>
          <p:cNvSpPr>
            <a:spLocks noChangeArrowheads="1"/>
          </p:cNvSpPr>
          <p:nvPr/>
        </p:nvSpPr>
        <p:spPr bwMode="auto">
          <a:xfrm>
            <a:off x="2335213" y="2700338"/>
            <a:ext cx="1335087" cy="1147762"/>
          </a:xfrm>
          <a:prstGeom prst="rect">
            <a:avLst/>
          </a:prstGeom>
          <a:solidFill>
            <a:srgbClr val="FF00FF"/>
          </a:solidFill>
          <a:ln w="9525" algn="ctr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6038" name="Rectangle 22"/>
          <p:cNvSpPr>
            <a:spLocks noChangeArrowheads="1"/>
          </p:cNvSpPr>
          <p:nvPr/>
        </p:nvSpPr>
        <p:spPr bwMode="auto">
          <a:xfrm>
            <a:off x="2393950" y="5456238"/>
            <a:ext cx="1335088" cy="1147762"/>
          </a:xfrm>
          <a:prstGeom prst="rect">
            <a:avLst/>
          </a:prstGeom>
          <a:solidFill>
            <a:srgbClr val="FF00FF"/>
          </a:solidFill>
          <a:ln w="9525" algn="ctr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6043" name="Line 27"/>
          <p:cNvSpPr>
            <a:spLocks noChangeShapeType="1"/>
          </p:cNvSpPr>
          <p:nvPr/>
        </p:nvSpPr>
        <p:spPr bwMode="auto">
          <a:xfrm>
            <a:off x="4746625" y="1306513"/>
            <a:ext cx="0" cy="55514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6044" name="AutoShape 28"/>
          <p:cNvSpPr>
            <a:spLocks noChangeArrowheads="1"/>
          </p:cNvSpPr>
          <p:nvPr/>
        </p:nvSpPr>
        <p:spPr bwMode="auto">
          <a:xfrm>
            <a:off x="1349375" y="827088"/>
            <a:ext cx="1597025" cy="1481137"/>
          </a:xfrm>
          <a:prstGeom prst="cube">
            <a:avLst>
              <a:gd name="adj" fmla="val 25000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6045" name="AutoShape 29"/>
          <p:cNvSpPr>
            <a:spLocks noChangeArrowheads="1"/>
          </p:cNvSpPr>
          <p:nvPr/>
        </p:nvSpPr>
        <p:spPr bwMode="auto">
          <a:xfrm>
            <a:off x="5732463" y="1481138"/>
            <a:ext cx="2251075" cy="1030287"/>
          </a:xfrm>
          <a:prstGeom prst="cube">
            <a:avLst>
              <a:gd name="adj" fmla="val 2500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6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6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86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0" dur="2000"/>
                                        <p:tgtEl>
                                          <p:spTgt spid="86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2000"/>
                                        <p:tgtEl>
                                          <p:spTgt spid="86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6" dur="2000"/>
                                        <p:tgtEl>
                                          <p:spTgt spid="86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9" dur="2000"/>
                                        <p:tgtEl>
                                          <p:spTgt spid="86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2000"/>
                                        <p:tgtEl>
                                          <p:spTgt spid="86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60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60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2000"/>
                                        <p:tgtEl>
                                          <p:spTgt spid="86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" dur="2000"/>
                                        <p:tgtEl>
                                          <p:spTgt spid="86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9" dur="2000"/>
                                        <p:tgtEl>
                                          <p:spTgt spid="86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86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5" dur="2000"/>
                                        <p:tgtEl>
                                          <p:spTgt spid="86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8" dur="2000"/>
                                        <p:tgtEl>
                                          <p:spTgt spid="86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20" grpId="0" bldLvl="0" animBg="1"/>
      <p:bldP spid="86021" grpId="0" animBg="1"/>
      <p:bldP spid="86022" grpId="0" animBg="1"/>
      <p:bldP spid="86023" grpId="0" animBg="1"/>
      <p:bldP spid="86024" grpId="0" animBg="1"/>
      <p:bldP spid="86027" grpId="0" animBg="1"/>
      <p:bldP spid="86030" grpId="0" animBg="1"/>
      <p:bldP spid="86031" grpId="0" animBg="1"/>
      <p:bldP spid="86032" grpId="0" animBg="1"/>
      <p:bldP spid="86033" grpId="0" animBg="1"/>
      <p:bldP spid="86034" grpId="0" animBg="1"/>
      <p:bldP spid="86035" grpId="0" animBg="1"/>
      <p:bldP spid="86038" grpId="0" animBg="1"/>
      <p:bldP spid="86044" grpId="0" animBg="1"/>
      <p:bldP spid="86045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WordArt 6"/>
          <p:cNvSpPr>
            <a:spLocks noChangeArrowheads="1" noChangeShapeType="1" noTextEdit="1"/>
          </p:cNvSpPr>
          <p:nvPr/>
        </p:nvSpPr>
        <p:spPr bwMode="auto">
          <a:xfrm>
            <a:off x="3952875" y="3078163"/>
            <a:ext cx="1238250" cy="708025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noFill/>
                  <a:round/>
                </a:ln>
                <a:solidFill>
                  <a:srgbClr val="0000FF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Phần 1</a:t>
            </a:r>
            <a:endParaRPr lang="en-US" sz="3600" b="1" kern="10">
              <a:ln w="9525">
                <a:noFill/>
                <a:round/>
              </a:ln>
              <a:solidFill>
                <a:srgbClr val="0000FF"/>
              </a:soli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  <p:pic>
        <p:nvPicPr>
          <p:cNvPr id="41987" name="Picture 7" descr="Picture25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988" name="WordArt 9"/>
          <p:cNvSpPr>
            <a:spLocks noChangeArrowheads="1" noChangeShapeType="1" noTextEdit="1"/>
          </p:cNvSpPr>
          <p:nvPr/>
        </p:nvSpPr>
        <p:spPr bwMode="auto">
          <a:xfrm>
            <a:off x="2286000" y="685800"/>
            <a:ext cx="2819400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b="1" kern="10">
              <a:ln w="19050">
                <a:solidFill>
                  <a:srgbClr val="99CCFF"/>
                </a:solidFill>
                <a:rou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41989" name="WordArt 10"/>
          <p:cNvSpPr>
            <a:spLocks noChangeArrowheads="1" noChangeShapeType="1" noTextEdit="1"/>
          </p:cNvSpPr>
          <p:nvPr/>
        </p:nvSpPr>
        <p:spPr bwMode="auto">
          <a:xfrm>
            <a:off x="685800" y="3505200"/>
            <a:ext cx="5867400" cy="17526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b="1" kern="10" dirty="0" err="1" smtClean="0">
                <a:ln w="9525">
                  <a:solidFill>
                    <a:srgbClr val="CC99FF"/>
                  </a:solidFill>
                  <a:rou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Bé</a:t>
            </a:r>
            <a:r>
              <a:rPr lang="en-US" sz="3600" b="1" kern="10" dirty="0" smtClean="0">
                <a:ln w="9525">
                  <a:solidFill>
                    <a:srgbClr val="CC99FF"/>
                  </a:solidFill>
                  <a:rou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CC99FF"/>
                  </a:solidFill>
                  <a:rou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cảm</a:t>
            </a:r>
            <a:r>
              <a:rPr lang="en-US" sz="3600" b="1" kern="10" dirty="0" smtClean="0">
                <a:ln w="9525">
                  <a:solidFill>
                    <a:srgbClr val="CC99FF"/>
                  </a:solidFill>
                  <a:rou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CC99FF"/>
                  </a:solidFill>
                  <a:rou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nhận</a:t>
            </a:r>
            <a:endParaRPr lang="en-US" sz="3600" b="1" kern="10" dirty="0">
              <a:ln w="9525">
                <a:solidFill>
                  <a:srgbClr val="CC99FF"/>
                </a:solidFill>
                <a:round/>
              </a:ln>
              <a:gradFill rotWithShape="1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9999FF">
                    <a:alpha val="79999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981200" y="838200"/>
            <a:ext cx="3733800" cy="1107996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600" b="1" kern="10" dirty="0" err="1">
                <a:ln w="9525">
                  <a:solidFill>
                    <a:srgbClr val="CC99FF"/>
                  </a:solidFill>
                  <a:rou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Trò</a:t>
            </a:r>
            <a:r>
              <a:rPr lang="en-US" sz="6600" b="1" kern="10" dirty="0">
                <a:ln w="9525">
                  <a:solidFill>
                    <a:srgbClr val="CC99FF"/>
                  </a:solidFill>
                  <a:rou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6600" b="1" kern="10" dirty="0" err="1">
                <a:ln w="9525">
                  <a:solidFill>
                    <a:srgbClr val="CC99FF"/>
                  </a:solidFill>
                  <a:rou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chơi</a:t>
            </a:r>
            <a:endParaRPr lang="en-US" sz="6600" dirty="0">
              <a:solidFill>
                <a:prstClr val="black"/>
              </a:solidFill>
              <a:latin typeface="Arial" panose="020B0604020202020204" pitchFamily="34" charset="0"/>
              <a:cs typeface="+mn-cs"/>
            </a:endParaRPr>
          </a:p>
        </p:txBody>
      </p:sp>
      <p:pic>
        <p:nvPicPr>
          <p:cNvPr id="41991" name="Picture 34" descr="cuctinhyeu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9800" y="5410200"/>
            <a:ext cx="838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992" name="Picture 34" descr="cuctinhyeu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09800" y="5410200"/>
            <a:ext cx="838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993" name="Picture 34" descr="cuctinhyeu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5486400"/>
            <a:ext cx="838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994" name="Picture 34" descr="cuctinhyeu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91000" y="5486400"/>
            <a:ext cx="838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995" name="Picture 35" descr="Picture1chimcanh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7086600" y="0"/>
            <a:ext cx="20574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996" name="Picture 5" descr="FC393A0D6B0F44E2BDCF0A912FDC3DC5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381000" y="2209800"/>
            <a:ext cx="1279525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997" name="Picture 5" descr="FC393A0D6B0F44E2BDCF0A912FDC3DC5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5562600" y="2209800"/>
            <a:ext cx="1279525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WordArt 6"/>
          <p:cNvSpPr>
            <a:spLocks noChangeArrowheads="1" noChangeShapeType="1" noTextEdit="1"/>
          </p:cNvSpPr>
          <p:nvPr/>
        </p:nvSpPr>
        <p:spPr bwMode="auto">
          <a:xfrm>
            <a:off x="3952875" y="3078163"/>
            <a:ext cx="1238250" cy="708025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noFill/>
                  <a:round/>
                </a:ln>
                <a:solidFill>
                  <a:srgbClr val="0000FF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Phần 1</a:t>
            </a:r>
            <a:endParaRPr lang="en-US" sz="3600" b="1" kern="10">
              <a:ln w="9525">
                <a:noFill/>
                <a:round/>
              </a:ln>
              <a:solidFill>
                <a:srgbClr val="0000FF"/>
              </a:soli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  <p:pic>
        <p:nvPicPr>
          <p:cNvPr id="46083" name="Picture 7" descr="Picture25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6084" name="WordArt 9"/>
          <p:cNvSpPr>
            <a:spLocks noChangeArrowheads="1" noChangeShapeType="1" noTextEdit="1"/>
          </p:cNvSpPr>
          <p:nvPr/>
        </p:nvSpPr>
        <p:spPr bwMode="auto">
          <a:xfrm>
            <a:off x="2286000" y="685800"/>
            <a:ext cx="2819400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b="1" kern="10">
              <a:ln w="19050">
                <a:solidFill>
                  <a:srgbClr val="99CCFF"/>
                </a:solidFill>
                <a:rou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46085" name="WordArt 10"/>
          <p:cNvSpPr>
            <a:spLocks noChangeArrowheads="1" noChangeShapeType="1" noTextEdit="1"/>
          </p:cNvSpPr>
          <p:nvPr/>
        </p:nvSpPr>
        <p:spPr bwMode="auto">
          <a:xfrm>
            <a:off x="685800" y="2490470"/>
            <a:ext cx="5867400" cy="355790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2400" b="1" kern="10" dirty="0" err="1" smtClean="0">
                <a:ln w="9525">
                  <a:solidFill>
                    <a:srgbClr val="CC99FF"/>
                  </a:solidFill>
                  <a:rou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Thi</a:t>
            </a:r>
            <a:r>
              <a:rPr lang="en-US" sz="2400" b="1" kern="10" dirty="0" smtClean="0">
                <a:ln w="9525">
                  <a:solidFill>
                    <a:srgbClr val="CC99FF"/>
                  </a:solidFill>
                  <a:rou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2400" b="1" kern="10" dirty="0" err="1" smtClean="0">
                <a:ln w="9525">
                  <a:solidFill>
                    <a:srgbClr val="CC99FF"/>
                  </a:solidFill>
                  <a:rou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đội</a:t>
            </a:r>
            <a:r>
              <a:rPr lang="en-US" sz="2400" b="1" kern="10" dirty="0" smtClean="0">
                <a:ln w="9525">
                  <a:solidFill>
                    <a:srgbClr val="CC99FF"/>
                  </a:solidFill>
                  <a:rou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2400" b="1" kern="10" dirty="0" err="1" smtClean="0">
                <a:ln w="9525">
                  <a:solidFill>
                    <a:srgbClr val="CC99FF"/>
                  </a:solidFill>
                  <a:rou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nào</a:t>
            </a:r>
            <a:r>
              <a:rPr lang="en-US" sz="2400" b="1" kern="10" dirty="0" smtClean="0">
                <a:ln w="9525">
                  <a:solidFill>
                    <a:srgbClr val="CC99FF"/>
                  </a:solidFill>
                  <a:rou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2400" b="1" kern="10" dirty="0" err="1" smtClean="0">
                <a:ln w="9525">
                  <a:solidFill>
                    <a:srgbClr val="CC99FF"/>
                  </a:solidFill>
                  <a:rou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nhanh</a:t>
            </a:r>
            <a:endParaRPr lang="en-US" sz="2400" b="1" kern="10" dirty="0">
              <a:ln w="9525">
                <a:solidFill>
                  <a:srgbClr val="CC99FF"/>
                </a:solidFill>
                <a:round/>
              </a:ln>
              <a:gradFill rotWithShape="1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9999FF">
                    <a:alpha val="79999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981200" y="838200"/>
            <a:ext cx="3733800" cy="1107996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600" b="1" kern="10" dirty="0" err="1">
                <a:ln w="9525">
                  <a:solidFill>
                    <a:srgbClr val="CC99FF"/>
                  </a:solidFill>
                  <a:rou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Trò</a:t>
            </a:r>
            <a:r>
              <a:rPr lang="en-US" sz="6600" b="1" kern="10" dirty="0">
                <a:ln w="9525">
                  <a:solidFill>
                    <a:srgbClr val="CC99FF"/>
                  </a:solidFill>
                  <a:rou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6600" b="1" kern="10" dirty="0" err="1">
                <a:ln w="9525">
                  <a:solidFill>
                    <a:srgbClr val="CC99FF"/>
                  </a:solidFill>
                  <a:rou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chơi</a:t>
            </a:r>
            <a:endParaRPr lang="en-US" sz="6600" dirty="0">
              <a:solidFill>
                <a:prstClr val="black"/>
              </a:solidFill>
              <a:latin typeface="Arial" panose="020B0604020202020204" pitchFamily="34" charset="0"/>
              <a:cs typeface="+mn-cs"/>
            </a:endParaRPr>
          </a:p>
        </p:txBody>
      </p:sp>
      <p:pic>
        <p:nvPicPr>
          <p:cNvPr id="46087" name="Picture 34" descr="cuctinhyeu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9800" y="5410200"/>
            <a:ext cx="838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088" name="Picture 34" descr="cuctinhyeu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09800" y="5410200"/>
            <a:ext cx="838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089" name="Picture 34" descr="cuctinhyeu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5486400"/>
            <a:ext cx="838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090" name="Picture 34" descr="cuctinhyeu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91000" y="5486400"/>
            <a:ext cx="838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091" name="Picture 35" descr="Picture1chimcanh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7086600" y="0"/>
            <a:ext cx="20574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092" name="Picture 5" descr="FC393A0D6B0F44E2BDCF0A912FDC3DC5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443865" y="2209800"/>
            <a:ext cx="880745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093" name="Picture 5" descr="FC393A0D6B0F44E2BDCF0A912FDC3DC5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5562600" y="2209800"/>
            <a:ext cx="1279525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1"/>
          <p:cNvGrpSpPr/>
          <p:nvPr/>
        </p:nvGrpSpPr>
        <p:grpSpPr bwMode="auto">
          <a:xfrm>
            <a:off x="4810125" y="3397250"/>
            <a:ext cx="3622675" cy="3460750"/>
            <a:chOff x="3432" y="1000"/>
            <a:chExt cx="2328" cy="2308"/>
          </a:xfrm>
        </p:grpSpPr>
        <p:sp>
          <p:nvSpPr>
            <p:cNvPr id="2059" name="AutoShape 11"/>
            <p:cNvSpPr>
              <a:spLocks noChangeArrowheads="1"/>
            </p:cNvSpPr>
            <p:nvPr/>
          </p:nvSpPr>
          <p:spPr bwMode="auto">
            <a:xfrm rot="16200000" flipH="1">
              <a:off x="4333" y="1881"/>
              <a:ext cx="2304" cy="550"/>
            </a:xfrm>
            <a:prstGeom prst="parallelogram">
              <a:avLst>
                <a:gd name="adj" fmla="val 104902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66275"/>
                    <a:invGamma/>
                  </a:schemeClr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1" name="AutoShape 13"/>
            <p:cNvSpPr>
              <a:spLocks noChangeArrowheads="1"/>
            </p:cNvSpPr>
            <p:nvPr/>
          </p:nvSpPr>
          <p:spPr bwMode="auto">
            <a:xfrm>
              <a:off x="3432" y="1000"/>
              <a:ext cx="2304" cy="576"/>
            </a:xfrm>
            <a:prstGeom prst="parallelogram">
              <a:avLst>
                <a:gd name="adj" fmla="val 97926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66275"/>
                    <a:invGamma/>
                  </a:schemeClr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062" name="Rectangle 14"/>
          <p:cNvSpPr>
            <a:spLocks noChangeArrowheads="1"/>
          </p:cNvSpPr>
          <p:nvPr/>
        </p:nvSpPr>
        <p:spPr bwMode="auto">
          <a:xfrm>
            <a:off x="4854575" y="4259263"/>
            <a:ext cx="2701925" cy="2598737"/>
          </a:xfrm>
          <a:prstGeom prst="rect">
            <a:avLst/>
          </a:prstGeom>
          <a:solidFill>
            <a:schemeClr val="folHlink"/>
          </a:solidFill>
          <a:ln w="9525">
            <a:solidFill>
              <a:srgbClr val="FF3300"/>
            </a:solidFill>
            <a:miter lim="800000"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48"/>
          <p:cNvGrpSpPr/>
          <p:nvPr/>
        </p:nvGrpSpPr>
        <p:grpSpPr bwMode="auto">
          <a:xfrm>
            <a:off x="442913" y="4311650"/>
            <a:ext cx="4025900" cy="2546350"/>
            <a:chOff x="-1077" y="992"/>
            <a:chExt cx="3149" cy="2094"/>
          </a:xfrm>
        </p:grpSpPr>
        <p:sp>
          <p:nvSpPr>
            <p:cNvPr id="2097" name="Freeform 49"/>
            <p:cNvSpPr/>
            <p:nvPr/>
          </p:nvSpPr>
          <p:spPr bwMode="auto">
            <a:xfrm>
              <a:off x="-1077" y="2560"/>
              <a:ext cx="3133" cy="526"/>
            </a:xfrm>
            <a:custGeom>
              <a:avLst/>
              <a:gdLst/>
              <a:ahLst/>
              <a:cxnLst>
                <a:cxn ang="0">
                  <a:pos x="0" y="526"/>
                </a:cxn>
                <a:cxn ang="0">
                  <a:pos x="2629" y="520"/>
                </a:cxn>
                <a:cxn ang="0">
                  <a:pos x="3133" y="8"/>
                </a:cxn>
                <a:cxn ang="0">
                  <a:pos x="573" y="0"/>
                </a:cxn>
                <a:cxn ang="0">
                  <a:pos x="0" y="509"/>
                </a:cxn>
              </a:cxnLst>
              <a:rect l="0" t="0" r="r" b="b"/>
              <a:pathLst>
                <a:path w="3133" h="526">
                  <a:moveTo>
                    <a:pt x="0" y="526"/>
                  </a:moveTo>
                  <a:lnTo>
                    <a:pt x="2629" y="520"/>
                  </a:lnTo>
                  <a:lnTo>
                    <a:pt x="3133" y="8"/>
                  </a:lnTo>
                  <a:lnTo>
                    <a:pt x="573" y="0"/>
                  </a:lnTo>
                  <a:lnTo>
                    <a:pt x="0" y="509"/>
                  </a:lnTo>
                </a:path>
              </a:pathLst>
            </a:custGeom>
            <a:gradFill rotWithShape="1">
              <a:gsLst>
                <a:gs pos="0">
                  <a:srgbClr val="CC99FF">
                    <a:gamma/>
                    <a:shade val="46275"/>
                    <a:invGamma/>
                  </a:srgbClr>
                </a:gs>
                <a:gs pos="100000">
                  <a:srgbClr val="CC99FF"/>
                </a:gs>
              </a:gsLst>
              <a:lin ang="5400000" scaled="1"/>
            </a:gradFill>
            <a:ln w="9525">
              <a:solidFill>
                <a:srgbClr val="FF3300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98" name="AutoShape 50"/>
            <p:cNvSpPr>
              <a:spLocks noChangeArrowheads="1"/>
            </p:cNvSpPr>
            <p:nvPr/>
          </p:nvSpPr>
          <p:spPr bwMode="auto">
            <a:xfrm>
              <a:off x="-1064" y="1005"/>
              <a:ext cx="3127" cy="2065"/>
            </a:xfrm>
            <a:prstGeom prst="cube">
              <a:avLst>
                <a:gd name="adj" fmla="val 24213"/>
              </a:avLst>
            </a:prstGeom>
            <a:noFill/>
            <a:ln w="38100">
              <a:solidFill>
                <a:srgbClr val="FF3300"/>
              </a:solidFill>
              <a:miter lim="800000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99" name="Freeform 51"/>
            <p:cNvSpPr/>
            <p:nvPr/>
          </p:nvSpPr>
          <p:spPr bwMode="auto">
            <a:xfrm>
              <a:off x="1558" y="1000"/>
              <a:ext cx="514" cy="2067"/>
            </a:xfrm>
            <a:custGeom>
              <a:avLst/>
              <a:gdLst/>
              <a:ahLst/>
              <a:cxnLst>
                <a:cxn ang="0">
                  <a:pos x="0" y="500"/>
                </a:cxn>
                <a:cxn ang="0">
                  <a:pos x="506" y="0"/>
                </a:cxn>
                <a:cxn ang="0">
                  <a:pos x="514" y="1576"/>
                </a:cxn>
                <a:cxn ang="0">
                  <a:pos x="0" y="2067"/>
                </a:cxn>
                <a:cxn ang="0">
                  <a:pos x="7" y="490"/>
                </a:cxn>
              </a:cxnLst>
              <a:rect l="0" t="0" r="r" b="b"/>
              <a:pathLst>
                <a:path w="514" h="2067">
                  <a:moveTo>
                    <a:pt x="0" y="500"/>
                  </a:moveTo>
                  <a:lnTo>
                    <a:pt x="506" y="0"/>
                  </a:lnTo>
                  <a:lnTo>
                    <a:pt x="514" y="1576"/>
                  </a:lnTo>
                  <a:lnTo>
                    <a:pt x="0" y="2067"/>
                  </a:lnTo>
                  <a:lnTo>
                    <a:pt x="7" y="490"/>
                  </a:lnTo>
                </a:path>
              </a:pathLst>
            </a:custGeom>
            <a:gradFill rotWithShape="1">
              <a:gsLst>
                <a:gs pos="0">
                  <a:srgbClr val="FFFF99"/>
                </a:gs>
                <a:gs pos="100000">
                  <a:srgbClr val="FFFF99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rgbClr val="FF3300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00" name="Rectangle 52"/>
            <p:cNvSpPr>
              <a:spLocks noChangeArrowheads="1"/>
            </p:cNvSpPr>
            <p:nvPr/>
          </p:nvSpPr>
          <p:spPr bwMode="auto">
            <a:xfrm>
              <a:off x="-1054" y="1494"/>
              <a:ext cx="2615" cy="1579"/>
            </a:xfrm>
            <a:prstGeom prst="rect">
              <a:avLst/>
            </a:prstGeom>
            <a:solidFill>
              <a:srgbClr val="FF99CC"/>
            </a:solidFill>
            <a:ln w="9525">
              <a:solidFill>
                <a:srgbClr val="FF3300"/>
              </a:solidFill>
              <a:miter lim="800000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01" name="Freeform 53"/>
            <p:cNvSpPr/>
            <p:nvPr/>
          </p:nvSpPr>
          <p:spPr bwMode="auto">
            <a:xfrm>
              <a:off x="-1040" y="992"/>
              <a:ext cx="3088" cy="499"/>
            </a:xfrm>
            <a:custGeom>
              <a:avLst/>
              <a:gdLst/>
              <a:ahLst/>
              <a:cxnLst>
                <a:cxn ang="0">
                  <a:pos x="0" y="499"/>
                </a:cxn>
                <a:cxn ang="0">
                  <a:pos x="2624" y="488"/>
                </a:cxn>
                <a:cxn ang="0">
                  <a:pos x="3088" y="0"/>
                </a:cxn>
                <a:cxn ang="0">
                  <a:pos x="488" y="0"/>
                </a:cxn>
                <a:cxn ang="0">
                  <a:pos x="0" y="482"/>
                </a:cxn>
              </a:cxnLst>
              <a:rect l="0" t="0" r="r" b="b"/>
              <a:pathLst>
                <a:path w="3088" h="499">
                  <a:moveTo>
                    <a:pt x="0" y="499"/>
                  </a:moveTo>
                  <a:lnTo>
                    <a:pt x="2624" y="488"/>
                  </a:lnTo>
                  <a:lnTo>
                    <a:pt x="3088" y="0"/>
                  </a:lnTo>
                  <a:lnTo>
                    <a:pt x="488" y="0"/>
                  </a:lnTo>
                  <a:lnTo>
                    <a:pt x="0" y="482"/>
                  </a:lnTo>
                </a:path>
              </a:pathLst>
            </a:custGeom>
            <a:gradFill rotWithShape="1">
              <a:gsLst>
                <a:gs pos="0">
                  <a:srgbClr val="CC99FF">
                    <a:gamma/>
                    <a:shade val="46275"/>
                    <a:invGamma/>
                  </a:srgbClr>
                </a:gs>
                <a:gs pos="100000">
                  <a:srgbClr val="CC99FF"/>
                </a:gs>
              </a:gsLst>
              <a:lin ang="5400000" scaled="1"/>
            </a:gradFill>
            <a:ln w="9525">
              <a:solidFill>
                <a:srgbClr val="FF3300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71" name="Rectangle 23"/>
          <p:cNvSpPr>
            <a:spLocks noChangeArrowheads="1"/>
          </p:cNvSpPr>
          <p:nvPr/>
        </p:nvSpPr>
        <p:spPr bwMode="auto">
          <a:xfrm>
            <a:off x="1512888" y="4384675"/>
            <a:ext cx="6802437" cy="10699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/>
          <a:lstStyle/>
          <a:p>
            <a:pPr algn="ctr">
              <a:spcBef>
                <a:spcPct val="20000"/>
              </a:spcBef>
            </a:pPr>
            <a:endParaRPr lang="en-US" sz="3200" b="1" dirty="0">
              <a:solidFill>
                <a:srgbClr val="FF00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  <a:p>
            <a:pPr algn="ctr">
              <a:spcBef>
                <a:spcPct val="20000"/>
              </a:spcBef>
            </a:pPr>
            <a:endParaRPr lang="en-US" sz="3200" b="1" dirty="0">
              <a:solidFill>
                <a:srgbClr val="FF00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  <p:grpSp>
        <p:nvGrpSpPr>
          <p:cNvPr id="4" name="Group 58"/>
          <p:cNvGrpSpPr/>
          <p:nvPr/>
        </p:nvGrpSpPr>
        <p:grpSpPr bwMode="auto">
          <a:xfrm>
            <a:off x="673100" y="0"/>
            <a:ext cx="2476500" cy="3733800"/>
            <a:chOff x="1872" y="480"/>
            <a:chExt cx="2016" cy="2880"/>
          </a:xfrm>
        </p:grpSpPr>
        <p:sp>
          <p:nvSpPr>
            <p:cNvPr id="2107" name="Oval 59"/>
            <p:cNvSpPr>
              <a:spLocks noChangeArrowheads="1"/>
            </p:cNvSpPr>
            <p:nvPr/>
          </p:nvSpPr>
          <p:spPr bwMode="auto">
            <a:xfrm>
              <a:off x="1872" y="480"/>
              <a:ext cx="2016" cy="768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alpha val="97000"/>
                  </a:schemeClr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22225">
              <a:solidFill>
                <a:schemeClr val="folHlink"/>
              </a:solidFill>
              <a:rou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08" name="Line 60"/>
            <p:cNvSpPr>
              <a:spLocks noChangeShapeType="1"/>
            </p:cNvSpPr>
            <p:nvPr/>
          </p:nvSpPr>
          <p:spPr bwMode="auto">
            <a:xfrm>
              <a:off x="1872" y="864"/>
              <a:ext cx="0" cy="2112"/>
            </a:xfrm>
            <a:prstGeom prst="line">
              <a:avLst/>
            </a:prstGeom>
            <a:noFill/>
            <a:ln w="22225">
              <a:solidFill>
                <a:schemeClr val="folHlink"/>
              </a:solidFill>
              <a:rou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09" name="Line 61"/>
            <p:cNvSpPr>
              <a:spLocks noChangeShapeType="1"/>
            </p:cNvSpPr>
            <p:nvPr/>
          </p:nvSpPr>
          <p:spPr bwMode="auto">
            <a:xfrm>
              <a:off x="3888" y="864"/>
              <a:ext cx="0" cy="2112"/>
            </a:xfrm>
            <a:prstGeom prst="line">
              <a:avLst/>
            </a:prstGeom>
            <a:noFill/>
            <a:ln w="22225">
              <a:solidFill>
                <a:schemeClr val="folHlink"/>
              </a:solidFill>
              <a:rou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10" name="Oval 62"/>
            <p:cNvSpPr>
              <a:spLocks noChangeArrowheads="1"/>
            </p:cNvSpPr>
            <p:nvPr/>
          </p:nvSpPr>
          <p:spPr bwMode="auto">
            <a:xfrm>
              <a:off x="1872" y="2592"/>
              <a:ext cx="2016" cy="768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alpha val="97000"/>
                  </a:schemeClr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22225">
              <a:solidFill>
                <a:schemeClr val="folHlink"/>
              </a:solidFill>
              <a:rou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2111" name="Picture 63" descr="khoi tru"/>
            <p:cNvPicPr>
              <a:picLocks noChangeAspect="1" noChangeArrowheads="1"/>
            </p:cNvPicPr>
            <p:nvPr/>
          </p:nvPicPr>
          <p:blipFill>
            <a:blip r:embed="rId1"/>
            <a:srcRect/>
            <a:stretch>
              <a:fillRect/>
            </a:stretch>
          </p:blipFill>
          <p:spPr bwMode="auto">
            <a:xfrm>
              <a:off x="1879" y="897"/>
              <a:ext cx="2004" cy="24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5" name="Group 64"/>
          <p:cNvGrpSpPr/>
          <p:nvPr/>
        </p:nvGrpSpPr>
        <p:grpSpPr bwMode="auto">
          <a:xfrm>
            <a:off x="5029200" y="228600"/>
            <a:ext cx="2935287" cy="3003550"/>
            <a:chOff x="1979" y="1715"/>
            <a:chExt cx="1849" cy="1892"/>
          </a:xfrm>
        </p:grpSpPr>
        <p:grpSp>
          <p:nvGrpSpPr>
            <p:cNvPr id="6" name="Group 65"/>
            <p:cNvGrpSpPr/>
            <p:nvPr/>
          </p:nvGrpSpPr>
          <p:grpSpPr bwMode="auto">
            <a:xfrm>
              <a:off x="1979" y="1715"/>
              <a:ext cx="1849" cy="1889"/>
              <a:chOff x="1955" y="1731"/>
              <a:chExt cx="1849" cy="1889"/>
            </a:xfrm>
          </p:grpSpPr>
          <p:sp>
            <p:nvSpPr>
              <p:cNvPr id="2114" name="AutoShape 66"/>
              <p:cNvSpPr>
                <a:spLocks noChangeArrowheads="1"/>
              </p:cNvSpPr>
              <p:nvPr/>
            </p:nvSpPr>
            <p:spPr bwMode="auto">
              <a:xfrm rot="16200000">
                <a:off x="2803" y="3093"/>
                <a:ext cx="160" cy="857"/>
              </a:xfrm>
              <a:prstGeom prst="moon">
                <a:avLst>
                  <a:gd name="adj" fmla="val 49995"/>
                </a:avLst>
              </a:prstGeom>
              <a:gradFill rotWithShape="1">
                <a:gsLst>
                  <a:gs pos="0">
                    <a:schemeClr val="accent1">
                      <a:gamma/>
                      <a:shade val="46275"/>
                      <a:invGamma/>
                    </a:schemeClr>
                  </a:gs>
                  <a:gs pos="100000">
                    <a:schemeClr val="accent1">
                      <a:alpha val="0"/>
                    </a:schemeClr>
                  </a:gs>
                </a:gsLst>
                <a:lin ang="0" scaled="1"/>
              </a:gra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7" name="Group 67"/>
              <p:cNvGrpSpPr/>
              <p:nvPr/>
            </p:nvGrpSpPr>
            <p:grpSpPr bwMode="auto">
              <a:xfrm>
                <a:off x="1955" y="1731"/>
                <a:ext cx="1849" cy="1889"/>
                <a:chOff x="1955" y="1731"/>
                <a:chExt cx="1849" cy="1889"/>
              </a:xfrm>
            </p:grpSpPr>
            <p:sp>
              <p:nvSpPr>
                <p:cNvPr id="2116" name="Oval 68"/>
                <p:cNvSpPr>
                  <a:spLocks noChangeAspect="1" noChangeArrowheads="1"/>
                </p:cNvSpPr>
                <p:nvPr/>
              </p:nvSpPr>
              <p:spPr bwMode="auto">
                <a:xfrm>
                  <a:off x="1965" y="1741"/>
                  <a:ext cx="1831" cy="187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3399FF">
                        <a:gamma/>
                        <a:shade val="46275"/>
                        <a:invGamma/>
                        <a:alpha val="73000"/>
                      </a:srgbClr>
                    </a:gs>
                    <a:gs pos="100000">
                      <a:srgbClr val="3399FF">
                        <a:alpha val="73000"/>
                      </a:srgbClr>
                    </a:gs>
                  </a:gsLst>
                  <a:lin ang="0" scaled="1"/>
                </a:gradFill>
                <a:ln w="25400">
                  <a:noFill/>
                  <a:rou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17" name="Oval 69"/>
                <p:cNvSpPr>
                  <a:spLocks noChangeAspect="1" noChangeArrowheads="1"/>
                </p:cNvSpPr>
                <p:nvPr/>
              </p:nvSpPr>
              <p:spPr bwMode="auto">
                <a:xfrm>
                  <a:off x="1955" y="1731"/>
                  <a:ext cx="1849" cy="1889"/>
                </a:xfrm>
                <a:prstGeom prst="ellipse">
                  <a:avLst/>
                </a:prstGeom>
                <a:noFill/>
                <a:ln w="28575">
                  <a:solidFill>
                    <a:srgbClr val="CC9900"/>
                  </a:solidFill>
                  <a:rou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18" name="AutoShape 70"/>
                <p:cNvSpPr>
                  <a:spLocks noChangeArrowheads="1"/>
                </p:cNvSpPr>
                <p:nvPr/>
              </p:nvSpPr>
              <p:spPr bwMode="auto">
                <a:xfrm rot="16200000">
                  <a:off x="2696" y="1864"/>
                  <a:ext cx="355" cy="1812"/>
                </a:xfrm>
                <a:prstGeom prst="moon">
                  <a:avLst>
                    <a:gd name="adj" fmla="val 17046"/>
                  </a:avLst>
                </a:prstGeom>
                <a:solidFill>
                  <a:schemeClr val="tx2">
                    <a:alpha val="14999"/>
                  </a:schemeClr>
                </a:solidFill>
                <a:ln w="9525">
                  <a:noFill/>
                  <a:miter lim="800000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8" name="Group 71"/>
            <p:cNvGrpSpPr/>
            <p:nvPr/>
          </p:nvGrpSpPr>
          <p:grpSpPr bwMode="auto">
            <a:xfrm>
              <a:off x="2213" y="1738"/>
              <a:ext cx="1405" cy="1869"/>
              <a:chOff x="2213" y="1738"/>
              <a:chExt cx="1405" cy="1869"/>
            </a:xfrm>
          </p:grpSpPr>
          <p:sp>
            <p:nvSpPr>
              <p:cNvPr id="2120" name="AutoShape 72"/>
              <p:cNvSpPr>
                <a:spLocks noChangeArrowheads="1"/>
              </p:cNvSpPr>
              <p:nvPr/>
            </p:nvSpPr>
            <p:spPr bwMode="auto">
              <a:xfrm>
                <a:off x="2213" y="1741"/>
                <a:ext cx="684" cy="1866"/>
              </a:xfrm>
              <a:prstGeom prst="moon">
                <a:avLst>
                  <a:gd name="adj" fmla="val 5593"/>
                </a:avLst>
              </a:prstGeom>
              <a:solidFill>
                <a:schemeClr val="tx2">
                  <a:alpha val="14999"/>
                </a:schemeClr>
              </a:soli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21" name="AutoShape 73"/>
              <p:cNvSpPr>
                <a:spLocks noChangeArrowheads="1"/>
              </p:cNvSpPr>
              <p:nvPr/>
            </p:nvSpPr>
            <p:spPr bwMode="auto">
              <a:xfrm flipH="1">
                <a:off x="2906" y="1741"/>
                <a:ext cx="712" cy="1866"/>
              </a:xfrm>
              <a:prstGeom prst="moon">
                <a:avLst>
                  <a:gd name="adj" fmla="val 6009"/>
                </a:avLst>
              </a:prstGeom>
              <a:solidFill>
                <a:schemeClr val="tx2">
                  <a:alpha val="14999"/>
                </a:schemeClr>
              </a:soli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22" name="AutoShape 74"/>
              <p:cNvSpPr>
                <a:spLocks noChangeArrowheads="1"/>
              </p:cNvSpPr>
              <p:nvPr/>
            </p:nvSpPr>
            <p:spPr bwMode="auto">
              <a:xfrm>
                <a:off x="2573" y="1741"/>
                <a:ext cx="355" cy="1866"/>
              </a:xfrm>
              <a:prstGeom prst="moon">
                <a:avLst>
                  <a:gd name="adj" fmla="val 17046"/>
                </a:avLst>
              </a:prstGeom>
              <a:solidFill>
                <a:schemeClr val="tx2">
                  <a:alpha val="14999"/>
                </a:schemeClr>
              </a:soli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23" name="AutoShape 75"/>
              <p:cNvSpPr>
                <a:spLocks noChangeArrowheads="1"/>
              </p:cNvSpPr>
              <p:nvPr/>
            </p:nvSpPr>
            <p:spPr bwMode="auto">
              <a:xfrm flipH="1">
                <a:off x="2922" y="1738"/>
                <a:ext cx="252" cy="1866"/>
              </a:xfrm>
              <a:prstGeom prst="moon">
                <a:avLst>
                  <a:gd name="adj" fmla="val 22917"/>
                </a:avLst>
              </a:prstGeom>
              <a:solidFill>
                <a:schemeClr val="tx2">
                  <a:alpha val="14999"/>
                </a:schemeClr>
              </a:soli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042400" cy="6858000"/>
          </a:xfrm>
          <a:noFill/>
        </p:spPr>
        <p:txBody>
          <a:bodyPr>
            <a:normAutofit/>
          </a:bodyPr>
          <a:lstStyle/>
          <a:p>
            <a:br>
              <a:rPr lang="en-US" sz="3600" b="1" dirty="0" err="1" smtClean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 err="1" smtClean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 smtClean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b="1" dirty="0" smtClean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600" b="1" dirty="0" smtClean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3600" b="1" dirty="0" smtClean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dirty="0" smtClean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600" b="1" dirty="0" smtClean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thúc</a:t>
            </a:r>
            <a:r>
              <a:rPr lang="en-US" sz="3600" b="1" dirty="0" smtClean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3600" b="1" dirty="0" smtClean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 err="1" smtClean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Chúc</a:t>
            </a:r>
            <a:r>
              <a:rPr lang="en-US" sz="3600" b="1" dirty="0" smtClean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 smtClean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cháu</a:t>
            </a:r>
            <a:r>
              <a:rPr lang="en-US" sz="3600" b="1" dirty="0" smtClean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sz="3600" b="1" dirty="0" smtClean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ngoan</a:t>
            </a:r>
            <a:r>
              <a:rPr lang="en-US" sz="3600" b="1" dirty="0" smtClean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3600" b="1" dirty="0" err="1" smtClean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b="1" dirty="0" smtClean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r>
              <a:rPr lang="en-US" sz="3600" b="1" dirty="0" smtClean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!</a:t>
            </a:r>
            <a:br>
              <a:rPr lang="en-US" sz="3600" b="1" dirty="0" smtClean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 err="1" smtClean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Xin</a:t>
            </a:r>
            <a:r>
              <a:rPr lang="en-US" sz="3600" b="1" dirty="0" smtClean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3600" b="1" dirty="0" smtClean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tạm</a:t>
            </a:r>
            <a:r>
              <a:rPr lang="en-US" sz="3600" b="1" dirty="0" smtClean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sz="3600" b="1" dirty="0" smtClean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 smtClean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hẹn</a:t>
            </a:r>
            <a:r>
              <a:rPr lang="en-US" sz="3600" b="1" dirty="0" smtClean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gặp</a:t>
            </a:r>
            <a:r>
              <a:rPr lang="en-US" sz="3600" b="1" dirty="0" smtClean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600" b="1" dirty="0" smtClean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en-US" sz="3600" b="1" dirty="0" smtClean="0">
              <a:ln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05" name="WordArt 57"/>
          <p:cNvSpPr>
            <a:spLocks noChangeArrowheads="1" noChangeShapeType="1" noTextEdit="1"/>
          </p:cNvSpPr>
          <p:nvPr/>
        </p:nvSpPr>
        <p:spPr bwMode="auto">
          <a:xfrm>
            <a:off x="609283" y="1752600"/>
            <a:ext cx="8374062" cy="2292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4000" b="1" kern="10" dirty="0">
              <a:ln w="9525">
                <a:solidFill>
                  <a:srgbClr val="0000FF"/>
                </a:solidFill>
                <a:round/>
              </a:ln>
              <a:effectLst>
                <a:outerShdw dist="35921" dir="2700000" algn="ctr" rotWithShape="0">
                  <a:srgbClr val="808080">
                    <a:alpha val="80000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9" name="Text Box 8"/>
          <p:cNvSpPr txBox="1"/>
          <p:nvPr/>
        </p:nvSpPr>
        <p:spPr>
          <a:xfrm>
            <a:off x="8575675" y="3120390"/>
            <a:ext cx="3048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3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4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22" presetClass="entr" presetSubtype="4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1000"/>
                                        <p:tgtEl>
                                          <p:spTgt spid="2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3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2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21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000"/>
                            </p:stCondLst>
                            <p:childTnLst>
                              <p:par>
                                <p:cTn id="35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500"/>
                            </p:stCondLst>
                            <p:childTnLst>
                              <p:par>
                                <p:cTn id="3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2" grpId="0" animBg="1"/>
      <p:bldP spid="2071" grpId="0"/>
      <p:bldP spid="2050" grpId="0" animBg="1"/>
      <p:bldP spid="210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Oval 2"/>
          <p:cNvSpPr>
            <a:spLocks noChangeAspect="1" noChangeArrowheads="1"/>
          </p:cNvSpPr>
          <p:nvPr/>
        </p:nvSpPr>
        <p:spPr bwMode="auto">
          <a:xfrm>
            <a:off x="2603500" y="1282700"/>
            <a:ext cx="3894138" cy="3894138"/>
          </a:xfrm>
          <a:prstGeom prst="ellipse">
            <a:avLst/>
          </a:prstGeom>
          <a:gradFill rotWithShape="1">
            <a:gsLst>
              <a:gs pos="0">
                <a:srgbClr val="66FFFF"/>
              </a:gs>
              <a:gs pos="100000">
                <a:srgbClr val="66FFFF">
                  <a:gamma/>
                  <a:shade val="46275"/>
                  <a:invGamma/>
                </a:srgbClr>
              </a:gs>
            </a:gsLst>
            <a:lin ang="0" scaled="1"/>
          </a:gradFill>
          <a:ln w="25400">
            <a:noFill/>
            <a:rou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3"/>
          <p:cNvGrpSpPr/>
          <p:nvPr/>
        </p:nvGrpSpPr>
        <p:grpSpPr bwMode="auto">
          <a:xfrm flipH="1">
            <a:off x="2590800" y="1301750"/>
            <a:ext cx="3886200" cy="3879850"/>
            <a:chOff x="1584" y="812"/>
            <a:chExt cx="2256" cy="2444"/>
          </a:xfrm>
        </p:grpSpPr>
        <p:sp>
          <p:nvSpPr>
            <p:cNvPr id="104452" name="AutoShape 4"/>
            <p:cNvSpPr>
              <a:spLocks noChangeArrowheads="1"/>
            </p:cNvSpPr>
            <p:nvPr/>
          </p:nvSpPr>
          <p:spPr bwMode="auto">
            <a:xfrm>
              <a:off x="1584" y="820"/>
              <a:ext cx="1104" cy="2436"/>
            </a:xfrm>
            <a:prstGeom prst="moon">
              <a:avLst>
                <a:gd name="adj" fmla="val 4708"/>
              </a:avLst>
            </a:prstGeom>
            <a:solidFill>
              <a:schemeClr val="bg1">
                <a:alpha val="60001"/>
              </a:schemeClr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53" name="AutoShape 5"/>
            <p:cNvSpPr>
              <a:spLocks noChangeArrowheads="1"/>
            </p:cNvSpPr>
            <p:nvPr/>
          </p:nvSpPr>
          <p:spPr bwMode="auto">
            <a:xfrm flipH="1">
              <a:off x="2688" y="820"/>
              <a:ext cx="1152" cy="2436"/>
            </a:xfrm>
            <a:prstGeom prst="moon">
              <a:avLst>
                <a:gd name="adj" fmla="val 4366"/>
              </a:avLst>
            </a:prstGeom>
            <a:solidFill>
              <a:schemeClr val="bg1">
                <a:alpha val="60001"/>
              </a:schemeClr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54" name="AutoShape 6"/>
            <p:cNvSpPr>
              <a:spLocks noChangeArrowheads="1"/>
            </p:cNvSpPr>
            <p:nvPr/>
          </p:nvSpPr>
          <p:spPr bwMode="auto">
            <a:xfrm>
              <a:off x="1776" y="816"/>
              <a:ext cx="912" cy="2436"/>
            </a:xfrm>
            <a:prstGeom prst="moon">
              <a:avLst>
                <a:gd name="adj" fmla="val 5593"/>
              </a:avLst>
            </a:prstGeom>
            <a:solidFill>
              <a:schemeClr val="bg1">
                <a:alpha val="60001"/>
              </a:schemeClr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55" name="AutoShape 7"/>
            <p:cNvSpPr>
              <a:spLocks noChangeArrowheads="1"/>
            </p:cNvSpPr>
            <p:nvPr/>
          </p:nvSpPr>
          <p:spPr bwMode="auto">
            <a:xfrm flipH="1">
              <a:off x="2700" y="816"/>
              <a:ext cx="948" cy="2436"/>
            </a:xfrm>
            <a:prstGeom prst="moon">
              <a:avLst>
                <a:gd name="adj" fmla="val 6009"/>
              </a:avLst>
            </a:prstGeom>
            <a:solidFill>
              <a:schemeClr val="bg1">
                <a:alpha val="60001"/>
              </a:schemeClr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56" name="AutoShape 8"/>
            <p:cNvSpPr>
              <a:spLocks noChangeArrowheads="1"/>
            </p:cNvSpPr>
            <p:nvPr/>
          </p:nvSpPr>
          <p:spPr bwMode="auto">
            <a:xfrm>
              <a:off x="1968" y="816"/>
              <a:ext cx="760" cy="2436"/>
            </a:xfrm>
            <a:prstGeom prst="moon">
              <a:avLst>
                <a:gd name="adj" fmla="val 7894"/>
              </a:avLst>
            </a:prstGeom>
            <a:solidFill>
              <a:schemeClr val="bg1">
                <a:alpha val="60001"/>
              </a:schemeClr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57" name="AutoShape 9"/>
            <p:cNvSpPr>
              <a:spLocks noChangeArrowheads="1"/>
            </p:cNvSpPr>
            <p:nvPr/>
          </p:nvSpPr>
          <p:spPr bwMode="auto">
            <a:xfrm flipH="1">
              <a:off x="2688" y="816"/>
              <a:ext cx="720" cy="2436"/>
            </a:xfrm>
            <a:prstGeom prst="moon">
              <a:avLst>
                <a:gd name="adj" fmla="val 7894"/>
              </a:avLst>
            </a:prstGeom>
            <a:solidFill>
              <a:schemeClr val="bg1">
                <a:alpha val="60001"/>
              </a:schemeClr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58" name="AutoShape 10"/>
            <p:cNvSpPr>
              <a:spLocks noChangeArrowheads="1"/>
            </p:cNvSpPr>
            <p:nvPr/>
          </p:nvSpPr>
          <p:spPr bwMode="auto">
            <a:xfrm>
              <a:off x="2256" y="816"/>
              <a:ext cx="472" cy="2436"/>
            </a:xfrm>
            <a:prstGeom prst="moon">
              <a:avLst>
                <a:gd name="adj" fmla="val 17046"/>
              </a:avLst>
            </a:prstGeom>
            <a:solidFill>
              <a:schemeClr val="bg1">
                <a:alpha val="60001"/>
              </a:schemeClr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59" name="AutoShape 11"/>
            <p:cNvSpPr>
              <a:spLocks noChangeArrowheads="1"/>
            </p:cNvSpPr>
            <p:nvPr/>
          </p:nvSpPr>
          <p:spPr bwMode="auto">
            <a:xfrm flipH="1">
              <a:off x="2720" y="812"/>
              <a:ext cx="336" cy="2436"/>
            </a:xfrm>
            <a:prstGeom prst="moon">
              <a:avLst>
                <a:gd name="adj" fmla="val 22917"/>
              </a:avLst>
            </a:prstGeom>
            <a:solidFill>
              <a:schemeClr val="bg1">
                <a:alpha val="60001"/>
              </a:schemeClr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60" name="AutoShape 12"/>
            <p:cNvSpPr>
              <a:spLocks noChangeArrowheads="1"/>
            </p:cNvSpPr>
            <p:nvPr/>
          </p:nvSpPr>
          <p:spPr bwMode="auto">
            <a:xfrm>
              <a:off x="2624" y="812"/>
              <a:ext cx="96" cy="2436"/>
            </a:xfrm>
            <a:prstGeom prst="moon">
              <a:avLst>
                <a:gd name="adj" fmla="val 77083"/>
              </a:avLst>
            </a:prstGeom>
            <a:solidFill>
              <a:schemeClr val="bg1">
                <a:alpha val="60001"/>
              </a:schemeClr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4461" name="Oval 13"/>
          <p:cNvSpPr>
            <a:spLocks noChangeAspect="1" noChangeArrowheads="1"/>
          </p:cNvSpPr>
          <p:nvPr/>
        </p:nvSpPr>
        <p:spPr bwMode="auto">
          <a:xfrm>
            <a:off x="2644775" y="1295400"/>
            <a:ext cx="3875088" cy="3875088"/>
          </a:xfrm>
          <a:prstGeom prst="ellipse">
            <a:avLst/>
          </a:prstGeom>
          <a:gradFill rotWithShape="1">
            <a:gsLst>
              <a:gs pos="0">
                <a:srgbClr val="3399FF">
                  <a:gamma/>
                  <a:shade val="46275"/>
                  <a:invGamma/>
                  <a:alpha val="73000"/>
                </a:srgbClr>
              </a:gs>
              <a:gs pos="100000">
                <a:srgbClr val="3399FF">
                  <a:alpha val="73000"/>
                </a:srgbClr>
              </a:gs>
            </a:gsLst>
            <a:lin ang="0" scaled="1"/>
          </a:gradFill>
          <a:ln w="25400">
            <a:noFill/>
            <a:rou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4462" name="AutoShape 14"/>
          <p:cNvSpPr>
            <a:spLocks noChangeArrowheads="1"/>
          </p:cNvSpPr>
          <p:nvPr/>
        </p:nvSpPr>
        <p:spPr bwMode="auto">
          <a:xfrm rot="16200000">
            <a:off x="4406900" y="4076700"/>
            <a:ext cx="330200" cy="1816100"/>
          </a:xfrm>
          <a:prstGeom prst="moon">
            <a:avLst>
              <a:gd name="adj" fmla="val 49995"/>
            </a:avLst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>
                  <a:alpha val="0"/>
                </a:schemeClr>
              </a:gs>
            </a:gsLst>
            <a:lin ang="0" scaled="1"/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4463" name="Oval 15"/>
          <p:cNvSpPr>
            <a:spLocks noChangeAspect="1" noChangeArrowheads="1"/>
          </p:cNvSpPr>
          <p:nvPr/>
        </p:nvSpPr>
        <p:spPr bwMode="auto">
          <a:xfrm>
            <a:off x="2608263" y="1274763"/>
            <a:ext cx="3913187" cy="3913187"/>
          </a:xfrm>
          <a:prstGeom prst="ellipse">
            <a:avLst/>
          </a:prstGeom>
          <a:noFill/>
          <a:ln w="28575">
            <a:solidFill>
              <a:srgbClr val="CC9900"/>
            </a:solidFill>
            <a:rou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18"/>
          <p:cNvGrpSpPr/>
          <p:nvPr/>
        </p:nvGrpSpPr>
        <p:grpSpPr bwMode="auto">
          <a:xfrm>
            <a:off x="2751138" y="1273175"/>
            <a:ext cx="3581400" cy="3879850"/>
            <a:chOff x="1584" y="812"/>
            <a:chExt cx="2256" cy="2444"/>
          </a:xfrm>
        </p:grpSpPr>
        <p:sp>
          <p:nvSpPr>
            <p:cNvPr id="104467" name="AutoShape 19"/>
            <p:cNvSpPr>
              <a:spLocks noChangeArrowheads="1"/>
            </p:cNvSpPr>
            <p:nvPr/>
          </p:nvSpPr>
          <p:spPr bwMode="auto">
            <a:xfrm>
              <a:off x="1584" y="820"/>
              <a:ext cx="1104" cy="2436"/>
            </a:xfrm>
            <a:prstGeom prst="moon">
              <a:avLst>
                <a:gd name="adj" fmla="val 4708"/>
              </a:avLst>
            </a:prstGeom>
            <a:solidFill>
              <a:schemeClr val="tx2">
                <a:alpha val="14999"/>
              </a:schemeClr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68" name="AutoShape 20"/>
            <p:cNvSpPr>
              <a:spLocks noChangeArrowheads="1"/>
            </p:cNvSpPr>
            <p:nvPr/>
          </p:nvSpPr>
          <p:spPr bwMode="auto">
            <a:xfrm flipH="1">
              <a:off x="2688" y="820"/>
              <a:ext cx="1152" cy="2436"/>
            </a:xfrm>
            <a:prstGeom prst="moon">
              <a:avLst>
                <a:gd name="adj" fmla="val 4366"/>
              </a:avLst>
            </a:prstGeom>
            <a:solidFill>
              <a:schemeClr val="tx2">
                <a:alpha val="14999"/>
              </a:schemeClr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69" name="AutoShape 21"/>
            <p:cNvSpPr>
              <a:spLocks noChangeArrowheads="1"/>
            </p:cNvSpPr>
            <p:nvPr/>
          </p:nvSpPr>
          <p:spPr bwMode="auto">
            <a:xfrm>
              <a:off x="1776" y="816"/>
              <a:ext cx="912" cy="2436"/>
            </a:xfrm>
            <a:prstGeom prst="moon">
              <a:avLst>
                <a:gd name="adj" fmla="val 5593"/>
              </a:avLst>
            </a:prstGeom>
            <a:solidFill>
              <a:schemeClr val="tx2">
                <a:alpha val="14999"/>
              </a:schemeClr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70" name="AutoShape 22"/>
            <p:cNvSpPr>
              <a:spLocks noChangeArrowheads="1"/>
            </p:cNvSpPr>
            <p:nvPr/>
          </p:nvSpPr>
          <p:spPr bwMode="auto">
            <a:xfrm flipH="1">
              <a:off x="2700" y="816"/>
              <a:ext cx="948" cy="2436"/>
            </a:xfrm>
            <a:prstGeom prst="moon">
              <a:avLst>
                <a:gd name="adj" fmla="val 6009"/>
              </a:avLst>
            </a:prstGeom>
            <a:solidFill>
              <a:schemeClr val="tx2">
                <a:alpha val="14999"/>
              </a:schemeClr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71" name="AutoShape 23"/>
            <p:cNvSpPr>
              <a:spLocks noChangeArrowheads="1"/>
            </p:cNvSpPr>
            <p:nvPr/>
          </p:nvSpPr>
          <p:spPr bwMode="auto">
            <a:xfrm>
              <a:off x="1968" y="816"/>
              <a:ext cx="760" cy="2436"/>
            </a:xfrm>
            <a:prstGeom prst="moon">
              <a:avLst>
                <a:gd name="adj" fmla="val 7894"/>
              </a:avLst>
            </a:prstGeom>
            <a:solidFill>
              <a:schemeClr val="tx2">
                <a:alpha val="14999"/>
              </a:schemeClr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72" name="AutoShape 24"/>
            <p:cNvSpPr>
              <a:spLocks noChangeArrowheads="1"/>
            </p:cNvSpPr>
            <p:nvPr/>
          </p:nvSpPr>
          <p:spPr bwMode="auto">
            <a:xfrm flipH="1">
              <a:off x="2688" y="816"/>
              <a:ext cx="720" cy="2436"/>
            </a:xfrm>
            <a:prstGeom prst="moon">
              <a:avLst>
                <a:gd name="adj" fmla="val 7894"/>
              </a:avLst>
            </a:prstGeom>
            <a:solidFill>
              <a:schemeClr val="tx2">
                <a:alpha val="14999"/>
              </a:schemeClr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73" name="AutoShape 25"/>
            <p:cNvSpPr>
              <a:spLocks noChangeArrowheads="1"/>
            </p:cNvSpPr>
            <p:nvPr/>
          </p:nvSpPr>
          <p:spPr bwMode="auto">
            <a:xfrm>
              <a:off x="2256" y="816"/>
              <a:ext cx="472" cy="2436"/>
            </a:xfrm>
            <a:prstGeom prst="moon">
              <a:avLst>
                <a:gd name="adj" fmla="val 17046"/>
              </a:avLst>
            </a:prstGeom>
            <a:solidFill>
              <a:schemeClr val="tx2">
                <a:alpha val="14999"/>
              </a:schemeClr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74" name="AutoShape 26"/>
            <p:cNvSpPr>
              <a:spLocks noChangeArrowheads="1"/>
            </p:cNvSpPr>
            <p:nvPr/>
          </p:nvSpPr>
          <p:spPr bwMode="auto">
            <a:xfrm flipH="1">
              <a:off x="2720" y="812"/>
              <a:ext cx="336" cy="2436"/>
            </a:xfrm>
            <a:prstGeom prst="moon">
              <a:avLst>
                <a:gd name="adj" fmla="val 22917"/>
              </a:avLst>
            </a:prstGeom>
            <a:solidFill>
              <a:schemeClr val="tx2">
                <a:alpha val="14999"/>
              </a:schemeClr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75" name="AutoShape 27"/>
            <p:cNvSpPr>
              <a:spLocks noChangeArrowheads="1"/>
            </p:cNvSpPr>
            <p:nvPr/>
          </p:nvSpPr>
          <p:spPr bwMode="auto">
            <a:xfrm>
              <a:off x="2624" y="812"/>
              <a:ext cx="96" cy="2436"/>
            </a:xfrm>
            <a:prstGeom prst="moon">
              <a:avLst>
                <a:gd name="adj" fmla="val 77083"/>
              </a:avLst>
            </a:prstGeom>
            <a:solidFill>
              <a:schemeClr val="tx2">
                <a:alpha val="14999"/>
              </a:schemeClr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4480" name="Rectangle 32"/>
          <p:cNvSpPr>
            <a:spLocks noChangeArrowheads="1"/>
          </p:cNvSpPr>
          <p:nvPr/>
        </p:nvSpPr>
        <p:spPr bwMode="auto">
          <a:xfrm>
            <a:off x="1241425" y="196850"/>
            <a:ext cx="7704138" cy="1006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0" b="1"/>
              <a:t>Nhận biết khối cầu</a:t>
            </a:r>
            <a:endParaRPr lang="en-US" sz="6000" b="1"/>
          </a:p>
        </p:txBody>
      </p:sp>
      <p:pic>
        <p:nvPicPr>
          <p:cNvPr id="104481" name="Picture 33" descr="B61F922E038C4F38BF8B03DDF16A5670"/>
          <p:cNvPicPr>
            <a:picLocks noChangeAspect="1" noChangeArrowheads="1" noCrop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0" y="0"/>
            <a:ext cx="1346200" cy="3451225"/>
          </a:xfrm>
          <a:prstGeom prst="rect">
            <a:avLst/>
          </a:prstGeom>
          <a:noFill/>
        </p:spPr>
      </p:pic>
      <p:pic>
        <p:nvPicPr>
          <p:cNvPr id="104482" name="Picture 34" descr="69D537EC41674A80AAA68CB93FBC129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34338" y="0"/>
            <a:ext cx="1109662" cy="3267075"/>
          </a:xfrm>
          <a:prstGeom prst="rect">
            <a:avLst/>
          </a:prstGeom>
          <a:noFill/>
        </p:spPr>
      </p:pic>
      <p:sp>
        <p:nvSpPr>
          <p:cNvPr id="104485" name="Text Box 37"/>
          <p:cNvSpPr txBox="1">
            <a:spLocks noChangeArrowheads="1"/>
          </p:cNvSpPr>
          <p:nvPr/>
        </p:nvSpPr>
        <p:spPr bwMode="auto">
          <a:xfrm>
            <a:off x="2365375" y="5545138"/>
            <a:ext cx="4876800" cy="1006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0" b="1">
                <a:solidFill>
                  <a:srgbClr val="FF0000"/>
                </a:solidFill>
              </a:rPr>
              <a:t>   Khối cầu</a:t>
            </a:r>
            <a:endParaRPr lang="en-US" sz="6000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advClick="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04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04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04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2000"/>
                                        <p:tgtEl>
                                          <p:spTgt spid="104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2000"/>
                                        <p:tgtEl>
                                          <p:spTgt spid="104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04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44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44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0" grpId="0" animBg="1"/>
      <p:bldP spid="104461" grpId="0" animBg="1"/>
      <p:bldP spid="104462" grpId="0" animBg="1"/>
      <p:bldP spid="104462" grpId="1" animBg="1"/>
      <p:bldP spid="104463" grpId="0" animBg="1"/>
      <p:bldP spid="104463" grpId="1" animBg="1"/>
      <p:bldP spid="10448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Oval 2"/>
          <p:cNvSpPr>
            <a:spLocks noChangeAspect="1" noChangeArrowheads="1"/>
          </p:cNvSpPr>
          <p:nvPr/>
        </p:nvSpPr>
        <p:spPr bwMode="auto">
          <a:xfrm>
            <a:off x="2603500" y="1282700"/>
            <a:ext cx="3894138" cy="3894138"/>
          </a:xfrm>
          <a:prstGeom prst="ellipse">
            <a:avLst/>
          </a:prstGeom>
          <a:gradFill rotWithShape="1">
            <a:gsLst>
              <a:gs pos="0">
                <a:srgbClr val="66FFFF"/>
              </a:gs>
              <a:gs pos="100000">
                <a:srgbClr val="66FFFF">
                  <a:gamma/>
                  <a:shade val="46275"/>
                  <a:invGamma/>
                </a:srgbClr>
              </a:gs>
            </a:gsLst>
            <a:lin ang="0" scaled="1"/>
          </a:gradFill>
          <a:ln w="25400">
            <a:noFill/>
            <a:rou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3"/>
          <p:cNvGrpSpPr/>
          <p:nvPr/>
        </p:nvGrpSpPr>
        <p:grpSpPr bwMode="auto">
          <a:xfrm flipH="1">
            <a:off x="2590800" y="1301750"/>
            <a:ext cx="3886200" cy="3879850"/>
            <a:chOff x="1584" y="812"/>
            <a:chExt cx="2256" cy="2444"/>
          </a:xfrm>
        </p:grpSpPr>
        <p:sp>
          <p:nvSpPr>
            <p:cNvPr id="122884" name="AutoShape 4"/>
            <p:cNvSpPr>
              <a:spLocks noChangeArrowheads="1"/>
            </p:cNvSpPr>
            <p:nvPr/>
          </p:nvSpPr>
          <p:spPr bwMode="auto">
            <a:xfrm>
              <a:off x="1584" y="820"/>
              <a:ext cx="1104" cy="2436"/>
            </a:xfrm>
            <a:prstGeom prst="moon">
              <a:avLst>
                <a:gd name="adj" fmla="val 4708"/>
              </a:avLst>
            </a:prstGeom>
            <a:solidFill>
              <a:schemeClr val="bg1">
                <a:alpha val="60001"/>
              </a:schemeClr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885" name="AutoShape 5"/>
            <p:cNvSpPr>
              <a:spLocks noChangeArrowheads="1"/>
            </p:cNvSpPr>
            <p:nvPr/>
          </p:nvSpPr>
          <p:spPr bwMode="auto">
            <a:xfrm flipH="1">
              <a:off x="2688" y="820"/>
              <a:ext cx="1152" cy="2436"/>
            </a:xfrm>
            <a:prstGeom prst="moon">
              <a:avLst>
                <a:gd name="adj" fmla="val 4366"/>
              </a:avLst>
            </a:prstGeom>
            <a:solidFill>
              <a:schemeClr val="bg1">
                <a:alpha val="60001"/>
              </a:schemeClr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886" name="AutoShape 6"/>
            <p:cNvSpPr>
              <a:spLocks noChangeArrowheads="1"/>
            </p:cNvSpPr>
            <p:nvPr/>
          </p:nvSpPr>
          <p:spPr bwMode="auto">
            <a:xfrm>
              <a:off x="1776" y="816"/>
              <a:ext cx="912" cy="2436"/>
            </a:xfrm>
            <a:prstGeom prst="moon">
              <a:avLst>
                <a:gd name="adj" fmla="val 5593"/>
              </a:avLst>
            </a:prstGeom>
            <a:solidFill>
              <a:schemeClr val="bg1">
                <a:alpha val="60001"/>
              </a:schemeClr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887" name="AutoShape 7"/>
            <p:cNvSpPr>
              <a:spLocks noChangeArrowheads="1"/>
            </p:cNvSpPr>
            <p:nvPr/>
          </p:nvSpPr>
          <p:spPr bwMode="auto">
            <a:xfrm flipH="1">
              <a:off x="2700" y="816"/>
              <a:ext cx="948" cy="2436"/>
            </a:xfrm>
            <a:prstGeom prst="moon">
              <a:avLst>
                <a:gd name="adj" fmla="val 6009"/>
              </a:avLst>
            </a:prstGeom>
            <a:solidFill>
              <a:schemeClr val="bg1">
                <a:alpha val="60001"/>
              </a:schemeClr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888" name="AutoShape 8"/>
            <p:cNvSpPr>
              <a:spLocks noChangeArrowheads="1"/>
            </p:cNvSpPr>
            <p:nvPr/>
          </p:nvSpPr>
          <p:spPr bwMode="auto">
            <a:xfrm>
              <a:off x="1968" y="816"/>
              <a:ext cx="760" cy="2436"/>
            </a:xfrm>
            <a:prstGeom prst="moon">
              <a:avLst>
                <a:gd name="adj" fmla="val 7894"/>
              </a:avLst>
            </a:prstGeom>
            <a:solidFill>
              <a:schemeClr val="bg1">
                <a:alpha val="60001"/>
              </a:schemeClr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889" name="AutoShape 9"/>
            <p:cNvSpPr>
              <a:spLocks noChangeArrowheads="1"/>
            </p:cNvSpPr>
            <p:nvPr/>
          </p:nvSpPr>
          <p:spPr bwMode="auto">
            <a:xfrm flipH="1">
              <a:off x="2688" y="816"/>
              <a:ext cx="720" cy="2436"/>
            </a:xfrm>
            <a:prstGeom prst="moon">
              <a:avLst>
                <a:gd name="adj" fmla="val 7894"/>
              </a:avLst>
            </a:prstGeom>
            <a:solidFill>
              <a:schemeClr val="bg1">
                <a:alpha val="60001"/>
              </a:schemeClr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890" name="AutoShape 10"/>
            <p:cNvSpPr>
              <a:spLocks noChangeArrowheads="1"/>
            </p:cNvSpPr>
            <p:nvPr/>
          </p:nvSpPr>
          <p:spPr bwMode="auto">
            <a:xfrm>
              <a:off x="2256" y="816"/>
              <a:ext cx="472" cy="2436"/>
            </a:xfrm>
            <a:prstGeom prst="moon">
              <a:avLst>
                <a:gd name="adj" fmla="val 17046"/>
              </a:avLst>
            </a:prstGeom>
            <a:solidFill>
              <a:schemeClr val="bg1">
                <a:alpha val="60001"/>
              </a:schemeClr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891" name="AutoShape 11"/>
            <p:cNvSpPr>
              <a:spLocks noChangeArrowheads="1"/>
            </p:cNvSpPr>
            <p:nvPr/>
          </p:nvSpPr>
          <p:spPr bwMode="auto">
            <a:xfrm flipH="1">
              <a:off x="2720" y="812"/>
              <a:ext cx="336" cy="2436"/>
            </a:xfrm>
            <a:prstGeom prst="moon">
              <a:avLst>
                <a:gd name="adj" fmla="val 22917"/>
              </a:avLst>
            </a:prstGeom>
            <a:solidFill>
              <a:schemeClr val="bg1">
                <a:alpha val="60001"/>
              </a:schemeClr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892" name="AutoShape 12"/>
            <p:cNvSpPr>
              <a:spLocks noChangeArrowheads="1"/>
            </p:cNvSpPr>
            <p:nvPr/>
          </p:nvSpPr>
          <p:spPr bwMode="auto">
            <a:xfrm>
              <a:off x="2624" y="812"/>
              <a:ext cx="96" cy="2436"/>
            </a:xfrm>
            <a:prstGeom prst="moon">
              <a:avLst>
                <a:gd name="adj" fmla="val 77083"/>
              </a:avLst>
            </a:prstGeom>
            <a:solidFill>
              <a:schemeClr val="bg1">
                <a:alpha val="60001"/>
              </a:schemeClr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2893" name="Oval 13"/>
          <p:cNvSpPr>
            <a:spLocks noChangeAspect="1" noChangeArrowheads="1"/>
          </p:cNvSpPr>
          <p:nvPr/>
        </p:nvSpPr>
        <p:spPr bwMode="auto">
          <a:xfrm>
            <a:off x="2644775" y="1295400"/>
            <a:ext cx="3875088" cy="3875088"/>
          </a:xfrm>
          <a:prstGeom prst="ellipse">
            <a:avLst/>
          </a:prstGeom>
          <a:gradFill rotWithShape="1">
            <a:gsLst>
              <a:gs pos="0">
                <a:srgbClr val="3399FF">
                  <a:gamma/>
                  <a:shade val="46275"/>
                  <a:invGamma/>
                  <a:alpha val="73000"/>
                </a:srgbClr>
              </a:gs>
              <a:gs pos="100000">
                <a:srgbClr val="3399FF">
                  <a:alpha val="73000"/>
                </a:srgbClr>
              </a:gs>
            </a:gsLst>
            <a:lin ang="0" scaled="1"/>
          </a:gradFill>
          <a:ln w="25400">
            <a:noFill/>
            <a:rou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2894" name="AutoShape 14"/>
          <p:cNvSpPr>
            <a:spLocks noChangeArrowheads="1"/>
          </p:cNvSpPr>
          <p:nvPr/>
        </p:nvSpPr>
        <p:spPr bwMode="auto">
          <a:xfrm rot="16200000">
            <a:off x="4406900" y="4076700"/>
            <a:ext cx="330200" cy="1816100"/>
          </a:xfrm>
          <a:prstGeom prst="moon">
            <a:avLst>
              <a:gd name="adj" fmla="val 49995"/>
            </a:avLst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>
                  <a:alpha val="0"/>
                </a:schemeClr>
              </a:gs>
            </a:gsLst>
            <a:lin ang="0" scaled="1"/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2895" name="Oval 15"/>
          <p:cNvSpPr>
            <a:spLocks noChangeAspect="1" noChangeArrowheads="1"/>
          </p:cNvSpPr>
          <p:nvPr/>
        </p:nvSpPr>
        <p:spPr bwMode="auto">
          <a:xfrm>
            <a:off x="2608263" y="1274763"/>
            <a:ext cx="3913187" cy="3913187"/>
          </a:xfrm>
          <a:prstGeom prst="ellipse">
            <a:avLst/>
          </a:prstGeom>
          <a:noFill/>
          <a:ln w="28575">
            <a:solidFill>
              <a:srgbClr val="CC9900"/>
            </a:solidFill>
            <a:rou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2896" name="AutoShape 1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267200" y="5562600"/>
            <a:ext cx="762000" cy="533400"/>
          </a:xfrm>
          <a:prstGeom prst="actionButtonBlank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</a:rPr>
              <a:t>1</a:t>
            </a:r>
            <a:endParaRPr lang="en-US" sz="24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22897" name="AutoShape 1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105400" y="5562600"/>
            <a:ext cx="762000" cy="533400"/>
          </a:xfrm>
          <a:prstGeom prst="actionButtonBlank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</a:rPr>
              <a:t>2</a:t>
            </a:r>
            <a:endParaRPr lang="en-US" sz="24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grpSp>
        <p:nvGrpSpPr>
          <p:cNvPr id="3" name="Group 18"/>
          <p:cNvGrpSpPr/>
          <p:nvPr/>
        </p:nvGrpSpPr>
        <p:grpSpPr bwMode="auto">
          <a:xfrm>
            <a:off x="2751138" y="1273175"/>
            <a:ext cx="3581400" cy="3879850"/>
            <a:chOff x="1584" y="812"/>
            <a:chExt cx="2256" cy="2444"/>
          </a:xfrm>
        </p:grpSpPr>
        <p:sp>
          <p:nvSpPr>
            <p:cNvPr id="122899" name="AutoShape 19"/>
            <p:cNvSpPr>
              <a:spLocks noChangeArrowheads="1"/>
            </p:cNvSpPr>
            <p:nvPr/>
          </p:nvSpPr>
          <p:spPr bwMode="auto">
            <a:xfrm>
              <a:off x="1584" y="820"/>
              <a:ext cx="1104" cy="2436"/>
            </a:xfrm>
            <a:prstGeom prst="moon">
              <a:avLst>
                <a:gd name="adj" fmla="val 4708"/>
              </a:avLst>
            </a:prstGeom>
            <a:solidFill>
              <a:schemeClr val="tx2">
                <a:alpha val="14999"/>
              </a:schemeClr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00" name="AutoShape 20"/>
            <p:cNvSpPr>
              <a:spLocks noChangeArrowheads="1"/>
            </p:cNvSpPr>
            <p:nvPr/>
          </p:nvSpPr>
          <p:spPr bwMode="auto">
            <a:xfrm flipH="1">
              <a:off x="2688" y="820"/>
              <a:ext cx="1152" cy="2436"/>
            </a:xfrm>
            <a:prstGeom prst="moon">
              <a:avLst>
                <a:gd name="adj" fmla="val 4366"/>
              </a:avLst>
            </a:prstGeom>
            <a:solidFill>
              <a:schemeClr val="tx2">
                <a:alpha val="14999"/>
              </a:schemeClr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01" name="AutoShape 21"/>
            <p:cNvSpPr>
              <a:spLocks noChangeArrowheads="1"/>
            </p:cNvSpPr>
            <p:nvPr/>
          </p:nvSpPr>
          <p:spPr bwMode="auto">
            <a:xfrm>
              <a:off x="1776" y="816"/>
              <a:ext cx="912" cy="2436"/>
            </a:xfrm>
            <a:prstGeom prst="moon">
              <a:avLst>
                <a:gd name="adj" fmla="val 5593"/>
              </a:avLst>
            </a:prstGeom>
            <a:solidFill>
              <a:schemeClr val="tx2">
                <a:alpha val="14999"/>
              </a:schemeClr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02" name="AutoShape 22"/>
            <p:cNvSpPr>
              <a:spLocks noChangeArrowheads="1"/>
            </p:cNvSpPr>
            <p:nvPr/>
          </p:nvSpPr>
          <p:spPr bwMode="auto">
            <a:xfrm flipH="1">
              <a:off x="2700" y="816"/>
              <a:ext cx="948" cy="2436"/>
            </a:xfrm>
            <a:prstGeom prst="moon">
              <a:avLst>
                <a:gd name="adj" fmla="val 6009"/>
              </a:avLst>
            </a:prstGeom>
            <a:solidFill>
              <a:schemeClr val="tx2">
                <a:alpha val="14999"/>
              </a:schemeClr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03" name="AutoShape 23"/>
            <p:cNvSpPr>
              <a:spLocks noChangeArrowheads="1"/>
            </p:cNvSpPr>
            <p:nvPr/>
          </p:nvSpPr>
          <p:spPr bwMode="auto">
            <a:xfrm>
              <a:off x="1968" y="816"/>
              <a:ext cx="760" cy="2436"/>
            </a:xfrm>
            <a:prstGeom prst="moon">
              <a:avLst>
                <a:gd name="adj" fmla="val 7894"/>
              </a:avLst>
            </a:prstGeom>
            <a:solidFill>
              <a:schemeClr val="tx2">
                <a:alpha val="14999"/>
              </a:schemeClr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04" name="AutoShape 24"/>
            <p:cNvSpPr>
              <a:spLocks noChangeArrowheads="1"/>
            </p:cNvSpPr>
            <p:nvPr/>
          </p:nvSpPr>
          <p:spPr bwMode="auto">
            <a:xfrm flipH="1">
              <a:off x="2688" y="816"/>
              <a:ext cx="720" cy="2436"/>
            </a:xfrm>
            <a:prstGeom prst="moon">
              <a:avLst>
                <a:gd name="adj" fmla="val 7894"/>
              </a:avLst>
            </a:prstGeom>
            <a:solidFill>
              <a:schemeClr val="tx2">
                <a:alpha val="14999"/>
              </a:schemeClr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05" name="AutoShape 25"/>
            <p:cNvSpPr>
              <a:spLocks noChangeArrowheads="1"/>
            </p:cNvSpPr>
            <p:nvPr/>
          </p:nvSpPr>
          <p:spPr bwMode="auto">
            <a:xfrm>
              <a:off x="2256" y="816"/>
              <a:ext cx="472" cy="2436"/>
            </a:xfrm>
            <a:prstGeom prst="moon">
              <a:avLst>
                <a:gd name="adj" fmla="val 17046"/>
              </a:avLst>
            </a:prstGeom>
            <a:solidFill>
              <a:schemeClr val="tx2">
                <a:alpha val="14999"/>
              </a:schemeClr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06" name="AutoShape 26"/>
            <p:cNvSpPr>
              <a:spLocks noChangeArrowheads="1"/>
            </p:cNvSpPr>
            <p:nvPr/>
          </p:nvSpPr>
          <p:spPr bwMode="auto">
            <a:xfrm flipH="1">
              <a:off x="2720" y="812"/>
              <a:ext cx="336" cy="2436"/>
            </a:xfrm>
            <a:prstGeom prst="moon">
              <a:avLst>
                <a:gd name="adj" fmla="val 22917"/>
              </a:avLst>
            </a:prstGeom>
            <a:solidFill>
              <a:schemeClr val="tx2">
                <a:alpha val="14999"/>
              </a:schemeClr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07" name="AutoShape 27"/>
            <p:cNvSpPr>
              <a:spLocks noChangeArrowheads="1"/>
            </p:cNvSpPr>
            <p:nvPr/>
          </p:nvSpPr>
          <p:spPr bwMode="auto">
            <a:xfrm>
              <a:off x="2624" y="812"/>
              <a:ext cx="96" cy="2436"/>
            </a:xfrm>
            <a:prstGeom prst="moon">
              <a:avLst>
                <a:gd name="adj" fmla="val 77083"/>
              </a:avLst>
            </a:prstGeom>
            <a:solidFill>
              <a:schemeClr val="tx2">
                <a:alpha val="14999"/>
              </a:schemeClr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2908" name="AutoShape 2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362200" y="5562600"/>
            <a:ext cx="1676400" cy="533400"/>
          </a:xfrm>
          <a:prstGeom prst="actionButtonBlank">
            <a:avLst/>
          </a:prstGeom>
          <a:solidFill>
            <a:srgbClr val="FF3300"/>
          </a:soli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en-US" sz="2000">
                <a:solidFill>
                  <a:schemeClr val="bg1"/>
                </a:solidFill>
                <a:latin typeface="Arial" panose="020B0604020202020204" pitchFamily="34" charset="0"/>
              </a:rPr>
              <a:t>Khối cầu</a:t>
            </a:r>
            <a:endParaRPr lang="en-US" sz="20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22909" name="Text Box 29"/>
          <p:cNvSpPr txBox="1">
            <a:spLocks noChangeArrowheads="1"/>
          </p:cNvSpPr>
          <p:nvPr/>
        </p:nvSpPr>
        <p:spPr bwMode="auto">
          <a:xfrm>
            <a:off x="184150" y="6096000"/>
            <a:ext cx="2722563" cy="3968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Khung của khối cầu.</a:t>
            </a:r>
            <a:endParaRPr lang="en-US" sz="2000" b="1">
              <a:effectLst>
                <a:outerShdw blurRad="38100" dist="38100" dir="2700000" algn="tl">
                  <a:srgbClr val="FFFFFF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122910" name="Text Box 30"/>
          <p:cNvSpPr txBox="1">
            <a:spLocks noChangeArrowheads="1"/>
          </p:cNvSpPr>
          <p:nvPr/>
        </p:nvSpPr>
        <p:spPr bwMode="auto">
          <a:xfrm>
            <a:off x="2914650" y="6096000"/>
            <a:ext cx="3054350" cy="3968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1. Mặt tròn bao quanh</a:t>
            </a:r>
            <a:r>
              <a:rPr lang="en-US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.</a:t>
            </a:r>
            <a:endParaRPr lang="en-US">
              <a:effectLst>
                <a:outerShdw blurRad="38100" dist="38100" dir="2700000" algn="tl">
                  <a:srgbClr val="FFFFFF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122911" name="Text Box 31"/>
          <p:cNvSpPr txBox="1">
            <a:spLocks noChangeArrowheads="1"/>
          </p:cNvSpPr>
          <p:nvPr/>
        </p:nvSpPr>
        <p:spPr bwMode="auto">
          <a:xfrm>
            <a:off x="6019800" y="6096000"/>
            <a:ext cx="3124200" cy="3968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2. Khối cầu có thể lăn.</a:t>
            </a:r>
            <a:endParaRPr lang="en-US" sz="2000" b="1">
              <a:effectLst>
                <a:outerShdw blurRad="38100" dist="38100" dir="2700000" algn="tl">
                  <a:srgbClr val="FFFFFF"/>
                </a:outerShdw>
              </a:effectLst>
              <a:latin typeface="Arial" panose="020B0604020202020204" pitchFamily="34" charset="0"/>
            </a:endParaRPr>
          </a:p>
        </p:txBody>
      </p:sp>
      <p:pic>
        <p:nvPicPr>
          <p:cNvPr id="122913" name="Picture 33" descr="B61F922E038C4F38BF8B03DDF16A5670"/>
          <p:cNvPicPr>
            <a:picLocks noChangeAspect="1" noChangeArrowheads="1" noCrop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0" y="0"/>
            <a:ext cx="1346200" cy="3451225"/>
          </a:xfrm>
          <a:prstGeom prst="rect">
            <a:avLst/>
          </a:prstGeom>
          <a:noFill/>
        </p:spPr>
      </p:pic>
      <p:pic>
        <p:nvPicPr>
          <p:cNvPr id="122914" name="Picture 34" descr="69D537EC41674A80AAA68CB93FBC129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34338" y="0"/>
            <a:ext cx="1109662" cy="3267075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22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22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228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22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2000"/>
                                        <p:tgtEl>
                                          <p:spTgt spid="122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2000"/>
                                        <p:tgtEl>
                                          <p:spTgt spid="122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22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000"/>
                            </p:stCondLst>
                            <p:childTnLst>
                              <p:par>
                                <p:cTn id="34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1000"/>
                                        <p:tgtEl>
                                          <p:spTgt spid="1228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2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2896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228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229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63" presetClass="path" presetSubtype="0" accel="50000" decel="50000" autoRev="1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44" dur="3000" fill="hold"/>
                                        <p:tgtEl>
                                          <p:spTgt spid="1228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5" presetID="63" presetClass="path" presetSubtype="0" accel="50000" decel="50000" autoRev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46" dur="3000" fill="hold"/>
                                        <p:tgtEl>
                                          <p:spTgt spid="1228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7" presetID="63" presetClass="path" presetSubtype="0" accel="50000" decel="50000" autoRev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1.44509E-6 L 0.25 -1.44509E-6 " pathEditMode="relative" rAng="0" ptsTypes="AA">
                                      <p:cBhvr>
                                        <p:cTn id="48" dur="3000" spd="-100000" fill="hold"/>
                                        <p:tgtEl>
                                          <p:spTgt spid="1228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0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8" presetClass="emph" presetSubtype="0" autoRev="1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3" dur="3000" fill="hold"/>
                                        <p:tgtEl>
                                          <p:spTgt spid="12289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4" presetID="63" presetClass="path" presetSubtype="0" accel="50000" decel="50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56 0.02312 L 0.25156 0.02312 " pathEditMode="relative" rAng="0" ptsTypes="AA">
                                      <p:cBhvr>
                                        <p:cTn id="55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0"/>
                                    </p:animMotion>
                                  </p:childTnLst>
                                </p:cTn>
                              </p:par>
                              <p:par>
                                <p:cTn id="56" presetID="8" presetClass="emph" presetSubtype="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57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2897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12290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122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122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000"/>
                            </p:stCondLst>
                            <p:childTnLst>
                              <p:par>
                                <p:cTn id="6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2908"/>
                  </p:tgtEl>
                </p:cond>
              </p:nextCondLst>
            </p:seq>
          </p:childTnLst>
        </p:cTn>
      </p:par>
    </p:tnLst>
    <p:bldLst>
      <p:bldP spid="122882" grpId="0" animBg="1"/>
      <p:bldP spid="122882" grpId="1" animBg="1"/>
      <p:bldP spid="122893" grpId="0" animBg="1"/>
      <p:bldP spid="122893" grpId="1" animBg="1"/>
      <p:bldP spid="122893" grpId="2" animBg="1"/>
      <p:bldP spid="122894" grpId="0" animBg="1"/>
      <p:bldP spid="122894" grpId="1" animBg="1"/>
      <p:bldP spid="122894" grpId="2" animBg="1"/>
      <p:bldP spid="122895" grpId="0" animBg="1"/>
      <p:bldP spid="122895" grpId="1" animBg="1"/>
      <p:bldP spid="122895" grpId="2" animBg="1"/>
      <p:bldP spid="122909" grpId="0"/>
      <p:bldP spid="122910" grpId="0"/>
      <p:bldP spid="1229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314066541_1218848278986587_4941955804219746630_n.jpg"/>
          <p:cNvPicPr>
            <a:picLocks noGrp="1"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1" y="0"/>
            <a:ext cx="9143999" cy="6858000"/>
          </a:xfr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498" name="Picture 2" descr="khoi tru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2924175" y="762000"/>
            <a:ext cx="3324225" cy="4724400"/>
          </a:xfrm>
          <a:prstGeom prst="rect">
            <a:avLst/>
          </a:prstGeom>
          <a:noFill/>
        </p:spPr>
      </p:pic>
      <p:sp>
        <p:nvSpPr>
          <p:cNvPr id="106499" name="AutoShape 3"/>
          <p:cNvSpPr>
            <a:spLocks noChangeArrowheads="1"/>
          </p:cNvSpPr>
          <p:nvPr/>
        </p:nvSpPr>
        <p:spPr bwMode="auto">
          <a:xfrm>
            <a:off x="2971800" y="1498600"/>
            <a:ext cx="3235325" cy="3200400"/>
          </a:xfrm>
          <a:custGeom>
            <a:avLst/>
            <a:gdLst>
              <a:gd name="G0" fmla="+- 233 0 0"/>
              <a:gd name="G1" fmla="+- 21600 0 233"/>
              <a:gd name="G2" fmla="*/ 233 1 2"/>
              <a:gd name="G3" fmla="+- 21600 0 G2"/>
              <a:gd name="G4" fmla="+/ 233 21600 2"/>
              <a:gd name="G5" fmla="+/ G1 0 2"/>
              <a:gd name="G6" fmla="*/ 21600 21600 233"/>
              <a:gd name="G7" fmla="*/ G6 1 2"/>
              <a:gd name="G8" fmla="+- 21600 0 G7"/>
              <a:gd name="G9" fmla="*/ 21600 1 2"/>
              <a:gd name="G10" fmla="+- 233 0 G9"/>
              <a:gd name="G11" fmla="?: G10 G8 0"/>
              <a:gd name="G12" fmla="?: G10 G7 21600"/>
              <a:gd name="T0" fmla="*/ 21483 w 21600"/>
              <a:gd name="T1" fmla="*/ 10800 h 21600"/>
              <a:gd name="T2" fmla="*/ 10800 w 21600"/>
              <a:gd name="T3" fmla="*/ 21600 h 21600"/>
              <a:gd name="T4" fmla="*/ 117 w 21600"/>
              <a:gd name="T5" fmla="*/ 10800 h 21600"/>
              <a:gd name="T6" fmla="*/ 10800 w 21600"/>
              <a:gd name="T7" fmla="*/ 0 h 21600"/>
              <a:gd name="T8" fmla="*/ 1917 w 21600"/>
              <a:gd name="T9" fmla="*/ 1917 h 21600"/>
              <a:gd name="T10" fmla="*/ 19683 w 21600"/>
              <a:gd name="T11" fmla="*/ 1968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233" y="21600"/>
                </a:lnTo>
                <a:lnTo>
                  <a:pt x="21367" y="21600"/>
                </a:lnTo>
                <a:lnTo>
                  <a:pt x="21600" y="0"/>
                </a:lnTo>
                <a:close/>
              </a:path>
            </a:pathLst>
          </a:custGeom>
          <a:gradFill rotWithShape="1">
            <a:gsLst>
              <a:gs pos="0">
                <a:schemeClr val="bg2">
                  <a:alpha val="10001"/>
                </a:schemeClr>
              </a:gs>
              <a:gs pos="100000">
                <a:schemeClr val="bg2">
                  <a:gamma/>
                  <a:shade val="0"/>
                  <a:invGamma/>
                </a:schemeClr>
              </a:gs>
            </a:gsLst>
            <a:lin ang="0" scaled="1"/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500" name="Oval 4"/>
          <p:cNvSpPr>
            <a:spLocks noChangeArrowheads="1"/>
          </p:cNvSpPr>
          <p:nvPr/>
        </p:nvSpPr>
        <p:spPr bwMode="auto">
          <a:xfrm>
            <a:off x="2978150" y="4165600"/>
            <a:ext cx="3200400" cy="1143000"/>
          </a:xfrm>
          <a:prstGeom prst="ellipse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>
                  <a:alpha val="97000"/>
                </a:schemeClr>
              </a:gs>
            </a:gsLst>
            <a:lin ang="5400000" scaled="1"/>
          </a:gradFill>
          <a:ln w="22225">
            <a:noFill/>
            <a:rou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5"/>
          <p:cNvGrpSpPr/>
          <p:nvPr/>
        </p:nvGrpSpPr>
        <p:grpSpPr bwMode="auto">
          <a:xfrm>
            <a:off x="2955925" y="1498600"/>
            <a:ext cx="3254375" cy="3810000"/>
            <a:chOff x="-384" y="936"/>
            <a:chExt cx="2050" cy="2400"/>
          </a:xfrm>
        </p:grpSpPr>
        <p:sp>
          <p:nvSpPr>
            <p:cNvPr id="106502" name="Oval 6"/>
            <p:cNvSpPr>
              <a:spLocks noChangeArrowheads="1"/>
            </p:cNvSpPr>
            <p:nvPr/>
          </p:nvSpPr>
          <p:spPr bwMode="auto">
            <a:xfrm>
              <a:off x="-368" y="2568"/>
              <a:ext cx="2016" cy="768"/>
            </a:xfrm>
            <a:prstGeom prst="ellipse">
              <a:avLst/>
            </a:prstGeom>
            <a:gradFill rotWithShape="1">
              <a:gsLst>
                <a:gs pos="0">
                  <a:srgbClr val="3399FF">
                    <a:gamma/>
                    <a:shade val="60392"/>
                    <a:invGamma/>
                  </a:srgbClr>
                </a:gs>
                <a:gs pos="100000">
                  <a:srgbClr val="3399FF"/>
                </a:gs>
              </a:gsLst>
              <a:lin ang="0" scaled="1"/>
            </a:gradFill>
            <a:ln w="22225">
              <a:noFill/>
              <a:rou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503" name="AutoShape 7"/>
            <p:cNvSpPr>
              <a:spLocks noChangeArrowheads="1"/>
            </p:cNvSpPr>
            <p:nvPr/>
          </p:nvSpPr>
          <p:spPr bwMode="auto">
            <a:xfrm>
              <a:off x="-384" y="936"/>
              <a:ext cx="2050" cy="2016"/>
            </a:xfrm>
            <a:custGeom>
              <a:avLst/>
              <a:gdLst>
                <a:gd name="G0" fmla="+- 233 0 0"/>
                <a:gd name="G1" fmla="+- 21600 0 233"/>
                <a:gd name="G2" fmla="*/ 233 1 2"/>
                <a:gd name="G3" fmla="+- 21600 0 G2"/>
                <a:gd name="G4" fmla="+/ 233 21600 2"/>
                <a:gd name="G5" fmla="+/ G1 0 2"/>
                <a:gd name="G6" fmla="*/ 21600 21600 233"/>
                <a:gd name="G7" fmla="*/ G6 1 2"/>
                <a:gd name="G8" fmla="+- 21600 0 G7"/>
                <a:gd name="G9" fmla="*/ 21600 1 2"/>
                <a:gd name="G10" fmla="+- 233 0 G9"/>
                <a:gd name="G11" fmla="?: G10 G8 0"/>
                <a:gd name="G12" fmla="?: G10 G7 21600"/>
                <a:gd name="T0" fmla="*/ 21483 w 21600"/>
                <a:gd name="T1" fmla="*/ 10800 h 21600"/>
                <a:gd name="T2" fmla="*/ 10800 w 21600"/>
                <a:gd name="T3" fmla="*/ 21600 h 21600"/>
                <a:gd name="T4" fmla="*/ 117 w 21600"/>
                <a:gd name="T5" fmla="*/ 10800 h 21600"/>
                <a:gd name="T6" fmla="*/ 10800 w 21600"/>
                <a:gd name="T7" fmla="*/ 0 h 21600"/>
                <a:gd name="T8" fmla="*/ 1917 w 21600"/>
                <a:gd name="T9" fmla="*/ 1917 h 21600"/>
                <a:gd name="T10" fmla="*/ 19683 w 21600"/>
                <a:gd name="T11" fmla="*/ 19683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233" y="21600"/>
                  </a:lnTo>
                  <a:lnTo>
                    <a:pt x="21367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1">
              <a:gsLst>
                <a:gs pos="0">
                  <a:srgbClr val="3399FF">
                    <a:gamma/>
                    <a:shade val="57255"/>
                    <a:invGamma/>
                  </a:srgbClr>
                </a:gs>
                <a:gs pos="100000">
                  <a:srgbClr val="3399FF"/>
                </a:gs>
              </a:gsLst>
              <a:lin ang="0" scaled="1"/>
            </a:gra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6504" name="Oval 8"/>
          <p:cNvSpPr>
            <a:spLocks noChangeArrowheads="1"/>
          </p:cNvSpPr>
          <p:nvPr/>
        </p:nvSpPr>
        <p:spPr bwMode="auto">
          <a:xfrm>
            <a:off x="2955925" y="790575"/>
            <a:ext cx="3254375" cy="1233488"/>
          </a:xfrm>
          <a:prstGeom prst="ellipse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>
                  <a:alpha val="97000"/>
                </a:schemeClr>
              </a:gs>
            </a:gsLst>
            <a:lin ang="5400000" scaled="1"/>
          </a:gradFill>
          <a:ln w="22225">
            <a:noFill/>
            <a:rou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9"/>
          <p:cNvGrpSpPr/>
          <p:nvPr/>
        </p:nvGrpSpPr>
        <p:grpSpPr bwMode="auto">
          <a:xfrm>
            <a:off x="2895600" y="762000"/>
            <a:ext cx="6629400" cy="8763000"/>
            <a:chOff x="-336" y="480"/>
            <a:chExt cx="4176" cy="5520"/>
          </a:xfrm>
        </p:grpSpPr>
        <p:sp>
          <p:nvSpPr>
            <p:cNvPr id="106506" name="Line 10"/>
            <p:cNvSpPr>
              <a:spLocks noChangeShapeType="1"/>
            </p:cNvSpPr>
            <p:nvPr/>
          </p:nvSpPr>
          <p:spPr bwMode="auto">
            <a:xfrm>
              <a:off x="1728" y="3024"/>
              <a:ext cx="2112" cy="2976"/>
            </a:xfrm>
            <a:prstGeom prst="line">
              <a:avLst/>
            </a:prstGeom>
            <a:noFill/>
            <a:ln w="9525">
              <a:solidFill>
                <a:srgbClr val="66FFFF"/>
              </a:solidFill>
              <a:rou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4" name="Group 11"/>
            <p:cNvGrpSpPr/>
            <p:nvPr/>
          </p:nvGrpSpPr>
          <p:grpSpPr bwMode="auto">
            <a:xfrm>
              <a:off x="-336" y="480"/>
              <a:ext cx="2094" cy="2976"/>
              <a:chOff x="1842" y="480"/>
              <a:chExt cx="2094" cy="2976"/>
            </a:xfrm>
          </p:grpSpPr>
          <p:pic>
            <p:nvPicPr>
              <p:cNvPr id="106508" name="Picture 12" descr="khoi tru"/>
              <p:cNvPicPr>
                <a:picLocks noChangeAspect="1" noChangeArrowheads="1"/>
              </p:cNvPicPr>
              <p:nvPr/>
            </p:nvPicPr>
            <p:blipFill>
              <a:blip r:embed="rId1"/>
              <a:srcRect/>
              <a:stretch>
                <a:fillRect/>
              </a:stretch>
            </p:blipFill>
            <p:spPr bwMode="auto">
              <a:xfrm>
                <a:off x="1842" y="480"/>
                <a:ext cx="2094" cy="2976"/>
              </a:xfrm>
              <a:prstGeom prst="rect">
                <a:avLst/>
              </a:prstGeom>
              <a:noFill/>
            </p:spPr>
          </p:pic>
          <p:grpSp>
            <p:nvGrpSpPr>
              <p:cNvPr id="5" name="Group 13"/>
              <p:cNvGrpSpPr/>
              <p:nvPr/>
            </p:nvGrpSpPr>
            <p:grpSpPr bwMode="auto">
              <a:xfrm>
                <a:off x="1862" y="952"/>
                <a:ext cx="2050" cy="2400"/>
                <a:chOff x="-384" y="936"/>
                <a:chExt cx="2050" cy="2400"/>
              </a:xfrm>
            </p:grpSpPr>
            <p:sp>
              <p:nvSpPr>
                <p:cNvPr id="106510" name="Oval 14"/>
                <p:cNvSpPr>
                  <a:spLocks noChangeArrowheads="1"/>
                </p:cNvSpPr>
                <p:nvPr/>
              </p:nvSpPr>
              <p:spPr bwMode="auto">
                <a:xfrm>
                  <a:off x="-368" y="2568"/>
                  <a:ext cx="2016" cy="768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3399FF">
                        <a:gamma/>
                        <a:shade val="60392"/>
                        <a:invGamma/>
                      </a:srgbClr>
                    </a:gs>
                    <a:gs pos="100000">
                      <a:srgbClr val="3399FF"/>
                    </a:gs>
                  </a:gsLst>
                  <a:lin ang="0" scaled="1"/>
                </a:gradFill>
                <a:ln w="22225">
                  <a:noFill/>
                  <a:rou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511" name="AutoShape 15"/>
                <p:cNvSpPr>
                  <a:spLocks noChangeArrowheads="1"/>
                </p:cNvSpPr>
                <p:nvPr/>
              </p:nvSpPr>
              <p:spPr bwMode="auto">
                <a:xfrm>
                  <a:off x="-384" y="936"/>
                  <a:ext cx="2050" cy="2016"/>
                </a:xfrm>
                <a:custGeom>
                  <a:avLst/>
                  <a:gdLst>
                    <a:gd name="G0" fmla="+- 233 0 0"/>
                    <a:gd name="G1" fmla="+- 21600 0 233"/>
                    <a:gd name="G2" fmla="*/ 233 1 2"/>
                    <a:gd name="G3" fmla="+- 21600 0 G2"/>
                    <a:gd name="G4" fmla="+/ 233 21600 2"/>
                    <a:gd name="G5" fmla="+/ G1 0 2"/>
                    <a:gd name="G6" fmla="*/ 21600 21600 233"/>
                    <a:gd name="G7" fmla="*/ G6 1 2"/>
                    <a:gd name="G8" fmla="+- 21600 0 G7"/>
                    <a:gd name="G9" fmla="*/ 21600 1 2"/>
                    <a:gd name="G10" fmla="+- 233 0 G9"/>
                    <a:gd name="G11" fmla="?: G10 G8 0"/>
                    <a:gd name="G12" fmla="?: G10 G7 21600"/>
                    <a:gd name="T0" fmla="*/ 21483 w 21600"/>
                    <a:gd name="T1" fmla="*/ 10800 h 21600"/>
                    <a:gd name="T2" fmla="*/ 10800 w 21600"/>
                    <a:gd name="T3" fmla="*/ 21600 h 21600"/>
                    <a:gd name="T4" fmla="*/ 117 w 21600"/>
                    <a:gd name="T5" fmla="*/ 10800 h 21600"/>
                    <a:gd name="T6" fmla="*/ 10800 w 21600"/>
                    <a:gd name="T7" fmla="*/ 0 h 21600"/>
                    <a:gd name="T8" fmla="*/ 1917 w 21600"/>
                    <a:gd name="T9" fmla="*/ 1917 h 21600"/>
                    <a:gd name="T10" fmla="*/ 19683 w 21600"/>
                    <a:gd name="T11" fmla="*/ 19683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233" y="21600"/>
                      </a:lnTo>
                      <a:lnTo>
                        <a:pt x="21367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3399FF">
                        <a:gamma/>
                        <a:shade val="57255"/>
                        <a:invGamma/>
                      </a:srgbClr>
                    </a:gs>
                    <a:gs pos="100000">
                      <a:srgbClr val="3399FF"/>
                    </a:gs>
                  </a:gsLst>
                  <a:lin ang="0" scaled="1"/>
                </a:gradFill>
                <a:ln w="9525">
                  <a:noFill/>
                  <a:miter lim="800000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06512" name="Oval 16"/>
              <p:cNvSpPr>
                <a:spLocks noChangeArrowheads="1"/>
              </p:cNvSpPr>
              <p:nvPr/>
            </p:nvSpPr>
            <p:spPr bwMode="auto">
              <a:xfrm>
                <a:off x="1862" y="498"/>
                <a:ext cx="2050" cy="777"/>
              </a:xfrm>
              <a:prstGeom prst="ellipse">
                <a:avLst/>
              </a:prstGeom>
              <a:gradFill rotWithShape="1">
                <a:gsLst>
                  <a:gs pos="0">
                    <a:schemeClr val="accent1">
                      <a:gamma/>
                      <a:shade val="46275"/>
                      <a:invGamma/>
                    </a:schemeClr>
                  </a:gs>
                  <a:gs pos="100000">
                    <a:schemeClr val="accent1">
                      <a:alpha val="97000"/>
                    </a:schemeClr>
                  </a:gs>
                </a:gsLst>
                <a:lin ang="5400000" scaled="1"/>
              </a:gradFill>
              <a:ln w="22225">
                <a:noFill/>
                <a:rou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pic>
        <p:nvPicPr>
          <p:cNvPr id="106523" name="Picture 27" descr="2FF4A10BE8D543779575ADE7409EF7B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438275" cy="3435350"/>
          </a:xfrm>
          <a:prstGeom prst="rect">
            <a:avLst/>
          </a:prstGeom>
          <a:noFill/>
        </p:spPr>
      </p:pic>
      <p:pic>
        <p:nvPicPr>
          <p:cNvPr id="106524" name="Picture 28" descr="69D537EC41674A80AAA68CB93FBC129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34338" y="0"/>
            <a:ext cx="1109662" cy="3267075"/>
          </a:xfrm>
          <a:prstGeom prst="rect">
            <a:avLst/>
          </a:prstGeom>
          <a:noFill/>
        </p:spPr>
      </p:pic>
      <p:sp>
        <p:nvSpPr>
          <p:cNvPr id="106525" name="Text Box 29"/>
          <p:cNvSpPr txBox="1">
            <a:spLocks noChangeArrowheads="1"/>
          </p:cNvSpPr>
          <p:nvPr/>
        </p:nvSpPr>
        <p:spPr bwMode="auto">
          <a:xfrm>
            <a:off x="2422525" y="5424488"/>
            <a:ext cx="4471988" cy="1433512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800" b="1">
                <a:solidFill>
                  <a:srgbClr val="FF0000"/>
                </a:solidFill>
              </a:rPr>
              <a:t>Khối trụ</a:t>
            </a:r>
            <a:endParaRPr lang="en-US" sz="8800" b="1">
              <a:solidFill>
                <a:srgbClr val="FF0000"/>
              </a:solidFill>
            </a:endParaRPr>
          </a:p>
        </p:txBody>
      </p:sp>
      <p:sp>
        <p:nvSpPr>
          <p:cNvPr id="106526" name="Text Box 30"/>
          <p:cNvSpPr txBox="1">
            <a:spLocks noChangeArrowheads="1"/>
          </p:cNvSpPr>
          <p:nvPr/>
        </p:nvSpPr>
        <p:spPr bwMode="auto">
          <a:xfrm>
            <a:off x="1727200" y="0"/>
            <a:ext cx="6096000" cy="762000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/>
              <a:t>Nhận biết khối trụ</a:t>
            </a:r>
            <a:endParaRPr lang="en-US" sz="44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6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1065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065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2000"/>
                                        <p:tgtEl>
                                          <p:spTgt spid="106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2000"/>
                                        <p:tgtEl>
                                          <p:spTgt spid="106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2000"/>
                                        <p:tgtEl>
                                          <p:spTgt spid="106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60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80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1000"/>
                                        <p:tgtEl>
                                          <p:spTgt spid="1064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6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1000"/>
                                        <p:tgtEl>
                                          <p:spTgt spid="1065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6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1000"/>
                                        <p:tgtEl>
                                          <p:spTgt spid="1065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6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1000"/>
                                        <p:tgtEl>
                                          <p:spTgt spid="1064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6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499" grpId="0" animBg="1"/>
      <p:bldP spid="106499" grpId="1" animBg="1"/>
      <p:bldP spid="106500" grpId="0" animBg="1"/>
      <p:bldP spid="106500" grpId="1" animBg="1"/>
      <p:bldP spid="106504" grpId="0" animBg="1"/>
      <p:bldP spid="106504" grpId="1" animBg="1"/>
      <p:bldP spid="10652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4930" name="Picture 2" descr="khoi tru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2924175" y="762000"/>
            <a:ext cx="3324225" cy="4724400"/>
          </a:xfrm>
          <a:prstGeom prst="rect">
            <a:avLst/>
          </a:prstGeom>
          <a:noFill/>
        </p:spPr>
      </p:pic>
      <p:sp>
        <p:nvSpPr>
          <p:cNvPr id="124931" name="AutoShape 3"/>
          <p:cNvSpPr>
            <a:spLocks noChangeArrowheads="1"/>
          </p:cNvSpPr>
          <p:nvPr/>
        </p:nvSpPr>
        <p:spPr bwMode="auto">
          <a:xfrm>
            <a:off x="2971800" y="1498600"/>
            <a:ext cx="3235325" cy="3200400"/>
          </a:xfrm>
          <a:custGeom>
            <a:avLst/>
            <a:gdLst>
              <a:gd name="G0" fmla="+- 233 0 0"/>
              <a:gd name="G1" fmla="+- 21600 0 233"/>
              <a:gd name="G2" fmla="*/ 233 1 2"/>
              <a:gd name="G3" fmla="+- 21600 0 G2"/>
              <a:gd name="G4" fmla="+/ 233 21600 2"/>
              <a:gd name="G5" fmla="+/ G1 0 2"/>
              <a:gd name="G6" fmla="*/ 21600 21600 233"/>
              <a:gd name="G7" fmla="*/ G6 1 2"/>
              <a:gd name="G8" fmla="+- 21600 0 G7"/>
              <a:gd name="G9" fmla="*/ 21600 1 2"/>
              <a:gd name="G10" fmla="+- 233 0 G9"/>
              <a:gd name="G11" fmla="?: G10 G8 0"/>
              <a:gd name="G12" fmla="?: G10 G7 21600"/>
              <a:gd name="T0" fmla="*/ 21483 w 21600"/>
              <a:gd name="T1" fmla="*/ 10800 h 21600"/>
              <a:gd name="T2" fmla="*/ 10800 w 21600"/>
              <a:gd name="T3" fmla="*/ 21600 h 21600"/>
              <a:gd name="T4" fmla="*/ 117 w 21600"/>
              <a:gd name="T5" fmla="*/ 10800 h 21600"/>
              <a:gd name="T6" fmla="*/ 10800 w 21600"/>
              <a:gd name="T7" fmla="*/ 0 h 21600"/>
              <a:gd name="T8" fmla="*/ 1917 w 21600"/>
              <a:gd name="T9" fmla="*/ 1917 h 21600"/>
              <a:gd name="T10" fmla="*/ 19683 w 21600"/>
              <a:gd name="T11" fmla="*/ 1968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233" y="21600"/>
                </a:lnTo>
                <a:lnTo>
                  <a:pt x="21367" y="21600"/>
                </a:lnTo>
                <a:lnTo>
                  <a:pt x="21600" y="0"/>
                </a:lnTo>
                <a:close/>
              </a:path>
            </a:pathLst>
          </a:custGeom>
          <a:gradFill rotWithShape="1">
            <a:gsLst>
              <a:gs pos="0">
                <a:schemeClr val="bg2">
                  <a:alpha val="10001"/>
                </a:schemeClr>
              </a:gs>
              <a:gs pos="100000">
                <a:schemeClr val="bg2">
                  <a:gamma/>
                  <a:shade val="0"/>
                  <a:invGamma/>
                </a:schemeClr>
              </a:gs>
            </a:gsLst>
            <a:lin ang="0" scaled="1"/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932" name="Oval 4"/>
          <p:cNvSpPr>
            <a:spLocks noChangeArrowheads="1"/>
          </p:cNvSpPr>
          <p:nvPr/>
        </p:nvSpPr>
        <p:spPr bwMode="auto">
          <a:xfrm>
            <a:off x="2978150" y="4165600"/>
            <a:ext cx="3200400" cy="1143000"/>
          </a:xfrm>
          <a:prstGeom prst="ellipse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>
                  <a:alpha val="97000"/>
                </a:schemeClr>
              </a:gs>
            </a:gsLst>
            <a:lin ang="5400000" scaled="1"/>
          </a:gradFill>
          <a:ln w="22225">
            <a:noFill/>
            <a:rou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5"/>
          <p:cNvGrpSpPr/>
          <p:nvPr/>
        </p:nvGrpSpPr>
        <p:grpSpPr bwMode="auto">
          <a:xfrm>
            <a:off x="2955925" y="1498600"/>
            <a:ext cx="3254375" cy="3810000"/>
            <a:chOff x="-384" y="936"/>
            <a:chExt cx="2050" cy="2400"/>
          </a:xfrm>
        </p:grpSpPr>
        <p:sp>
          <p:nvSpPr>
            <p:cNvPr id="124934" name="Oval 6"/>
            <p:cNvSpPr>
              <a:spLocks noChangeArrowheads="1"/>
            </p:cNvSpPr>
            <p:nvPr/>
          </p:nvSpPr>
          <p:spPr bwMode="auto">
            <a:xfrm>
              <a:off x="-368" y="2568"/>
              <a:ext cx="2016" cy="768"/>
            </a:xfrm>
            <a:prstGeom prst="ellipse">
              <a:avLst/>
            </a:prstGeom>
            <a:gradFill rotWithShape="1">
              <a:gsLst>
                <a:gs pos="0">
                  <a:srgbClr val="3399FF">
                    <a:gamma/>
                    <a:shade val="60392"/>
                    <a:invGamma/>
                  </a:srgbClr>
                </a:gs>
                <a:gs pos="100000">
                  <a:srgbClr val="3399FF"/>
                </a:gs>
              </a:gsLst>
              <a:lin ang="0" scaled="1"/>
            </a:gradFill>
            <a:ln w="22225">
              <a:noFill/>
              <a:rou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935" name="AutoShape 7"/>
            <p:cNvSpPr>
              <a:spLocks noChangeArrowheads="1"/>
            </p:cNvSpPr>
            <p:nvPr/>
          </p:nvSpPr>
          <p:spPr bwMode="auto">
            <a:xfrm>
              <a:off x="-384" y="936"/>
              <a:ext cx="2050" cy="2016"/>
            </a:xfrm>
            <a:custGeom>
              <a:avLst/>
              <a:gdLst>
                <a:gd name="G0" fmla="+- 233 0 0"/>
                <a:gd name="G1" fmla="+- 21600 0 233"/>
                <a:gd name="G2" fmla="*/ 233 1 2"/>
                <a:gd name="G3" fmla="+- 21600 0 G2"/>
                <a:gd name="G4" fmla="+/ 233 21600 2"/>
                <a:gd name="G5" fmla="+/ G1 0 2"/>
                <a:gd name="G6" fmla="*/ 21600 21600 233"/>
                <a:gd name="G7" fmla="*/ G6 1 2"/>
                <a:gd name="G8" fmla="+- 21600 0 G7"/>
                <a:gd name="G9" fmla="*/ 21600 1 2"/>
                <a:gd name="G10" fmla="+- 233 0 G9"/>
                <a:gd name="G11" fmla="?: G10 G8 0"/>
                <a:gd name="G12" fmla="?: G10 G7 21600"/>
                <a:gd name="T0" fmla="*/ 21483 w 21600"/>
                <a:gd name="T1" fmla="*/ 10800 h 21600"/>
                <a:gd name="T2" fmla="*/ 10800 w 21600"/>
                <a:gd name="T3" fmla="*/ 21600 h 21600"/>
                <a:gd name="T4" fmla="*/ 117 w 21600"/>
                <a:gd name="T5" fmla="*/ 10800 h 21600"/>
                <a:gd name="T6" fmla="*/ 10800 w 21600"/>
                <a:gd name="T7" fmla="*/ 0 h 21600"/>
                <a:gd name="T8" fmla="*/ 1917 w 21600"/>
                <a:gd name="T9" fmla="*/ 1917 h 21600"/>
                <a:gd name="T10" fmla="*/ 19683 w 21600"/>
                <a:gd name="T11" fmla="*/ 19683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233" y="21600"/>
                  </a:lnTo>
                  <a:lnTo>
                    <a:pt x="21367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1">
              <a:gsLst>
                <a:gs pos="0">
                  <a:srgbClr val="3399FF">
                    <a:gamma/>
                    <a:shade val="57255"/>
                    <a:invGamma/>
                  </a:srgbClr>
                </a:gs>
                <a:gs pos="100000">
                  <a:srgbClr val="3399FF"/>
                </a:gs>
              </a:gsLst>
              <a:lin ang="0" scaled="1"/>
            </a:gra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4936" name="Oval 8"/>
          <p:cNvSpPr>
            <a:spLocks noChangeArrowheads="1"/>
          </p:cNvSpPr>
          <p:nvPr/>
        </p:nvSpPr>
        <p:spPr bwMode="auto">
          <a:xfrm>
            <a:off x="2955925" y="790575"/>
            <a:ext cx="3254375" cy="1233488"/>
          </a:xfrm>
          <a:prstGeom prst="ellipse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>
                  <a:alpha val="97000"/>
                </a:schemeClr>
              </a:gs>
            </a:gsLst>
            <a:lin ang="5400000" scaled="1"/>
          </a:gradFill>
          <a:ln w="22225">
            <a:noFill/>
            <a:rou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9"/>
          <p:cNvGrpSpPr/>
          <p:nvPr/>
        </p:nvGrpSpPr>
        <p:grpSpPr bwMode="auto">
          <a:xfrm>
            <a:off x="2895600" y="762000"/>
            <a:ext cx="6629400" cy="8763000"/>
            <a:chOff x="-336" y="480"/>
            <a:chExt cx="4176" cy="5520"/>
          </a:xfrm>
        </p:grpSpPr>
        <p:sp>
          <p:nvSpPr>
            <p:cNvPr id="124938" name="Line 10"/>
            <p:cNvSpPr>
              <a:spLocks noChangeShapeType="1"/>
            </p:cNvSpPr>
            <p:nvPr/>
          </p:nvSpPr>
          <p:spPr bwMode="auto">
            <a:xfrm>
              <a:off x="1728" y="3024"/>
              <a:ext cx="2112" cy="2976"/>
            </a:xfrm>
            <a:prstGeom prst="line">
              <a:avLst/>
            </a:prstGeom>
            <a:noFill/>
            <a:ln w="9525">
              <a:solidFill>
                <a:srgbClr val="66FFFF"/>
              </a:solidFill>
              <a:rou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4" name="Group 11"/>
            <p:cNvGrpSpPr/>
            <p:nvPr/>
          </p:nvGrpSpPr>
          <p:grpSpPr bwMode="auto">
            <a:xfrm>
              <a:off x="-336" y="480"/>
              <a:ext cx="2094" cy="2976"/>
              <a:chOff x="1842" y="480"/>
              <a:chExt cx="2094" cy="2976"/>
            </a:xfrm>
          </p:grpSpPr>
          <p:pic>
            <p:nvPicPr>
              <p:cNvPr id="124940" name="Picture 12" descr="khoi tru"/>
              <p:cNvPicPr>
                <a:picLocks noChangeAspect="1" noChangeArrowheads="1"/>
              </p:cNvPicPr>
              <p:nvPr/>
            </p:nvPicPr>
            <p:blipFill>
              <a:blip r:embed="rId1"/>
              <a:srcRect/>
              <a:stretch>
                <a:fillRect/>
              </a:stretch>
            </p:blipFill>
            <p:spPr bwMode="auto">
              <a:xfrm>
                <a:off x="1842" y="480"/>
                <a:ext cx="2094" cy="2976"/>
              </a:xfrm>
              <a:prstGeom prst="rect">
                <a:avLst/>
              </a:prstGeom>
              <a:noFill/>
            </p:spPr>
          </p:pic>
          <p:grpSp>
            <p:nvGrpSpPr>
              <p:cNvPr id="5" name="Group 13"/>
              <p:cNvGrpSpPr/>
              <p:nvPr/>
            </p:nvGrpSpPr>
            <p:grpSpPr bwMode="auto">
              <a:xfrm>
                <a:off x="1862" y="952"/>
                <a:ext cx="2050" cy="2400"/>
                <a:chOff x="-384" y="936"/>
                <a:chExt cx="2050" cy="2400"/>
              </a:xfrm>
            </p:grpSpPr>
            <p:sp>
              <p:nvSpPr>
                <p:cNvPr id="124942" name="Oval 14"/>
                <p:cNvSpPr>
                  <a:spLocks noChangeArrowheads="1"/>
                </p:cNvSpPr>
                <p:nvPr/>
              </p:nvSpPr>
              <p:spPr bwMode="auto">
                <a:xfrm>
                  <a:off x="-368" y="2568"/>
                  <a:ext cx="2016" cy="768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3399FF">
                        <a:gamma/>
                        <a:shade val="60392"/>
                        <a:invGamma/>
                      </a:srgbClr>
                    </a:gs>
                    <a:gs pos="100000">
                      <a:srgbClr val="3399FF"/>
                    </a:gs>
                  </a:gsLst>
                  <a:lin ang="0" scaled="1"/>
                </a:gradFill>
                <a:ln w="22225">
                  <a:noFill/>
                  <a:rou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4943" name="AutoShape 15"/>
                <p:cNvSpPr>
                  <a:spLocks noChangeArrowheads="1"/>
                </p:cNvSpPr>
                <p:nvPr/>
              </p:nvSpPr>
              <p:spPr bwMode="auto">
                <a:xfrm>
                  <a:off x="-384" y="936"/>
                  <a:ext cx="2050" cy="2016"/>
                </a:xfrm>
                <a:custGeom>
                  <a:avLst/>
                  <a:gdLst>
                    <a:gd name="G0" fmla="+- 233 0 0"/>
                    <a:gd name="G1" fmla="+- 21600 0 233"/>
                    <a:gd name="G2" fmla="*/ 233 1 2"/>
                    <a:gd name="G3" fmla="+- 21600 0 G2"/>
                    <a:gd name="G4" fmla="+/ 233 21600 2"/>
                    <a:gd name="G5" fmla="+/ G1 0 2"/>
                    <a:gd name="G6" fmla="*/ 21600 21600 233"/>
                    <a:gd name="G7" fmla="*/ G6 1 2"/>
                    <a:gd name="G8" fmla="+- 21600 0 G7"/>
                    <a:gd name="G9" fmla="*/ 21600 1 2"/>
                    <a:gd name="G10" fmla="+- 233 0 G9"/>
                    <a:gd name="G11" fmla="?: G10 G8 0"/>
                    <a:gd name="G12" fmla="?: G10 G7 21600"/>
                    <a:gd name="T0" fmla="*/ 21483 w 21600"/>
                    <a:gd name="T1" fmla="*/ 10800 h 21600"/>
                    <a:gd name="T2" fmla="*/ 10800 w 21600"/>
                    <a:gd name="T3" fmla="*/ 21600 h 21600"/>
                    <a:gd name="T4" fmla="*/ 117 w 21600"/>
                    <a:gd name="T5" fmla="*/ 10800 h 21600"/>
                    <a:gd name="T6" fmla="*/ 10800 w 21600"/>
                    <a:gd name="T7" fmla="*/ 0 h 21600"/>
                    <a:gd name="T8" fmla="*/ 1917 w 21600"/>
                    <a:gd name="T9" fmla="*/ 1917 h 21600"/>
                    <a:gd name="T10" fmla="*/ 19683 w 21600"/>
                    <a:gd name="T11" fmla="*/ 19683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233" y="21600"/>
                      </a:lnTo>
                      <a:lnTo>
                        <a:pt x="21367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3399FF">
                        <a:gamma/>
                        <a:shade val="57255"/>
                        <a:invGamma/>
                      </a:srgbClr>
                    </a:gs>
                    <a:gs pos="100000">
                      <a:srgbClr val="3399FF"/>
                    </a:gs>
                  </a:gsLst>
                  <a:lin ang="0" scaled="1"/>
                </a:gradFill>
                <a:ln w="9525">
                  <a:noFill/>
                  <a:miter lim="800000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24944" name="Oval 16"/>
              <p:cNvSpPr>
                <a:spLocks noChangeArrowheads="1"/>
              </p:cNvSpPr>
              <p:nvPr/>
            </p:nvSpPr>
            <p:spPr bwMode="auto">
              <a:xfrm>
                <a:off x="1862" y="498"/>
                <a:ext cx="2050" cy="777"/>
              </a:xfrm>
              <a:prstGeom prst="ellipse">
                <a:avLst/>
              </a:prstGeom>
              <a:gradFill rotWithShape="1">
                <a:gsLst>
                  <a:gs pos="0">
                    <a:schemeClr val="accent1">
                      <a:gamma/>
                      <a:shade val="46275"/>
                      <a:invGamma/>
                    </a:schemeClr>
                  </a:gs>
                  <a:gs pos="100000">
                    <a:schemeClr val="accent1">
                      <a:alpha val="97000"/>
                    </a:schemeClr>
                  </a:gs>
                </a:gsLst>
                <a:lin ang="5400000" scaled="1"/>
              </a:gradFill>
              <a:ln w="22225">
                <a:noFill/>
                <a:rou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24945" name="AutoShape 1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248150" y="5562600"/>
            <a:ext cx="762000" cy="533400"/>
          </a:xfrm>
          <a:prstGeom prst="actionButtonBlank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</a:rPr>
              <a:t>1</a:t>
            </a:r>
            <a:endParaRPr lang="en-US" sz="24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24946" name="AutoShape 1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949950" y="5562600"/>
            <a:ext cx="762000" cy="533400"/>
          </a:xfrm>
          <a:prstGeom prst="actionButtonBlank">
            <a:avLst/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</a:rPr>
              <a:t>3</a:t>
            </a:r>
            <a:endParaRPr lang="en-US" sz="24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24947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800850" y="5562600"/>
            <a:ext cx="762000" cy="533400"/>
          </a:xfrm>
          <a:prstGeom prst="actionButtonBlank">
            <a:avLst/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</a:rPr>
              <a:t>4</a:t>
            </a:r>
            <a:endParaRPr lang="en-US" sz="24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24948" name="AutoShape 2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086350" y="5562600"/>
            <a:ext cx="762000" cy="533400"/>
          </a:xfrm>
          <a:prstGeom prst="actionButtonBlank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</a:rPr>
              <a:t>2</a:t>
            </a:r>
            <a:endParaRPr lang="en-US" sz="24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24949" name="AutoShape 2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362200" y="5562600"/>
            <a:ext cx="1676400" cy="533400"/>
          </a:xfrm>
          <a:prstGeom prst="actionButtonBlank">
            <a:avLst/>
          </a:prstGeom>
          <a:solidFill>
            <a:srgbClr val="FF3300"/>
          </a:soli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en-US" sz="2000">
                <a:solidFill>
                  <a:schemeClr val="bg1"/>
                </a:solidFill>
                <a:latin typeface="Arial" panose="020B0604020202020204" pitchFamily="34" charset="0"/>
              </a:rPr>
              <a:t>Khối trụ</a:t>
            </a:r>
            <a:endParaRPr lang="en-US" sz="20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24950" name="Text Box 22"/>
          <p:cNvSpPr txBox="1">
            <a:spLocks noChangeArrowheads="1"/>
          </p:cNvSpPr>
          <p:nvPr/>
        </p:nvSpPr>
        <p:spPr bwMode="auto">
          <a:xfrm>
            <a:off x="0" y="5980113"/>
            <a:ext cx="2630488" cy="3968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Khung của khối trụ.</a:t>
            </a:r>
            <a:endParaRPr lang="en-US" sz="2000" b="1">
              <a:effectLst>
                <a:outerShdw blurRad="38100" dist="38100" dir="2700000" algn="tl">
                  <a:srgbClr val="FFFFFF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124951" name="Text Box 23"/>
          <p:cNvSpPr txBox="1">
            <a:spLocks noChangeArrowheads="1"/>
          </p:cNvSpPr>
          <p:nvPr/>
        </p:nvSpPr>
        <p:spPr bwMode="auto">
          <a:xfrm>
            <a:off x="2690813" y="6022975"/>
            <a:ext cx="2986087" cy="3968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1. Mặt trên và mặt đáy</a:t>
            </a:r>
            <a:r>
              <a:rPr lang="en-US">
                <a:solidFill>
                  <a:srgbClr val="FF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.</a:t>
            </a:r>
            <a:endParaRPr lang="en-US">
              <a:solidFill>
                <a:srgbClr val="FF99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124952" name="Text Box 24"/>
          <p:cNvSpPr txBox="1">
            <a:spLocks noChangeArrowheads="1"/>
          </p:cNvSpPr>
          <p:nvPr/>
        </p:nvSpPr>
        <p:spPr bwMode="auto">
          <a:xfrm>
            <a:off x="5867400" y="6097588"/>
            <a:ext cx="2986088" cy="3968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2. Mặt tròn bao quanh.</a:t>
            </a:r>
            <a:endParaRPr lang="en-US" sz="2000" b="1">
              <a:effectLst>
                <a:outerShdw blurRad="38100" dist="38100" dir="2700000" algn="tl">
                  <a:srgbClr val="FFFFFF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124953" name="Text Box 25"/>
          <p:cNvSpPr txBox="1">
            <a:spLocks noChangeArrowheads="1"/>
          </p:cNvSpPr>
          <p:nvPr/>
        </p:nvSpPr>
        <p:spPr bwMode="auto">
          <a:xfrm>
            <a:off x="1236663" y="6491288"/>
            <a:ext cx="3335337" cy="3968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3. Khối trụ có thể trượt</a:t>
            </a:r>
            <a:r>
              <a:rPr lang="en-US">
                <a:solidFill>
                  <a:srgbClr val="FF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.</a:t>
            </a:r>
            <a:endParaRPr lang="en-US">
              <a:solidFill>
                <a:srgbClr val="FF99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124954" name="Text Box 26"/>
          <p:cNvSpPr txBox="1">
            <a:spLocks noChangeArrowheads="1"/>
          </p:cNvSpPr>
          <p:nvPr/>
        </p:nvSpPr>
        <p:spPr bwMode="auto">
          <a:xfrm>
            <a:off x="4648200" y="6491288"/>
            <a:ext cx="3479800" cy="3968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4. Khối trụ có thể lật và lăn.</a:t>
            </a:r>
            <a:endParaRPr lang="en-US" sz="2000" b="1">
              <a:effectLst>
                <a:outerShdw blurRad="38100" dist="38100" dir="2700000" algn="tl">
                  <a:srgbClr val="FFFFFF"/>
                </a:outerShdw>
              </a:effectLst>
              <a:latin typeface="Arial" panose="020B0604020202020204" pitchFamily="34" charset="0"/>
            </a:endParaRPr>
          </a:p>
        </p:txBody>
      </p:sp>
      <p:pic>
        <p:nvPicPr>
          <p:cNvPr id="124955" name="Picture 27" descr="2FF4A10BE8D543779575ADE7409EF7B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438275" cy="3435350"/>
          </a:xfrm>
          <a:prstGeom prst="rect">
            <a:avLst/>
          </a:prstGeom>
          <a:noFill/>
        </p:spPr>
      </p:pic>
      <p:pic>
        <p:nvPicPr>
          <p:cNvPr id="124956" name="Picture 28" descr="69D537EC41674A80AAA68CB93FBC129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34338" y="0"/>
            <a:ext cx="1109662" cy="32670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49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4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24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4949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249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24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2000"/>
                                        <p:tgtEl>
                                          <p:spTgt spid="1249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2000"/>
                                        <p:tgtEl>
                                          <p:spTgt spid="1249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4945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249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24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2000"/>
                                        <p:tgtEl>
                                          <p:spTgt spid="1249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4948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1249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124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1000"/>
                                        <p:tgtEl>
                                          <p:spTgt spid="1249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4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1000"/>
                                        <p:tgtEl>
                                          <p:spTgt spid="1249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4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1000"/>
                                        <p:tgtEl>
                                          <p:spTgt spid="1249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4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1000"/>
                                        <p:tgtEl>
                                          <p:spTgt spid="1249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4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000"/>
                            </p:stCondLst>
                            <p:childTnLst>
                              <p:par>
                                <p:cTn id="63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94798E-6 L -0.3125 -2.94798E-6 " pathEditMode="relative" rAng="0" ptsTypes="AA">
                                      <p:cBhvr>
                                        <p:cTn id="64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4946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1249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124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8" presetClass="emp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7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000"/>
                            </p:stCondLst>
                            <p:childTnLst>
                              <p:par>
                                <p:cTn id="74" presetID="64" presetClass="path" presetSubtype="0" accel="50000" decel="5000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125 -2.94798E-6 L -0.0625 -0.13896 " pathEditMode="relative" rAng="0" ptsTypes="AA">
                                      <p:cBhvr>
                                        <p:cTn id="75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-70"/>
                                    </p:animMotion>
                                  </p:childTnLst>
                                </p:cTn>
                              </p:par>
                              <p:par>
                                <p:cTn id="76" presetID="6" presetClass="emph" presetSubtype="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7" dur="3000" fill="hold"/>
                                        <p:tgtEl>
                                          <p:spTgt spid="3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4947"/>
                  </p:tgtEl>
                </p:cond>
              </p:nextCondLst>
            </p:seq>
          </p:childTnLst>
        </p:cTn>
      </p:par>
    </p:tnLst>
    <p:bldLst>
      <p:bldP spid="124931" grpId="0" animBg="1"/>
      <p:bldP spid="124931" grpId="1" animBg="1"/>
      <p:bldP spid="124932" grpId="0" animBg="1"/>
      <p:bldP spid="124932" grpId="1" animBg="1"/>
      <p:bldP spid="124936" grpId="0" animBg="1"/>
      <p:bldP spid="124936" grpId="1" animBg="1"/>
      <p:bldP spid="124950" grpId="0"/>
      <p:bldP spid="124951" grpId="0"/>
      <p:bldP spid="124952" grpId="0"/>
      <p:bldP spid="124953" grpId="0"/>
      <p:bldP spid="12495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4" name="Picture 4" descr="awesome_flower11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pSp>
        <p:nvGrpSpPr>
          <p:cNvPr id="2" name="Group 5"/>
          <p:cNvGrpSpPr/>
          <p:nvPr/>
        </p:nvGrpSpPr>
        <p:grpSpPr bwMode="auto">
          <a:xfrm>
            <a:off x="3886200" y="3276600"/>
            <a:ext cx="2057400" cy="2743200"/>
            <a:chOff x="1872" y="480"/>
            <a:chExt cx="2016" cy="2880"/>
          </a:xfrm>
        </p:grpSpPr>
        <p:sp>
          <p:nvSpPr>
            <p:cNvPr id="10246" name="Oval 6"/>
            <p:cNvSpPr>
              <a:spLocks noChangeArrowheads="1"/>
            </p:cNvSpPr>
            <p:nvPr/>
          </p:nvSpPr>
          <p:spPr bwMode="auto">
            <a:xfrm>
              <a:off x="1872" y="480"/>
              <a:ext cx="2016" cy="768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alpha val="97000"/>
                  </a:schemeClr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22225">
              <a:solidFill>
                <a:schemeClr val="folHlink"/>
              </a:solidFill>
              <a:rou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7" name="Line 7"/>
            <p:cNvSpPr>
              <a:spLocks noChangeShapeType="1"/>
            </p:cNvSpPr>
            <p:nvPr/>
          </p:nvSpPr>
          <p:spPr bwMode="auto">
            <a:xfrm>
              <a:off x="1872" y="864"/>
              <a:ext cx="0" cy="2112"/>
            </a:xfrm>
            <a:prstGeom prst="line">
              <a:avLst/>
            </a:prstGeom>
            <a:noFill/>
            <a:ln w="22225">
              <a:solidFill>
                <a:schemeClr val="folHlink"/>
              </a:solidFill>
              <a:rou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248" name="Line 8"/>
            <p:cNvSpPr>
              <a:spLocks noChangeShapeType="1"/>
            </p:cNvSpPr>
            <p:nvPr/>
          </p:nvSpPr>
          <p:spPr bwMode="auto">
            <a:xfrm>
              <a:off x="3888" y="864"/>
              <a:ext cx="0" cy="2112"/>
            </a:xfrm>
            <a:prstGeom prst="line">
              <a:avLst/>
            </a:prstGeom>
            <a:noFill/>
            <a:ln w="22225">
              <a:solidFill>
                <a:schemeClr val="folHlink"/>
              </a:solidFill>
              <a:rou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249" name="Oval 9"/>
            <p:cNvSpPr>
              <a:spLocks noChangeArrowheads="1"/>
            </p:cNvSpPr>
            <p:nvPr/>
          </p:nvSpPr>
          <p:spPr bwMode="auto">
            <a:xfrm>
              <a:off x="1872" y="2592"/>
              <a:ext cx="2016" cy="768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alpha val="97000"/>
                  </a:schemeClr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22225">
              <a:solidFill>
                <a:schemeClr val="folHlink"/>
              </a:solidFill>
              <a:rou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10250" name="Picture 10" descr="khoi tru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879" y="897"/>
              <a:ext cx="2004" cy="24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" name="Group 11"/>
          <p:cNvGrpSpPr/>
          <p:nvPr/>
        </p:nvGrpSpPr>
        <p:grpSpPr bwMode="auto">
          <a:xfrm>
            <a:off x="914400" y="3429000"/>
            <a:ext cx="2057400" cy="2743200"/>
            <a:chOff x="1872" y="480"/>
            <a:chExt cx="2016" cy="2880"/>
          </a:xfrm>
        </p:grpSpPr>
        <p:sp>
          <p:nvSpPr>
            <p:cNvPr id="10252" name="Oval 12"/>
            <p:cNvSpPr>
              <a:spLocks noChangeArrowheads="1"/>
            </p:cNvSpPr>
            <p:nvPr/>
          </p:nvSpPr>
          <p:spPr bwMode="auto">
            <a:xfrm>
              <a:off x="1872" y="480"/>
              <a:ext cx="2016" cy="768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alpha val="97000"/>
                  </a:schemeClr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22225">
              <a:solidFill>
                <a:schemeClr val="folHlink"/>
              </a:solidFill>
              <a:rou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3" name="Line 13"/>
            <p:cNvSpPr>
              <a:spLocks noChangeShapeType="1"/>
            </p:cNvSpPr>
            <p:nvPr/>
          </p:nvSpPr>
          <p:spPr bwMode="auto">
            <a:xfrm>
              <a:off x="1872" y="864"/>
              <a:ext cx="0" cy="2112"/>
            </a:xfrm>
            <a:prstGeom prst="line">
              <a:avLst/>
            </a:prstGeom>
            <a:noFill/>
            <a:ln w="22225">
              <a:solidFill>
                <a:schemeClr val="folHlink"/>
              </a:solidFill>
              <a:rou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254" name="Line 14"/>
            <p:cNvSpPr>
              <a:spLocks noChangeShapeType="1"/>
            </p:cNvSpPr>
            <p:nvPr/>
          </p:nvSpPr>
          <p:spPr bwMode="auto">
            <a:xfrm>
              <a:off x="3888" y="864"/>
              <a:ext cx="0" cy="2112"/>
            </a:xfrm>
            <a:prstGeom prst="line">
              <a:avLst/>
            </a:prstGeom>
            <a:noFill/>
            <a:ln w="22225">
              <a:solidFill>
                <a:schemeClr val="folHlink"/>
              </a:solidFill>
              <a:rou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255" name="Oval 15"/>
            <p:cNvSpPr>
              <a:spLocks noChangeArrowheads="1"/>
            </p:cNvSpPr>
            <p:nvPr/>
          </p:nvSpPr>
          <p:spPr bwMode="auto">
            <a:xfrm>
              <a:off x="1872" y="2592"/>
              <a:ext cx="2016" cy="768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alpha val="97000"/>
                  </a:schemeClr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22225">
              <a:solidFill>
                <a:schemeClr val="folHlink"/>
              </a:solidFill>
              <a:rou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10256" name="Picture 16" descr="khoi tru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879" y="897"/>
              <a:ext cx="2004" cy="24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25 0.02705 C -0.0099 -0.13248 -0.00729 -0.29179 0.04774 -0.35121 C 0.10278 -0.41064 0.27083 -0.3348 0.31771 -0.33017 C 0.36458 -0.32555 0.3467 -0.32462 0.32882 -0.3237 " pathEditMode="relative" rAng="0" ptsTypes="aaaA">
                                      <p:cBhvr>
                                        <p:cTn id="2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900" y="-21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314452024_5689245504464410_2535706752346256579_n.jpg"/>
          <p:cNvPicPr>
            <a:picLocks noGrp="1"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762000" y="2133600"/>
            <a:ext cx="2209800" cy="3200400"/>
          </a:xfrm>
        </p:spPr>
      </p:pic>
      <p:pic>
        <p:nvPicPr>
          <p:cNvPr id="5" name="Picture 4" descr="277849581_2888988358008457_532055158812659932_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05200" y="2209800"/>
            <a:ext cx="2438400" cy="3124200"/>
          </a:xfrm>
          <a:prstGeom prst="rect">
            <a:avLst/>
          </a:prstGeom>
        </p:spPr>
      </p:pic>
      <p:pic>
        <p:nvPicPr>
          <p:cNvPr id="6" name="Picture 5" descr="314637765_2223012537859906_8237622548443213013_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0" y="2362200"/>
            <a:ext cx="2057400" cy="2743200"/>
          </a:xfrm>
          <a:prstGeom prst="rect">
            <a:avLst/>
          </a:prstGeom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1580</Words>
  <Application>WPS Presentation</Application>
  <PresentationFormat>On-screen Show (4:3)</PresentationFormat>
  <Paragraphs>149</Paragraphs>
  <Slides>26</Slides>
  <Notes>11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26</vt:i4>
      </vt:variant>
    </vt:vector>
  </HeadingPairs>
  <TitlesOfParts>
    <vt:vector size="38" baseType="lpstr">
      <vt:lpstr>Arial</vt:lpstr>
      <vt:lpstr>SimSun</vt:lpstr>
      <vt:lpstr>Wingdings</vt:lpstr>
      <vt:lpstr>Times New Roman</vt:lpstr>
      <vt:lpstr>Microsoft YaHei</vt:lpstr>
      <vt:lpstr>Arial Unicode MS</vt:lpstr>
      <vt:lpstr>Calibri</vt:lpstr>
      <vt:lpstr>.VnAvant</vt:lpstr>
      <vt:lpstr>Segoe Print</vt:lpstr>
      <vt:lpstr>.VnTime</vt:lpstr>
      <vt:lpstr>Times New Roman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SO SÁNH</vt:lpstr>
      <vt:lpstr>PowerPoint 演示文稿</vt:lpstr>
      <vt:lpstr>PowerPoint 演示文稿</vt:lpstr>
      <vt:lpstr>PowerPoint 演示文稿</vt:lpstr>
      <vt:lpstr>PowerPoint 演示文稿</vt:lpstr>
      <vt:lpstr>Bài học đến đây là kết thúc  Chúc các cô luôn mạnh khỏe,công tác tốt Chúc các cháu chăm ngoan , học giỏi ! Xin chào tạm biệt và hẹn gặp lại!</vt:lpstr>
    </vt:vector>
  </TitlesOfParts>
  <Company>ThienIT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GIÁO ÁN DẠY THỂ NGHIỆM Chủ điểm : Nghề nghiệp</dc:title>
  <dc:creator>Admin</dc:creator>
  <cp:lastModifiedBy>Tung</cp:lastModifiedBy>
  <cp:revision>25</cp:revision>
  <dcterms:created xsi:type="dcterms:W3CDTF">2022-11-07T15:22:00Z</dcterms:created>
  <dcterms:modified xsi:type="dcterms:W3CDTF">2024-07-24T13:39:54Z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A2C429AA8779417983C1DAFA8328A98E_12</vt:lpwstr>
  </property>
  <property fmtid="{D5CDD505-2E9C-101B-9397-08002B2CF9AE}" pid="3" name="KSOProductBuildVer">
    <vt:lpwstr>1033-12.2.0.17153</vt:lpwstr>
  </property>
</Properties>
</file>