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6"/>
  </p:notesMasterIdLst>
  <p:sldIdLst>
    <p:sldId id="339" r:id="rId4"/>
    <p:sldId id="313" r:id="rId5"/>
    <p:sldId id="433" r:id="rId6"/>
    <p:sldId id="434" r:id="rId7"/>
    <p:sldId id="415" r:id="rId8"/>
    <p:sldId id="431" r:id="rId9"/>
    <p:sldId id="394" r:id="rId10"/>
    <p:sldId id="404" r:id="rId11"/>
    <p:sldId id="395" r:id="rId12"/>
    <p:sldId id="397" r:id="rId13"/>
    <p:sldId id="398" r:id="rId14"/>
    <p:sldId id="399" r:id="rId15"/>
    <p:sldId id="400" r:id="rId16"/>
    <p:sldId id="401" r:id="rId17"/>
    <p:sldId id="402" r:id="rId18"/>
    <p:sldId id="422" r:id="rId19"/>
    <p:sldId id="403" r:id="rId20"/>
    <p:sldId id="410" r:id="rId21"/>
    <p:sldId id="368" r:id="rId22"/>
    <p:sldId id="369" r:id="rId23"/>
    <p:sldId id="370" r:id="rId24"/>
    <p:sldId id="405" r:id="rId25"/>
    <p:sldId id="406" r:id="rId26"/>
    <p:sldId id="407" r:id="rId27"/>
    <p:sldId id="372" r:id="rId28"/>
    <p:sldId id="374" r:id="rId29"/>
    <p:sldId id="424" r:id="rId30"/>
    <p:sldId id="392" r:id="rId31"/>
    <p:sldId id="420" r:id="rId32"/>
    <p:sldId id="382" r:id="rId33"/>
    <p:sldId id="438" r:id="rId34"/>
    <p:sldId id="436" r:id="rId35"/>
  </p:sldIdLst>
  <p:sldSz cx="9144000" cy="6858000" type="screen4x3"/>
  <p:notesSz cx="6735763" cy="9869488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FF"/>
    <a:srgbClr val="00FF00"/>
    <a:srgbClr val="FF0066"/>
    <a:srgbClr val="FF0000"/>
    <a:srgbClr val="0000CC"/>
    <a:srgbClr val="CCECFF"/>
    <a:srgbClr val="FF99FF"/>
    <a:srgbClr val="F991D6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54" d="100"/>
          <a:sy n="54" d="100"/>
        </p:scale>
        <p:origin x="165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67.xml"/><Relationship Id="rId7" Type="http://schemas.openxmlformats.org/officeDocument/2006/relationships/image" Target="../media/image20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3.jpeg"/><Relationship Id="rId4" Type="http://schemas.openxmlformats.org/officeDocument/2006/relationships/tags" Target="../tags/tag68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73.xml"/><Relationship Id="rId7" Type="http://schemas.openxmlformats.org/officeDocument/2006/relationships/image" Target="../media/image31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7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36.jpeg"/><Relationship Id="rId5" Type="http://schemas.openxmlformats.org/officeDocument/2006/relationships/tags" Target="../tags/tag80.xml"/><Relationship Id="rId10" Type="http://schemas.openxmlformats.org/officeDocument/2006/relationships/image" Target="../media/image16.jpeg"/><Relationship Id="rId4" Type="http://schemas.openxmlformats.org/officeDocument/2006/relationships/tags" Target="../tags/tag79.xml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40.jpg"/><Relationship Id="rId5" Type="http://schemas.openxmlformats.org/officeDocument/2006/relationships/tags" Target="../tags/tag86.xml"/><Relationship Id="rId10" Type="http://schemas.openxmlformats.org/officeDocument/2006/relationships/image" Target="../media/image39.jpg"/><Relationship Id="rId4" Type="http://schemas.openxmlformats.org/officeDocument/2006/relationships/tags" Target="../tags/tag85.xml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44.jpeg"/><Relationship Id="rId5" Type="http://schemas.openxmlformats.org/officeDocument/2006/relationships/tags" Target="../tags/tag92.xml"/><Relationship Id="rId10" Type="http://schemas.openxmlformats.org/officeDocument/2006/relationships/image" Target="../media/image43.jpeg"/><Relationship Id="rId4" Type="http://schemas.openxmlformats.org/officeDocument/2006/relationships/tags" Target="../tags/tag91.xml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9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00.xml"/><Relationship Id="rId7" Type="http://schemas.openxmlformats.org/officeDocument/2006/relationships/image" Target="../media/image50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54.jp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image" Target="../media/image5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8.jpe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17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16.jpeg"/><Relationship Id="rId5" Type="http://schemas.openxmlformats.org/officeDocument/2006/relationships/tags" Target="../tags/tag45.xml"/><Relationship Id="rId10" Type="http://schemas.openxmlformats.org/officeDocument/2006/relationships/image" Target="../media/image15.jpeg"/><Relationship Id="rId4" Type="http://schemas.openxmlformats.org/officeDocument/2006/relationships/tags" Target="../tags/tag44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625541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CỰ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KHỐI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12" y="3429000"/>
            <a:ext cx="82769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8" y="4365104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b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4 - 5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E12D0-06C8-46C0-B290-43B1953BA61C}"/>
              </a:ext>
            </a:extLst>
          </p:cNvPr>
          <p:cNvSpPr txBox="1"/>
          <p:nvPr/>
        </p:nvSpPr>
        <p:spPr>
          <a:xfrm>
            <a:off x="3381016" y="651779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pic>
        <p:nvPicPr>
          <p:cNvPr id="5" name="Picture 4" descr="A colorful logo with text&#10;&#10;Description automatically generated">
            <a:extLst>
              <a:ext uri="{FF2B5EF4-FFF2-40B4-BE49-F238E27FC236}">
                <a16:creationId xmlns:a16="http://schemas.microsoft.com/office/drawing/2014/main" id="{470EA0B9-0A2B-4C90-9B08-B23E33E44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66" y="2366586"/>
            <a:ext cx="886041" cy="8860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uyên truyền sử dụng nước sạch thay thế nước giếng khoan ở Thị trấn Thổ  Tang">
            <a:extLst>
              <a:ext uri="{FF2B5EF4-FFF2-40B4-BE49-F238E27FC236}">
                <a16:creationId xmlns:a16="http://schemas.microsoft.com/office/drawing/2014/main" id="{D2223CC4-07A8-4CF7-8FCB-F3A620E5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071" cy="68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6012160" y="6280809"/>
            <a:ext cx="2598440" cy="5769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ước mưa có chứa chất hóa học độc hại, không an toàn để uống | VTV.VN">
            <a:extLst>
              <a:ext uri="{FF2B5EF4-FFF2-40B4-BE49-F238E27FC236}">
                <a16:creationId xmlns:a16="http://schemas.microsoft.com/office/drawing/2014/main" id="{B6E73A98-4384-44B0-9074-C454308E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5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8E3A9-03D0-4241-94A2-8142D2D5C939}"/>
              </a:ext>
            </a:extLst>
          </p:cNvPr>
          <p:cNvSpPr txBox="1"/>
          <p:nvPr/>
        </p:nvSpPr>
        <p:spPr>
          <a:xfrm>
            <a:off x="5580112" y="60212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" y="0"/>
            <a:ext cx="911980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24128" y="52292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099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661248"/>
            <a:ext cx="2369840" cy="7125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mmprod_anstext_10192"/>
          <p:cNvSpPr txBox="1"/>
          <p:nvPr>
            <p:custDataLst>
              <p:tags r:id="rId3"/>
            </p:custDataLst>
          </p:nvPr>
        </p:nvSpPr>
        <p:spPr>
          <a:xfrm>
            <a:off x="6097953" y="1628800"/>
            <a:ext cx="3238627" cy="45720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 anchor="t">
            <a:noAutofit/>
          </a:bodyPr>
          <a:lstStyle/>
          <a:p>
            <a:endParaRPr lang="en-US" sz="2600" dirty="0"/>
          </a:p>
        </p:txBody>
      </p:sp>
      <p:sp>
        <p:nvSpPr>
          <p:cNvPr id="15" name="mmprod_anstext_10194"/>
          <p:cNvSpPr txBox="1"/>
          <p:nvPr>
            <p:custDataLst>
              <p:tags r:id="rId4"/>
            </p:custDataLst>
          </p:nvPr>
        </p:nvSpPr>
        <p:spPr>
          <a:xfrm>
            <a:off x="6097953" y="3717032"/>
            <a:ext cx="3217989" cy="45720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 anchor="t">
            <a:noAutofit/>
          </a:bodyPr>
          <a:lstStyle/>
          <a:p>
            <a:endParaRPr lang="en-US" sz="2600" dirty="0"/>
          </a:p>
        </p:txBody>
      </p:sp>
      <p:pic>
        <p:nvPicPr>
          <p:cNvPr id="21" name="Picture 20" descr="A beach with palm trees and a turtle&#10;&#10;Description automatically generated">
            <a:extLst>
              <a:ext uri="{FF2B5EF4-FFF2-40B4-BE49-F238E27FC236}">
                <a16:creationId xmlns:a16="http://schemas.microsoft.com/office/drawing/2014/main" id="{5001A9FE-9D02-45A4-9B62-C14ED449F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2" y="984416"/>
            <a:ext cx="3487182" cy="23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body of water with trees and a fence&#10;&#10;Description automatically generated">
            <a:extLst>
              <a:ext uri="{FF2B5EF4-FFF2-40B4-BE49-F238E27FC236}">
                <a16:creationId xmlns:a16="http://schemas.microsoft.com/office/drawing/2014/main" id="{CE7DA1F9-C0C5-44F5-9A04-6196F2510E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36581"/>
            <a:ext cx="3487361" cy="227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Content Placeholder 3">
            <a:extLst>
              <a:ext uri="{FF2B5EF4-FFF2-40B4-BE49-F238E27FC236}">
                <a16:creationId xmlns:a16="http://schemas.microsoft.com/office/drawing/2014/main" id="{7495BA22-BF8F-4E40-9834-BB94B05DB5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1" y="3478224"/>
            <a:ext cx="3401125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Picture 2" descr="Nước mưa có chứa chất hóa học độc hại, không an toàn để uống | VTV.VN">
            <a:extLst>
              <a:ext uri="{FF2B5EF4-FFF2-40B4-BE49-F238E27FC236}">
                <a16:creationId xmlns:a16="http://schemas.microsoft.com/office/drawing/2014/main" id="{59E638F9-9130-446F-9DDC-351A813A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95" y="3478224"/>
            <a:ext cx="3538575" cy="264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987395" y="443711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0" y="772108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20986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828615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1ACCA-EB2D-4C11-8510-9649B26F3674}"/>
              </a:ext>
            </a:extLst>
          </p:cNvPr>
          <p:cNvSpPr txBox="1"/>
          <p:nvPr/>
        </p:nvSpPr>
        <p:spPr>
          <a:xfrm>
            <a:off x="-36861" y="4897022"/>
            <a:ext cx="25206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tồn tại ở 3 trạng thái: Thể rắn, thể lỏng và thể khí.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0" y="167228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4561538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3" y="5906440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7367E2-4483-473F-9C29-7266A5EA6CB4}"/>
              </a:ext>
            </a:extLst>
          </p:cNvPr>
          <p:cNvSpPr/>
          <p:nvPr/>
        </p:nvSpPr>
        <p:spPr bwMode="auto">
          <a:xfrm>
            <a:off x="1801670" y="1371873"/>
            <a:ext cx="7234826" cy="253373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err="1">
                <a:solidFill>
                  <a:srgbClr val="333333"/>
                </a:solidFill>
                <a:latin typeface="Time New Roman"/>
              </a:rPr>
              <a:t>Kiến</a:t>
            </a:r>
            <a:r>
              <a:rPr lang="en-US" sz="2400" b="1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 New Roman"/>
              </a:rPr>
              <a:t>thức</a:t>
            </a:r>
            <a:r>
              <a:rPr lang="en-US" sz="2400" b="1" dirty="0">
                <a:solidFill>
                  <a:srgbClr val="333333"/>
                </a:solidFill>
                <a:latin typeface="Time New Roman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nguồn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từ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đâu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Mở rộng vốn hiểu biết của trẻ về các tính chất của 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Trẻ nhìn và nói được các tính chất của nước qua đặc điểm bên ngoài như thể lỏng, thể 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r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ắn, thể khí.</a:t>
            </a:r>
            <a:endParaRPr lang="en-US" sz="2400" dirty="0">
              <a:solidFill>
                <a:srgbClr val="333333"/>
              </a:solidFill>
              <a:latin typeface="Time New Roman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vai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trò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E10ABA-AA7E-4FA9-AC7A-3E3D36C3E500}"/>
              </a:ext>
            </a:extLst>
          </p:cNvPr>
          <p:cNvSpPr/>
          <p:nvPr/>
        </p:nvSpPr>
        <p:spPr bwMode="auto">
          <a:xfrm>
            <a:off x="2407865" y="4047685"/>
            <a:ext cx="5423929" cy="154155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Time New Roman"/>
              </a:rPr>
              <a:t>Kỹ năng: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  <a:p>
            <a:r>
              <a:rPr lang="vi-VN" sz="2400" dirty="0">
                <a:solidFill>
                  <a:srgbClr val="333333"/>
                </a:solidFill>
                <a:latin typeface="Time New Roman"/>
              </a:rPr>
              <a:t>- Rèn trẻ có kỹ năng ghi nhớ có chủ đích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rgbClr val="333333"/>
                </a:solidFill>
                <a:latin typeface="Time New Roman"/>
              </a:rPr>
              <a:t>Kỹ năng quan sát</a:t>
            </a:r>
            <a:endParaRPr lang="en-US" sz="2400" dirty="0">
              <a:solidFill>
                <a:srgbClr val="333333"/>
              </a:solidFill>
              <a:latin typeface="Time New Roman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Kỹ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năng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chơi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trò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chơi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E9918A-C65D-40D1-A6CD-E8C575A5C896}"/>
              </a:ext>
            </a:extLst>
          </p:cNvPr>
          <p:cNvSpPr/>
          <p:nvPr/>
        </p:nvSpPr>
        <p:spPr bwMode="auto">
          <a:xfrm>
            <a:off x="1564340" y="5690524"/>
            <a:ext cx="6752076" cy="107722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377449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0" y="4114800"/>
            <a:ext cx="39011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1907704" y="188640"/>
            <a:ext cx="6143600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  <a:solidFill>
            <a:srgbClr val="00CC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grpSp>
        <p:nvGrpSpPr>
          <p:cNvPr id="8" name="mmprod_answer10167"/>
          <p:cNvGrpSpPr/>
          <p:nvPr>
            <p:custDataLst>
              <p:tags r:id="rId3"/>
            </p:custDataLst>
          </p:nvPr>
        </p:nvGrpSpPr>
        <p:grpSpPr>
          <a:xfrm>
            <a:off x="1104900" y="1645921"/>
            <a:ext cx="7427540" cy="796084"/>
            <a:chOff x="1104900" y="1645921"/>
            <a:chExt cx="5349240" cy="365760"/>
          </a:xfrm>
        </p:grpSpPr>
        <p:sp>
          <p:nvSpPr>
            <p:cNvPr id="4" name="mmprod_s2_1041"/>
            <p:cNvSpPr txBox="1"/>
            <p:nvPr>
              <p:custDataLst>
                <p:tags r:id="rId10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11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mmprod_answer10169"/>
          <p:cNvGrpSpPr/>
          <p:nvPr>
            <p:custDataLst>
              <p:tags r:id="rId4"/>
            </p:custDataLst>
          </p:nvPr>
        </p:nvGrpSpPr>
        <p:grpSpPr>
          <a:xfrm>
            <a:off x="1104900" y="2531403"/>
            <a:ext cx="7438348" cy="1592168"/>
            <a:chOff x="1097116" y="2316480"/>
            <a:chExt cx="5357024" cy="731520"/>
          </a:xfrm>
        </p:grpSpPr>
        <p:sp>
          <p:nvSpPr>
            <p:cNvPr id="9" name="mmprod_s2_1042"/>
            <p:cNvSpPr txBox="1"/>
            <p:nvPr>
              <p:custDataLst>
                <p:tags r:id="rId8"/>
              </p:custDataLst>
            </p:nvPr>
          </p:nvSpPr>
          <p:spPr>
            <a:xfrm>
              <a:off x="1097116" y="2475017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dirty="0"/>
            </a:p>
          </p:txBody>
        </p:sp>
        <p:sp>
          <p:nvSpPr>
            <p:cNvPr id="10" name="mmprod_s1_1022"/>
            <p:cNvSpPr txBox="1"/>
            <p:nvPr>
              <p:custDataLst>
                <p:tags r:id="rId9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mmprod_answer10173"/>
          <p:cNvGrpSpPr/>
          <p:nvPr>
            <p:custDataLst>
              <p:tags r:id="rId5"/>
            </p:custDataLst>
          </p:nvPr>
        </p:nvGrpSpPr>
        <p:grpSpPr>
          <a:xfrm>
            <a:off x="1063225" y="3995163"/>
            <a:ext cx="7469215" cy="1592168"/>
            <a:chOff x="1104900" y="4375657"/>
            <a:chExt cx="5379254" cy="731520"/>
          </a:xfrm>
        </p:grpSpPr>
        <p:sp>
          <p:nvSpPr>
            <p:cNvPr id="19" name="mmprod_s2_1044"/>
            <p:cNvSpPr txBox="1"/>
            <p:nvPr>
              <p:custDataLst>
                <p:tags r:id="rId6"/>
              </p:custDataLst>
            </p:nvPr>
          </p:nvSpPr>
          <p:spPr>
            <a:xfrm>
              <a:off x="1104900" y="4594357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dirty="0"/>
            </a:p>
          </p:txBody>
        </p:sp>
        <p:sp>
          <p:nvSpPr>
            <p:cNvPr id="20" name="mmprod_s1_1024"/>
            <p:cNvSpPr txBox="1"/>
            <p:nvPr>
              <p:custDataLst>
                <p:tags r:id="rId7"/>
              </p:custDataLst>
            </p:nvPr>
          </p:nvSpPr>
          <p:spPr>
            <a:xfrm>
              <a:off x="1744514" y="4375657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377567" y="1693396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4404519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D82553-089F-4A56-8CB9-5282D990AA28}"/>
              </a:ext>
            </a:extLst>
          </p:cNvPr>
          <p:cNvSpPr txBox="1"/>
          <p:nvPr/>
        </p:nvSpPr>
        <p:spPr>
          <a:xfrm>
            <a:off x="3491880" y="764704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D3EB3-13D4-4BB9-A854-96CA5D7AE131}"/>
              </a:ext>
            </a:extLst>
          </p:cNvPr>
          <p:cNvSpPr txBox="1"/>
          <p:nvPr/>
        </p:nvSpPr>
        <p:spPr>
          <a:xfrm>
            <a:off x="1475656" y="2132856"/>
            <a:ext cx="69847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1. Đồ dùng của cô: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pPr algn="l"/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Nhạc bài: Cho tôi đi làm mưa với, cốc nước,</a:t>
            </a:r>
            <a:r>
              <a:rPr lang="en-US" sz="28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 New Roman"/>
              </a:rPr>
              <a:t>cốc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 đá, cốc nước nóng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Video về sự tuần hoàn của nước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- 6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giấy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 Đồ dùng của trẻ: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Trang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phục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gọn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gàng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0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885120" y="980728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83568" y="2197893"/>
            <a:ext cx="8136904" cy="246221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4500E6-F564-459A-B935-06B7BFEED5B4}"/>
              </a:ext>
            </a:extLst>
          </p:cNvPr>
          <p:cNvSpPr txBox="1"/>
          <p:nvPr/>
        </p:nvSpPr>
        <p:spPr>
          <a:xfrm>
            <a:off x="1043608" y="98072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B34B2-5C88-40AB-B3D4-F68DBCFD506B}"/>
              </a:ext>
            </a:extLst>
          </p:cNvPr>
          <p:cNvSpPr txBox="1"/>
          <p:nvPr/>
        </p:nvSpPr>
        <p:spPr>
          <a:xfrm>
            <a:off x="827584" y="1916832"/>
            <a:ext cx="787574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vi-VN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 Cô ch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ia</a:t>
            </a:r>
            <a:r>
              <a:rPr lang="vi-VN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trẻ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đua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nhau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Nhiệm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vụ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vượt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qua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chướng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ngại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mình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: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nào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nhất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đó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giành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chiến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thắng</a:t>
            </a:r>
            <a:endParaRPr lang="en-US" sz="3200" b="0" i="0" dirty="0">
              <a:solidFill>
                <a:srgbClr val="0000FF"/>
              </a:solidFill>
              <a:effectLst/>
              <a:latin typeface="Times New Roman" panose="02020603050405020304" pitchFamily="18" charset="0"/>
            </a:endParaRPr>
          </a:p>
          <a:p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Cho-Toi-Di-Lam-Mua-Voi-Minh-Duc">
            <a:hlinkClick r:id="" action="ppaction://media"/>
            <a:extLst>
              <a:ext uri="{FF2B5EF4-FFF2-40B4-BE49-F238E27FC236}">
                <a16:creationId xmlns:a16="http://schemas.microsoft.com/office/drawing/2014/main" id="{A0C6615E-77D1-452A-A5AE-425281E95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5187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407AA7-2ED1-4B2E-942B-A7F1429A0598}"/>
              </a:ext>
            </a:extLst>
          </p:cNvPr>
          <p:cNvSpPr txBox="1"/>
          <p:nvPr/>
        </p:nvSpPr>
        <p:spPr>
          <a:xfrm>
            <a:off x="1979712" y="342900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GIỜ HỌC</a:t>
            </a:r>
          </a:p>
        </p:txBody>
      </p:sp>
    </p:spTree>
    <p:extLst>
      <p:ext uri="{BB962C8B-B14F-4D97-AF65-F5344CB8AC3E}">
        <p14:creationId xmlns:p14="http://schemas.microsoft.com/office/powerpoint/2010/main" val="32417391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F9786-F048-47E6-AD32-114717D53778}"/>
              </a:ext>
            </a:extLst>
          </p:cNvPr>
          <p:cNvSpPr txBox="1"/>
          <p:nvPr/>
        </p:nvSpPr>
        <p:spPr>
          <a:xfrm>
            <a:off x="2843808" y="548680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A4D95-4224-4E88-AC14-445A0FAF688B}"/>
              </a:ext>
            </a:extLst>
          </p:cNvPr>
          <p:cNvSpPr txBox="1"/>
          <p:nvPr/>
        </p:nvSpPr>
        <p:spPr>
          <a:xfrm>
            <a:off x="1763688" y="342900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68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61117"/>
                  <p14:fade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F58EE1-1145-483E-9CF9-221D44340714}"/>
              </a:ext>
            </a:extLst>
          </p:cNvPr>
          <p:cNvSpPr txBox="1"/>
          <p:nvPr/>
        </p:nvSpPr>
        <p:spPr>
          <a:xfrm>
            <a:off x="2483768" y="403278"/>
            <a:ext cx="4678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5682208" cy="1245792"/>
          </a:xfrm>
          <a:prstGeom prst="flowChartAlternateProcess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559590" y="633478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07504" y="6309320"/>
            <a:ext cx="2160240" cy="4019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</TotalTime>
  <Words>693</Words>
  <Application>Microsoft Office PowerPoint</Application>
  <PresentationFormat>On-screen Show (4:3)</PresentationFormat>
  <Paragraphs>75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.VnAvant</vt:lpstr>
      <vt:lpstr>Arial</vt:lpstr>
      <vt:lpstr>Calibri</vt:lpstr>
      <vt:lpstr>Time New Roman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chỉ vào hình ảnh trẻ nói nguồn nước đó ở đâu?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 Các bé sẽ làm gì để bảo vệ môi trường nước tránh khỏi sự ô nhiễm?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Thao Nguyen Thi</cp:lastModifiedBy>
  <cp:revision>437</cp:revision>
  <cp:lastPrinted>2021-12-01T23:34:43Z</cp:lastPrinted>
  <dcterms:created xsi:type="dcterms:W3CDTF">2008-09-15T14:04:11Z</dcterms:created>
  <dcterms:modified xsi:type="dcterms:W3CDTF">2024-04-03T14:18:44Z</dcterms:modified>
</cp:coreProperties>
</file>