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7" r:id="rId2"/>
    <p:sldId id="320" r:id="rId3"/>
    <p:sldId id="262" r:id="rId4"/>
    <p:sldId id="318" r:id="rId5"/>
    <p:sldId id="268" r:id="rId6"/>
    <p:sldId id="289" r:id="rId7"/>
    <p:sldId id="295" r:id="rId8"/>
    <p:sldId id="304" r:id="rId9"/>
    <p:sldId id="296" r:id="rId10"/>
    <p:sldId id="301" r:id="rId11"/>
    <p:sldId id="305" r:id="rId12"/>
    <p:sldId id="306" r:id="rId13"/>
    <p:sldId id="307" r:id="rId14"/>
    <p:sldId id="308" r:id="rId15"/>
    <p:sldId id="309" r:id="rId16"/>
    <p:sldId id="310" r:id="rId17"/>
    <p:sldId id="311" r:id="rId18"/>
    <p:sldId id="291" r:id="rId19"/>
    <p:sldId id="294" r:id="rId20"/>
    <p:sldId id="292" r:id="rId21"/>
    <p:sldId id="293" r:id="rId22"/>
    <p:sldId id="313" r:id="rId23"/>
    <p:sldId id="314" r:id="rId24"/>
    <p:sldId id="315" r:id="rId25"/>
    <p:sldId id="316" r:id="rId26"/>
    <p:sldId id="298"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1" d="100"/>
          <a:sy n="91" d="100"/>
        </p:scale>
        <p:origin x="534" y="9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06E95-9CE9-45E8-9FB3-2D1DF31118AD}"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B9803-5422-44A8-921D-FAC9E3BA4A6B}" type="slidenum">
              <a:rPr lang="en-US" smtClean="0"/>
              <a:t>‹#›</a:t>
            </a:fld>
            <a:endParaRPr lang="en-US"/>
          </a:p>
        </p:txBody>
      </p:sp>
    </p:spTree>
    <p:extLst>
      <p:ext uri="{BB962C8B-B14F-4D97-AF65-F5344CB8AC3E}">
        <p14:creationId xmlns:p14="http://schemas.microsoft.com/office/powerpoint/2010/main" val="95530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101221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89EDDD-4272-4D80-9B75-BE3D9A049E4F}"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89EDDD-4272-4D80-9B75-BE3D9A049E4F}"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89350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77192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525997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59349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E7C5-AA16-4129-AE2B-962F65282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4C427D-A17E-4666-A7EC-EBC0CF641B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C798E6-F559-46F0-BD27-5F62A417330B}"/>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5" name="Footer Placeholder 4">
            <a:extLst>
              <a:ext uri="{FF2B5EF4-FFF2-40B4-BE49-F238E27FC236}">
                <a16:creationId xmlns:a16="http://schemas.microsoft.com/office/drawing/2014/main" id="{B912D296-E5A4-40D4-8AD4-95FBB87F7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47B96-7F4F-4403-A3E3-CF481565781B}"/>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2945156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D517-B31C-4962-B4BC-1C60E5235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117C35-59F4-48F4-A8ED-28DF4B218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5B624-3870-4B79-B937-5A70B8CF078D}"/>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5" name="Footer Placeholder 4">
            <a:extLst>
              <a:ext uri="{FF2B5EF4-FFF2-40B4-BE49-F238E27FC236}">
                <a16:creationId xmlns:a16="http://schemas.microsoft.com/office/drawing/2014/main" id="{D034F915-9556-42D1-A57B-4119C65FA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F6898-59DB-4BF7-AAFC-69C11E713A69}"/>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140378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8D3EC9-6C8A-40F4-B935-1037A128B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701A62-2990-40AC-A7CF-42315E1652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24B84-6CCD-44AD-A357-CC9A32CF6AEA}"/>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5" name="Footer Placeholder 4">
            <a:extLst>
              <a:ext uri="{FF2B5EF4-FFF2-40B4-BE49-F238E27FC236}">
                <a16:creationId xmlns:a16="http://schemas.microsoft.com/office/drawing/2014/main" id="{08697059-6BCC-4675-B1EA-FFE60975F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CCEBD-26DE-4FA5-B213-EC3DD5BB23E5}"/>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118530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0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387643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20869928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46277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03CF-D346-4A03-8A10-6679E73A3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6537F-9C41-4CB7-A0C6-BC35730488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4CAC9-98EE-45E8-B88D-433D086C60D1}"/>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5" name="Footer Placeholder 4">
            <a:extLst>
              <a:ext uri="{FF2B5EF4-FFF2-40B4-BE49-F238E27FC236}">
                <a16:creationId xmlns:a16="http://schemas.microsoft.com/office/drawing/2014/main" id="{778EF798-248D-4DBB-B325-8F5FC706A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43B20-15C9-4593-8324-FF7F0E0F2916}"/>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49621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F26C-6508-4655-B300-9EEA13CF42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53D07F-E718-4795-9992-6C0910697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CD65EF-F1D4-4437-96F2-E708B2E39F54}"/>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5" name="Footer Placeholder 4">
            <a:extLst>
              <a:ext uri="{FF2B5EF4-FFF2-40B4-BE49-F238E27FC236}">
                <a16:creationId xmlns:a16="http://schemas.microsoft.com/office/drawing/2014/main" id="{B5087EDF-6E89-4B47-970D-BA6A949C6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8D795-F71C-44CB-A4A2-0523D3B214F1}"/>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2924379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5AD0-7F89-4982-9A05-A1F2536C6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6AD4D-7853-46B1-B8AD-F5C540904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575278-C7E8-4245-B21E-29B5B691C8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25D39-247A-421E-B276-2455321F51D1}"/>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6" name="Footer Placeholder 5">
            <a:extLst>
              <a:ext uri="{FF2B5EF4-FFF2-40B4-BE49-F238E27FC236}">
                <a16:creationId xmlns:a16="http://schemas.microsoft.com/office/drawing/2014/main" id="{96F543AD-AE9D-4A5B-987E-7C08B52D1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489A7-350F-4315-A687-047AE6EC62AB}"/>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184243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6566-F58E-4E62-8E30-713872C7C4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D407E7-8089-416C-B580-A264D5373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003AB4-2265-46E9-9AA9-FAE47B18E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8F9A9-7151-4CFC-9C94-FFFD8464B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EEDF09-82E2-4A7D-907A-050AECE12E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10329-6DF7-4B98-84AF-758A481199D7}"/>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8" name="Footer Placeholder 7">
            <a:extLst>
              <a:ext uri="{FF2B5EF4-FFF2-40B4-BE49-F238E27FC236}">
                <a16:creationId xmlns:a16="http://schemas.microsoft.com/office/drawing/2014/main" id="{3C778557-4BA2-4CC2-B0C7-1ACC885A60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26270F-DB2C-47D6-B59D-F27D6AC401B7}"/>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386290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63746-DAB7-464F-B556-CBC432E433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BCC71C-026B-4A5E-B329-7DC816254F03}"/>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4" name="Footer Placeholder 3">
            <a:extLst>
              <a:ext uri="{FF2B5EF4-FFF2-40B4-BE49-F238E27FC236}">
                <a16:creationId xmlns:a16="http://schemas.microsoft.com/office/drawing/2014/main" id="{4F21A3DA-2F35-4F79-9BC0-C0BA70E4A9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FFFA02-C4C9-4B71-88AC-C183F0C1CDF2}"/>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399637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80FFD-A38A-4020-A493-7FFED62BF4EA}"/>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3" name="Footer Placeholder 2">
            <a:extLst>
              <a:ext uri="{FF2B5EF4-FFF2-40B4-BE49-F238E27FC236}">
                <a16:creationId xmlns:a16="http://schemas.microsoft.com/office/drawing/2014/main" id="{03A109CD-E99B-4DEC-B3CD-20643FB502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DFDD8-72E8-4ECA-B478-B2737C43B1C7}"/>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1248314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661A-1B68-4332-B0FE-756902730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4EF0E3-9954-45B4-8D30-BEC33665A9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D3A356-BBC4-4E60-B384-D537D617B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B21F9-8914-4BD9-825A-8D71A357D759}"/>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6" name="Footer Placeholder 5">
            <a:extLst>
              <a:ext uri="{FF2B5EF4-FFF2-40B4-BE49-F238E27FC236}">
                <a16:creationId xmlns:a16="http://schemas.microsoft.com/office/drawing/2014/main" id="{133FEBEA-E05C-4381-9D43-6131ADE10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65EEC-3366-41CD-BA58-211FC9659055}"/>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3808570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5FCF1-0F48-4C7F-8256-04E64E07F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EC27F-DD2D-4599-A08F-892B29CEF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2B85E2-E39D-4D20-BBBA-D90064887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00BC3-7F54-4BB3-8FB5-0F0F23CF4510}"/>
              </a:ext>
            </a:extLst>
          </p:cNvPr>
          <p:cNvSpPr>
            <a:spLocks noGrp="1"/>
          </p:cNvSpPr>
          <p:nvPr>
            <p:ph type="dt" sz="half" idx="10"/>
          </p:nvPr>
        </p:nvSpPr>
        <p:spPr/>
        <p:txBody>
          <a:bodyPr/>
          <a:lstStyle/>
          <a:p>
            <a:fld id="{20330609-D029-4BE2-A25A-D569E96D1326}" type="datetimeFigureOut">
              <a:rPr lang="en-US" smtClean="0"/>
              <a:t>4/17/2024</a:t>
            </a:fld>
            <a:endParaRPr lang="en-US"/>
          </a:p>
        </p:txBody>
      </p:sp>
      <p:sp>
        <p:nvSpPr>
          <p:cNvPr id="6" name="Footer Placeholder 5">
            <a:extLst>
              <a:ext uri="{FF2B5EF4-FFF2-40B4-BE49-F238E27FC236}">
                <a16:creationId xmlns:a16="http://schemas.microsoft.com/office/drawing/2014/main" id="{89B00F2C-C39A-4C1B-B2E2-2C0362266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AF952E-0B4B-468E-A51C-3C3C7317C247}"/>
              </a:ext>
            </a:extLst>
          </p:cNvPr>
          <p:cNvSpPr>
            <a:spLocks noGrp="1"/>
          </p:cNvSpPr>
          <p:nvPr>
            <p:ph type="sldNum" sz="quarter" idx="12"/>
          </p:nvPr>
        </p:nvSpPr>
        <p:spPr/>
        <p:txBody>
          <a:bodyPr/>
          <a:lstStyle/>
          <a:p>
            <a:fld id="{06DF345F-DF04-461C-BA65-F48171AEDC12}" type="slidenum">
              <a:rPr lang="en-US" smtClean="0"/>
              <a:t>‹#›</a:t>
            </a:fld>
            <a:endParaRPr lang="en-US"/>
          </a:p>
        </p:txBody>
      </p:sp>
    </p:spTree>
    <p:extLst>
      <p:ext uri="{BB962C8B-B14F-4D97-AF65-F5344CB8AC3E}">
        <p14:creationId xmlns:p14="http://schemas.microsoft.com/office/powerpoint/2010/main" val="371737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BE6E09-57FE-4762-80FC-11A1F0098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52785-D736-44AD-BCEC-F56E82C8EE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5F05A-EA68-438D-AD82-01906E1C9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30609-D029-4BE2-A25A-D569E96D1326}" type="datetimeFigureOut">
              <a:rPr lang="en-US" smtClean="0"/>
              <a:t>4/17/2024</a:t>
            </a:fld>
            <a:endParaRPr lang="en-US"/>
          </a:p>
        </p:txBody>
      </p:sp>
      <p:sp>
        <p:nvSpPr>
          <p:cNvPr id="5" name="Footer Placeholder 4">
            <a:extLst>
              <a:ext uri="{FF2B5EF4-FFF2-40B4-BE49-F238E27FC236}">
                <a16:creationId xmlns:a16="http://schemas.microsoft.com/office/drawing/2014/main" id="{D15AE99B-4F93-4748-9DBD-F0CD2DC283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DCBEE8-52B8-4701-8393-43289C3E3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F345F-DF04-461C-BA65-F48171AEDC12}" type="slidenum">
              <a:rPr lang="en-US" smtClean="0"/>
              <a:t>‹#›</a:t>
            </a:fld>
            <a:endParaRPr lang="en-US"/>
          </a:p>
        </p:txBody>
      </p:sp>
    </p:spTree>
    <p:extLst>
      <p:ext uri="{BB962C8B-B14F-4D97-AF65-F5344CB8AC3E}">
        <p14:creationId xmlns:p14="http://schemas.microsoft.com/office/powerpoint/2010/main" val="163236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8.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367144" y="968188"/>
            <a:ext cx="9100969" cy="646331"/>
          </a:xfrm>
          <a:prstGeom prst="rect">
            <a:avLst/>
          </a:prstGeom>
          <a:noFill/>
        </p:spPr>
        <p:txBody>
          <a:bodyPr wrap="square" rtlCol="0">
            <a:spAutoFit/>
          </a:bodyPr>
          <a:lstStyle/>
          <a:p>
            <a:r>
              <a:rPr lang="en-US" sz="3600" b="1" dirty="0" smtClean="0">
                <a:solidFill>
                  <a:srgbClr val="0070C0"/>
                </a:solidFill>
                <a:latin typeface="Times New Roman" panose="02020603050405020304" pitchFamily="18" charset="0"/>
                <a:cs typeface="Times New Roman" panose="02020603050405020304" pitchFamily="18" charset="0"/>
              </a:rPr>
              <a:t>TRƯỜNG MẦM NON CỰ KHỐI</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109421" y="1614519"/>
            <a:ext cx="5219150" cy="1200329"/>
          </a:xfrm>
          <a:prstGeom prst="rect">
            <a:avLst/>
          </a:prstGeom>
          <a:noFill/>
        </p:spPr>
        <p:txBody>
          <a:bodyPr wrap="square" rtlCol="0">
            <a:spAutoFit/>
          </a:bodyPr>
          <a:lstStyle/>
          <a:p>
            <a:pPr algn="ctr"/>
            <a:r>
              <a:rPr lang="en-US" sz="3600" b="1" dirty="0" smtClean="0">
                <a:solidFill>
                  <a:schemeClr val="bg1"/>
                </a:solidFill>
              </a:rPr>
              <a:t>GIÁO ÁN</a:t>
            </a:r>
          </a:p>
          <a:p>
            <a:pPr algn="ctr"/>
            <a:r>
              <a:rPr lang="en-US" sz="3600" b="1" dirty="0" smtClean="0">
                <a:solidFill>
                  <a:schemeClr val="bg1"/>
                </a:solidFill>
              </a:rPr>
              <a:t>PHÁT TRIỂN NHẬN THỨC</a:t>
            </a:r>
            <a:endParaRPr lang="en-US" sz="3600" b="1" dirty="0">
              <a:solidFill>
                <a:schemeClr val="bg1"/>
              </a:solidFill>
            </a:endParaRPr>
          </a:p>
        </p:txBody>
      </p:sp>
      <p:sp>
        <p:nvSpPr>
          <p:cNvPr id="5" name="TextBox 4"/>
          <p:cNvSpPr txBox="1"/>
          <p:nvPr/>
        </p:nvSpPr>
        <p:spPr>
          <a:xfrm>
            <a:off x="3238052" y="2814848"/>
            <a:ext cx="7175350" cy="1815882"/>
          </a:xfrm>
          <a:prstGeom prst="rect">
            <a:avLst/>
          </a:prstGeom>
          <a:noFill/>
        </p:spPr>
        <p:txBody>
          <a:bodyPr wrap="square" rtlCol="0">
            <a:spAutoFit/>
          </a:bodyPr>
          <a:lstStyle/>
          <a:p>
            <a:pPr algn="ctr"/>
            <a:r>
              <a:rPr lang="en-US" sz="2800" b="1" dirty="0" err="1" smtClean="0">
                <a:solidFill>
                  <a:srgbClr val="002060"/>
                </a:solidFill>
              </a:rPr>
              <a:t>Đề</a:t>
            </a:r>
            <a:r>
              <a:rPr lang="en-US" sz="2800" b="1" dirty="0" smtClean="0">
                <a:solidFill>
                  <a:srgbClr val="002060"/>
                </a:solidFill>
              </a:rPr>
              <a:t> </a:t>
            </a:r>
            <a:r>
              <a:rPr lang="en-US" sz="2800" b="1" dirty="0" err="1" smtClean="0">
                <a:solidFill>
                  <a:srgbClr val="002060"/>
                </a:solidFill>
              </a:rPr>
              <a:t>tài</a:t>
            </a:r>
            <a:r>
              <a:rPr lang="en-US" sz="2800" b="1" dirty="0">
                <a:solidFill>
                  <a:srgbClr val="002060"/>
                </a:solidFill>
              </a:rPr>
              <a:t>:</a:t>
            </a:r>
            <a:r>
              <a:rPr lang="en-US" sz="2800" b="1" dirty="0" smtClean="0">
                <a:solidFill>
                  <a:srgbClr val="002060"/>
                </a:solidFill>
              </a:rPr>
              <a:t> </a:t>
            </a:r>
            <a:r>
              <a:rPr lang="en-US" sz="2800" b="1" dirty="0" err="1" smtClean="0">
                <a:solidFill>
                  <a:srgbClr val="002060"/>
                </a:solidFill>
              </a:rPr>
              <a:t>Tìm</a:t>
            </a:r>
            <a:r>
              <a:rPr lang="en-US" sz="2800" b="1" dirty="0" smtClean="0">
                <a:solidFill>
                  <a:srgbClr val="002060"/>
                </a:solidFill>
              </a:rPr>
              <a:t> </a:t>
            </a:r>
            <a:r>
              <a:rPr lang="en-US" sz="2800" b="1" dirty="0" err="1" smtClean="0">
                <a:solidFill>
                  <a:srgbClr val="002060"/>
                </a:solidFill>
              </a:rPr>
              <a:t>hiểu</a:t>
            </a:r>
            <a:r>
              <a:rPr lang="en-US" sz="2800" b="1" dirty="0" smtClean="0">
                <a:solidFill>
                  <a:srgbClr val="002060"/>
                </a:solidFill>
              </a:rPr>
              <a:t> </a:t>
            </a:r>
            <a:r>
              <a:rPr lang="en-US" sz="2800" b="1" dirty="0" err="1" smtClean="0">
                <a:solidFill>
                  <a:srgbClr val="002060"/>
                </a:solidFill>
              </a:rPr>
              <a:t>ngày</a:t>
            </a:r>
            <a:r>
              <a:rPr lang="en-US" sz="2800" b="1" dirty="0" smtClean="0">
                <a:solidFill>
                  <a:srgbClr val="002060"/>
                </a:solidFill>
              </a:rPr>
              <a:t> </a:t>
            </a:r>
            <a:r>
              <a:rPr lang="en-US" sz="2800" b="1" dirty="0" err="1" smtClean="0">
                <a:solidFill>
                  <a:srgbClr val="002060"/>
                </a:solidFill>
              </a:rPr>
              <a:t>giỗ</a:t>
            </a:r>
            <a:r>
              <a:rPr lang="en-US" sz="2800" b="1" dirty="0" smtClean="0">
                <a:solidFill>
                  <a:srgbClr val="002060"/>
                </a:solidFill>
              </a:rPr>
              <a:t> </a:t>
            </a:r>
            <a:r>
              <a:rPr lang="en-US" sz="2800" b="1" dirty="0" err="1" smtClean="0">
                <a:solidFill>
                  <a:srgbClr val="002060"/>
                </a:solidFill>
              </a:rPr>
              <a:t>tổ</a:t>
            </a:r>
            <a:r>
              <a:rPr lang="en-US" sz="2800" b="1" dirty="0" smtClean="0">
                <a:solidFill>
                  <a:srgbClr val="002060"/>
                </a:solidFill>
              </a:rPr>
              <a:t> </a:t>
            </a:r>
            <a:r>
              <a:rPr lang="en-US" sz="2800" b="1" dirty="0" err="1" smtClean="0">
                <a:solidFill>
                  <a:srgbClr val="002060"/>
                </a:solidFill>
              </a:rPr>
              <a:t>Hùng</a:t>
            </a:r>
            <a:r>
              <a:rPr lang="en-US" sz="2800" b="1" dirty="0" smtClean="0">
                <a:solidFill>
                  <a:srgbClr val="002060"/>
                </a:solidFill>
              </a:rPr>
              <a:t> </a:t>
            </a:r>
            <a:r>
              <a:rPr lang="en-US" sz="2800" b="1" dirty="0" err="1" smtClean="0">
                <a:solidFill>
                  <a:srgbClr val="002060"/>
                </a:solidFill>
              </a:rPr>
              <a:t>Vương</a:t>
            </a:r>
            <a:endParaRPr lang="en-US" sz="2800" b="1" dirty="0" smtClean="0">
              <a:solidFill>
                <a:srgbClr val="002060"/>
              </a:solidFill>
            </a:endParaRPr>
          </a:p>
          <a:p>
            <a:pPr algn="ctr"/>
            <a:r>
              <a:rPr lang="en-US" sz="2800" b="1" dirty="0" err="1" smtClean="0">
                <a:solidFill>
                  <a:srgbClr val="002060"/>
                </a:solidFill>
              </a:rPr>
              <a:t>Lứa</a:t>
            </a:r>
            <a:r>
              <a:rPr lang="en-US" sz="2800" b="1" dirty="0" smtClean="0">
                <a:solidFill>
                  <a:srgbClr val="002060"/>
                </a:solidFill>
              </a:rPr>
              <a:t> </a:t>
            </a:r>
            <a:r>
              <a:rPr lang="en-US" sz="2800" b="1" dirty="0" err="1" smtClean="0">
                <a:solidFill>
                  <a:srgbClr val="002060"/>
                </a:solidFill>
              </a:rPr>
              <a:t>tuổi</a:t>
            </a:r>
            <a:r>
              <a:rPr lang="en-US" sz="2800" b="1" dirty="0">
                <a:solidFill>
                  <a:srgbClr val="002060"/>
                </a:solidFill>
              </a:rPr>
              <a:t>:</a:t>
            </a:r>
            <a:r>
              <a:rPr lang="en-US" sz="2800" b="1" dirty="0" smtClean="0">
                <a:solidFill>
                  <a:srgbClr val="002060"/>
                </a:solidFill>
              </a:rPr>
              <a:t> 5- 6 </a:t>
            </a:r>
            <a:r>
              <a:rPr lang="en-US" sz="2800" b="1" dirty="0" err="1" smtClean="0">
                <a:solidFill>
                  <a:srgbClr val="002060"/>
                </a:solidFill>
              </a:rPr>
              <a:t>tuổi</a:t>
            </a:r>
            <a:r>
              <a:rPr lang="en-US" sz="2800" b="1" dirty="0" smtClean="0">
                <a:solidFill>
                  <a:srgbClr val="002060"/>
                </a:solidFill>
              </a:rPr>
              <a:t>( MGL)</a:t>
            </a:r>
          </a:p>
          <a:p>
            <a:pPr algn="ctr"/>
            <a:r>
              <a:rPr lang="en-US" sz="2800" b="1" dirty="0" err="1" smtClean="0">
                <a:solidFill>
                  <a:srgbClr val="002060"/>
                </a:solidFill>
              </a:rPr>
              <a:t>Giáo</a:t>
            </a:r>
            <a:r>
              <a:rPr lang="en-US" sz="2800" b="1" dirty="0" smtClean="0">
                <a:solidFill>
                  <a:srgbClr val="002060"/>
                </a:solidFill>
              </a:rPr>
              <a:t> </a:t>
            </a:r>
            <a:r>
              <a:rPr lang="en-US" sz="2800" b="1" dirty="0" err="1" smtClean="0">
                <a:solidFill>
                  <a:srgbClr val="002060"/>
                </a:solidFill>
              </a:rPr>
              <a:t>viên</a:t>
            </a:r>
            <a:r>
              <a:rPr lang="en-US" sz="2800" b="1" dirty="0" smtClean="0">
                <a:solidFill>
                  <a:srgbClr val="002060"/>
                </a:solidFill>
              </a:rPr>
              <a:t>: Mai </a:t>
            </a:r>
            <a:r>
              <a:rPr lang="en-US" sz="2800" b="1" dirty="0" err="1" smtClean="0">
                <a:solidFill>
                  <a:srgbClr val="002060"/>
                </a:solidFill>
              </a:rPr>
              <a:t>Thị</a:t>
            </a:r>
            <a:r>
              <a:rPr lang="en-US" sz="2800" b="1" dirty="0" smtClean="0">
                <a:solidFill>
                  <a:srgbClr val="002060"/>
                </a:solidFill>
              </a:rPr>
              <a:t> </a:t>
            </a:r>
            <a:r>
              <a:rPr lang="en-US" sz="2800" b="1" dirty="0" err="1" smtClean="0">
                <a:solidFill>
                  <a:srgbClr val="002060"/>
                </a:solidFill>
              </a:rPr>
              <a:t>Trúc</a:t>
            </a:r>
            <a:r>
              <a:rPr lang="en-US" sz="2800" b="1" dirty="0" smtClean="0">
                <a:solidFill>
                  <a:srgbClr val="002060"/>
                </a:solidFill>
              </a:rPr>
              <a:t> </a:t>
            </a:r>
            <a:r>
              <a:rPr lang="en-US" sz="2800" b="1" dirty="0" err="1" smtClean="0">
                <a:solidFill>
                  <a:srgbClr val="002060"/>
                </a:solidFill>
              </a:rPr>
              <a:t>Quỳnh</a:t>
            </a:r>
            <a:endParaRPr lang="en-US" sz="2800" b="1" dirty="0" smtClean="0">
              <a:solidFill>
                <a:srgbClr val="002060"/>
              </a:solidFill>
            </a:endParaRPr>
          </a:p>
          <a:p>
            <a:pPr algn="ctr"/>
            <a:r>
              <a:rPr lang="en-US" sz="2800" b="1" dirty="0" err="1" smtClean="0">
                <a:solidFill>
                  <a:srgbClr val="002060"/>
                </a:solidFill>
              </a:rPr>
              <a:t>Năm</a:t>
            </a:r>
            <a:r>
              <a:rPr lang="en-US" sz="2800" b="1" dirty="0" smtClean="0">
                <a:solidFill>
                  <a:srgbClr val="002060"/>
                </a:solidFill>
              </a:rPr>
              <a:t> </a:t>
            </a:r>
            <a:r>
              <a:rPr lang="en-US" sz="2800" b="1" dirty="0" err="1" smtClean="0">
                <a:solidFill>
                  <a:srgbClr val="002060"/>
                </a:solidFill>
              </a:rPr>
              <a:t>học</a:t>
            </a:r>
            <a:r>
              <a:rPr lang="en-US" sz="2800" b="1" dirty="0" smtClean="0">
                <a:solidFill>
                  <a:srgbClr val="002060"/>
                </a:solidFill>
              </a:rPr>
              <a:t>  2023- 2024</a:t>
            </a:r>
            <a:endParaRPr lang="en-US" sz="2800" b="1" dirty="0">
              <a:solidFill>
                <a:srgbClr val="002060"/>
              </a:solidFill>
            </a:endParaRPr>
          </a:p>
        </p:txBody>
      </p:sp>
    </p:spTree>
    <p:extLst>
      <p:ext uri="{BB962C8B-B14F-4D97-AF65-F5344CB8AC3E}">
        <p14:creationId xmlns:p14="http://schemas.microsoft.com/office/powerpoint/2010/main" val="978223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ình diễn Hát Xoan trong Lễ hội Đền Hùng, Phú Thọ">
            <a:extLst>
              <a:ext uri="{FF2B5EF4-FFF2-40B4-BE49-F238E27FC236}">
                <a16:creationId xmlns:a16="http://schemas.microsoft.com/office/drawing/2014/main" id="{F19F3724-0115-41CB-9669-41B771C0D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220" y="114804"/>
            <a:ext cx="9981211" cy="60493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64F281-79D4-4F53-A84B-5BCF74EBB5FA}"/>
              </a:ext>
            </a:extLst>
          </p:cNvPr>
          <p:cNvSpPr txBox="1"/>
          <p:nvPr/>
        </p:nvSpPr>
        <p:spPr>
          <a:xfrm>
            <a:off x="4914405" y="6164168"/>
            <a:ext cx="3307278" cy="646331"/>
          </a:xfrm>
          <a:prstGeom prst="rect">
            <a:avLst/>
          </a:prstGeom>
          <a:noFill/>
        </p:spPr>
        <p:txBody>
          <a:bodyPr wrap="square" rtlCol="0">
            <a:spAutoFit/>
          </a:bodyPr>
          <a:lstStyle/>
          <a:p>
            <a:r>
              <a:rPr lang="en-US" sz="3600" b="1" dirty="0">
                <a:solidFill>
                  <a:srgbClr val="FF0000"/>
                </a:solidFill>
                <a:latin typeface="Time New Roman"/>
              </a:rPr>
              <a:t>HÁT XOAN</a:t>
            </a:r>
          </a:p>
        </p:txBody>
      </p:sp>
      <p:pic>
        <p:nvPicPr>
          <p:cNvPr id="4" name="Picture 3" descr="Logo&#10;&#10;Description automatically generated">
            <a:extLst>
              <a:ext uri="{FF2B5EF4-FFF2-40B4-BE49-F238E27FC236}">
                <a16:creationId xmlns:a16="http://schemas.microsoft.com/office/drawing/2014/main" id="{4F4F53C4-8A44-4661-8710-B9CC3F7343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7808" y="90179"/>
            <a:ext cx="908889" cy="908889"/>
          </a:xfrm>
          <a:prstGeom prst="rect">
            <a:avLst/>
          </a:prstGeom>
        </p:spPr>
      </p:pic>
    </p:spTree>
    <p:extLst>
      <p:ext uri="{BB962C8B-B14F-4D97-AF65-F5344CB8AC3E}">
        <p14:creationId xmlns:p14="http://schemas.microsoft.com/office/powerpoint/2010/main" val="3558791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79590-824C-40B5-9773-0F8907AC9B12}"/>
              </a:ext>
            </a:extLst>
          </p:cNvPr>
          <p:cNvPicPr>
            <a:picLocks noChangeAspect="1"/>
          </p:cNvPicPr>
          <p:nvPr/>
        </p:nvPicPr>
        <p:blipFill rotWithShape="1">
          <a:blip r:embed="rId2"/>
          <a:srcRect t="17302" r="1" b="1"/>
          <a:stretch/>
        </p:blipFill>
        <p:spPr>
          <a:xfrm>
            <a:off x="1156123" y="293948"/>
            <a:ext cx="9879754" cy="54537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30F19BBE-CEA5-46AF-9C30-63B9D076CBF2}"/>
              </a:ext>
            </a:extLst>
          </p:cNvPr>
          <p:cNvSpPr txBox="1"/>
          <p:nvPr/>
        </p:nvSpPr>
        <p:spPr>
          <a:xfrm>
            <a:off x="2289958" y="6211669"/>
            <a:ext cx="8659091" cy="646331"/>
          </a:xfrm>
          <a:prstGeom prst="rect">
            <a:avLst/>
          </a:prstGeom>
          <a:noFill/>
        </p:spPr>
        <p:txBody>
          <a:bodyPr wrap="square" rtlCol="0">
            <a:spAutoFit/>
          </a:bodyPr>
          <a:lstStyle/>
          <a:p>
            <a:r>
              <a:rPr lang="en-US" sz="3600" b="1" dirty="0">
                <a:solidFill>
                  <a:srgbClr val="FF0000"/>
                </a:solidFill>
                <a:latin typeface="Time New Roman"/>
              </a:rPr>
              <a:t>BIỂU DIỄN VĂN NGHỆ CHÀO MỪNG LỄ HỘI</a:t>
            </a:r>
          </a:p>
        </p:txBody>
      </p:sp>
      <p:pic>
        <p:nvPicPr>
          <p:cNvPr id="4" name="Picture 3" descr="Logo&#10;&#10;Description automatically generated">
            <a:extLst>
              <a:ext uri="{FF2B5EF4-FFF2-40B4-BE49-F238E27FC236}">
                <a16:creationId xmlns:a16="http://schemas.microsoft.com/office/drawing/2014/main" id="{B2EF60A5-2D0F-4539-A056-FFF322CC11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6140" y="293948"/>
            <a:ext cx="908889" cy="908889"/>
          </a:xfrm>
          <a:prstGeom prst="rect">
            <a:avLst/>
          </a:prstGeom>
        </p:spPr>
      </p:pic>
    </p:spTree>
    <p:extLst>
      <p:ext uri="{BB962C8B-B14F-4D97-AF65-F5344CB8AC3E}">
        <p14:creationId xmlns:p14="http://schemas.microsoft.com/office/powerpoint/2010/main" val="345552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ắn pháo hoa nhân dịp Giỗ Tổ Hùng Vương 2021">
            <a:extLst>
              <a:ext uri="{FF2B5EF4-FFF2-40B4-BE49-F238E27FC236}">
                <a16:creationId xmlns:a16="http://schemas.microsoft.com/office/drawing/2014/main" id="{957AA7E5-85C7-4860-A4A0-4532D651C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792" y="173684"/>
            <a:ext cx="9702141" cy="55318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1A99A1-AEA9-43B5-9378-F6074F579D42}"/>
              </a:ext>
            </a:extLst>
          </p:cNvPr>
          <p:cNvSpPr txBox="1"/>
          <p:nvPr/>
        </p:nvSpPr>
        <p:spPr>
          <a:xfrm>
            <a:off x="2289958" y="6211669"/>
            <a:ext cx="8659091" cy="646331"/>
          </a:xfrm>
          <a:prstGeom prst="rect">
            <a:avLst/>
          </a:prstGeom>
          <a:noFill/>
        </p:spPr>
        <p:txBody>
          <a:bodyPr wrap="square" rtlCol="0">
            <a:spAutoFit/>
          </a:bodyPr>
          <a:lstStyle/>
          <a:p>
            <a:r>
              <a:rPr lang="en-US" sz="3600" b="1" dirty="0">
                <a:solidFill>
                  <a:srgbClr val="FF0000"/>
                </a:solidFill>
                <a:latin typeface="Time New Roman"/>
              </a:rPr>
              <a:t>BẮN PHÁO HOA CHÀO MỪNG LỄ HỘI</a:t>
            </a:r>
          </a:p>
        </p:txBody>
      </p:sp>
      <p:pic>
        <p:nvPicPr>
          <p:cNvPr id="4" name="Picture 3" descr="Logo&#10;&#10;Description automatically generated">
            <a:extLst>
              <a:ext uri="{FF2B5EF4-FFF2-40B4-BE49-F238E27FC236}">
                <a16:creationId xmlns:a16="http://schemas.microsoft.com/office/drawing/2014/main" id="{65276F99-8270-451D-B1D3-171D90B3A5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9895" y="313972"/>
            <a:ext cx="908889" cy="908889"/>
          </a:xfrm>
          <a:prstGeom prst="rect">
            <a:avLst/>
          </a:prstGeom>
        </p:spPr>
      </p:pic>
    </p:spTree>
    <p:extLst>
      <p:ext uri="{BB962C8B-B14F-4D97-AF65-F5344CB8AC3E}">
        <p14:creationId xmlns:p14="http://schemas.microsoft.com/office/powerpoint/2010/main" val="4177348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ền Hùng có tất cả bao nhiêu đền thờ đâu là đền chính?">
            <a:extLst>
              <a:ext uri="{FF2B5EF4-FFF2-40B4-BE49-F238E27FC236}">
                <a16:creationId xmlns:a16="http://schemas.microsoft.com/office/drawing/2014/main" id="{4ED5EDDF-BC7E-4C89-83F7-FB2C2EE95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34" y="168917"/>
            <a:ext cx="9535886" cy="60393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01CF6E-8796-473E-B480-816D3FFA8E0E}"/>
              </a:ext>
            </a:extLst>
          </p:cNvPr>
          <p:cNvSpPr txBox="1"/>
          <p:nvPr/>
        </p:nvSpPr>
        <p:spPr>
          <a:xfrm>
            <a:off x="5104411" y="6211669"/>
            <a:ext cx="2139538" cy="646331"/>
          </a:xfrm>
          <a:prstGeom prst="rect">
            <a:avLst/>
          </a:prstGeom>
          <a:noFill/>
        </p:spPr>
        <p:txBody>
          <a:bodyPr wrap="square" rtlCol="0">
            <a:spAutoFit/>
          </a:bodyPr>
          <a:lstStyle/>
          <a:p>
            <a:r>
              <a:rPr lang="en-US" sz="3600" b="1" dirty="0">
                <a:solidFill>
                  <a:srgbClr val="FF0000"/>
                </a:solidFill>
                <a:latin typeface="Time New Roman"/>
              </a:rPr>
              <a:t>ĐỀN HẠ</a:t>
            </a:r>
          </a:p>
        </p:txBody>
      </p:sp>
      <p:pic>
        <p:nvPicPr>
          <p:cNvPr id="4" name="Picture 3" descr="Logo&#10;&#10;Description automatically generated">
            <a:extLst>
              <a:ext uri="{FF2B5EF4-FFF2-40B4-BE49-F238E27FC236}">
                <a16:creationId xmlns:a16="http://schemas.microsoft.com/office/drawing/2014/main" id="{70CD26A1-3F3D-4B24-B0E2-D1E2EBCFF13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6140" y="168917"/>
            <a:ext cx="908889" cy="908889"/>
          </a:xfrm>
          <a:prstGeom prst="rect">
            <a:avLst/>
          </a:prstGeom>
        </p:spPr>
      </p:pic>
    </p:spTree>
    <p:extLst>
      <p:ext uri="{BB962C8B-B14F-4D97-AF65-F5344CB8AC3E}">
        <p14:creationId xmlns:p14="http://schemas.microsoft.com/office/powerpoint/2010/main" val="3120573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652653-DDA0-4A6D-B90C-9EE3EA6C89E8}"/>
              </a:ext>
            </a:extLst>
          </p:cNvPr>
          <p:cNvSpPr txBox="1"/>
          <p:nvPr/>
        </p:nvSpPr>
        <p:spPr>
          <a:xfrm>
            <a:off x="5104410" y="6211669"/>
            <a:ext cx="3410197" cy="646331"/>
          </a:xfrm>
          <a:prstGeom prst="rect">
            <a:avLst/>
          </a:prstGeom>
          <a:noFill/>
        </p:spPr>
        <p:txBody>
          <a:bodyPr wrap="square" rtlCol="0">
            <a:spAutoFit/>
          </a:bodyPr>
          <a:lstStyle/>
          <a:p>
            <a:r>
              <a:rPr lang="en-US" sz="3600" b="1" dirty="0">
                <a:solidFill>
                  <a:srgbClr val="FF0000"/>
                </a:solidFill>
                <a:latin typeface="Time New Roman"/>
              </a:rPr>
              <a:t>ĐỀN GIẾNG</a:t>
            </a:r>
          </a:p>
        </p:txBody>
      </p:sp>
      <p:pic>
        <p:nvPicPr>
          <p:cNvPr id="3" name="Picture 2" descr="Đền Giếng ở Đền Hùng thờ ai vị nào? - Đức Vinh Travel">
            <a:extLst>
              <a:ext uri="{FF2B5EF4-FFF2-40B4-BE49-F238E27FC236}">
                <a16:creationId xmlns:a16="http://schemas.microsoft.com/office/drawing/2014/main" id="{13E6B0AE-0E0A-4B4B-85BD-C17302208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6214"/>
            <a:ext cx="9753600" cy="60227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00C60302-1F1E-41DE-9CB0-DAEA4E09A2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extLst>
      <p:ext uri="{BB962C8B-B14F-4D97-AF65-F5344CB8AC3E}">
        <p14:creationId xmlns:p14="http://schemas.microsoft.com/office/powerpoint/2010/main" val="3624458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BFDC48-C13A-4B81-9306-479B60425C97}"/>
              </a:ext>
            </a:extLst>
          </p:cNvPr>
          <p:cNvPicPr>
            <a:picLocks noChangeAspect="1"/>
          </p:cNvPicPr>
          <p:nvPr/>
        </p:nvPicPr>
        <p:blipFill>
          <a:blip r:embed="rId2"/>
          <a:stretch>
            <a:fillRect/>
          </a:stretch>
        </p:blipFill>
        <p:spPr>
          <a:xfrm>
            <a:off x="1365661" y="298155"/>
            <a:ext cx="9847423" cy="57828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86C0E2DB-BCA3-4BB3-A069-668C48940924}"/>
              </a:ext>
            </a:extLst>
          </p:cNvPr>
          <p:cNvSpPr txBox="1"/>
          <p:nvPr/>
        </p:nvSpPr>
        <p:spPr>
          <a:xfrm>
            <a:off x="5104410" y="6211669"/>
            <a:ext cx="3410197" cy="646331"/>
          </a:xfrm>
          <a:prstGeom prst="rect">
            <a:avLst/>
          </a:prstGeom>
          <a:noFill/>
        </p:spPr>
        <p:txBody>
          <a:bodyPr wrap="square" rtlCol="0">
            <a:spAutoFit/>
          </a:bodyPr>
          <a:lstStyle/>
          <a:p>
            <a:r>
              <a:rPr lang="en-US" sz="3600" b="1" dirty="0">
                <a:solidFill>
                  <a:srgbClr val="FF0000"/>
                </a:solidFill>
                <a:latin typeface="Time New Roman"/>
              </a:rPr>
              <a:t>ĐỀN TRUNG</a:t>
            </a:r>
          </a:p>
        </p:txBody>
      </p:sp>
      <p:pic>
        <p:nvPicPr>
          <p:cNvPr id="4" name="Picture 3" descr="Logo&#10;&#10;Description automatically generated">
            <a:extLst>
              <a:ext uri="{FF2B5EF4-FFF2-40B4-BE49-F238E27FC236}">
                <a16:creationId xmlns:a16="http://schemas.microsoft.com/office/drawing/2014/main" id="{A4B69706-6F29-4462-95F3-B62746B0D8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extLst>
      <p:ext uri="{BB962C8B-B14F-4D97-AF65-F5344CB8AC3E}">
        <p14:creationId xmlns:p14="http://schemas.microsoft.com/office/powerpoint/2010/main" val="3573718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ới thăm di tích lịch sử Đền Hùng - Phú Thọ">
            <a:extLst>
              <a:ext uri="{FF2B5EF4-FFF2-40B4-BE49-F238E27FC236}">
                <a16:creationId xmlns:a16="http://schemas.microsoft.com/office/drawing/2014/main" id="{71E62BAB-4A6D-4BC5-A48F-1DF11E5B9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953" y="188397"/>
            <a:ext cx="9778093" cy="59639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209125-D3A0-4E07-A2AC-9E7E92AE6434}"/>
              </a:ext>
            </a:extLst>
          </p:cNvPr>
          <p:cNvSpPr txBox="1"/>
          <p:nvPr/>
        </p:nvSpPr>
        <p:spPr>
          <a:xfrm>
            <a:off x="5104410" y="6211669"/>
            <a:ext cx="3410197" cy="646331"/>
          </a:xfrm>
          <a:prstGeom prst="rect">
            <a:avLst/>
          </a:prstGeom>
          <a:noFill/>
        </p:spPr>
        <p:txBody>
          <a:bodyPr wrap="square" rtlCol="0">
            <a:spAutoFit/>
          </a:bodyPr>
          <a:lstStyle/>
          <a:p>
            <a:r>
              <a:rPr lang="en-US" sz="3600" b="1" dirty="0">
                <a:solidFill>
                  <a:srgbClr val="FF0000"/>
                </a:solidFill>
                <a:latin typeface="Time New Roman"/>
              </a:rPr>
              <a:t>ĐỀN THƯỢNG</a:t>
            </a:r>
          </a:p>
        </p:txBody>
      </p:sp>
      <p:pic>
        <p:nvPicPr>
          <p:cNvPr id="4" name="Picture 3" descr="Logo&#10;&#10;Description automatically generated">
            <a:extLst>
              <a:ext uri="{FF2B5EF4-FFF2-40B4-BE49-F238E27FC236}">
                <a16:creationId xmlns:a16="http://schemas.microsoft.com/office/drawing/2014/main" id="{D6330F7F-7156-4317-9655-8B0A3BA6663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extLst>
      <p:ext uri="{BB962C8B-B14F-4D97-AF65-F5344CB8AC3E}">
        <p14:creationId xmlns:p14="http://schemas.microsoft.com/office/powerpoint/2010/main" val="2733932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ăng Vua Hùng trong thành phốPhú Thọ">
            <a:extLst>
              <a:ext uri="{FF2B5EF4-FFF2-40B4-BE49-F238E27FC236}">
                <a16:creationId xmlns:a16="http://schemas.microsoft.com/office/drawing/2014/main" id="{C797487B-A4EE-4CB8-A18C-29AAEEF23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1632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D32ABA-AD0E-4F22-9921-1CF4E5FB5AD8}"/>
              </a:ext>
            </a:extLst>
          </p:cNvPr>
          <p:cNvSpPr txBox="1"/>
          <p:nvPr/>
        </p:nvSpPr>
        <p:spPr>
          <a:xfrm>
            <a:off x="5104410" y="6211669"/>
            <a:ext cx="5904016" cy="646331"/>
          </a:xfrm>
          <a:prstGeom prst="rect">
            <a:avLst/>
          </a:prstGeom>
          <a:noFill/>
        </p:spPr>
        <p:txBody>
          <a:bodyPr wrap="square" rtlCol="0">
            <a:spAutoFit/>
          </a:bodyPr>
          <a:lstStyle/>
          <a:p>
            <a:r>
              <a:rPr lang="en-US" sz="3600" b="1" dirty="0">
                <a:solidFill>
                  <a:srgbClr val="FF0000"/>
                </a:solidFill>
                <a:latin typeface="Time New Roman"/>
              </a:rPr>
              <a:t>LĂNG VUA HÙNG</a:t>
            </a:r>
          </a:p>
        </p:txBody>
      </p:sp>
      <p:pic>
        <p:nvPicPr>
          <p:cNvPr id="4" name="Picture 3" descr="Logo&#10;&#10;Description automatically generated">
            <a:extLst>
              <a:ext uri="{FF2B5EF4-FFF2-40B4-BE49-F238E27FC236}">
                <a16:creationId xmlns:a16="http://schemas.microsoft.com/office/drawing/2014/main" id="{9E75E3E2-F816-43CD-8A47-D9705A6A3A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extLst>
      <p:ext uri="{BB962C8B-B14F-4D97-AF65-F5344CB8AC3E}">
        <p14:creationId xmlns:p14="http://schemas.microsoft.com/office/powerpoint/2010/main" val="778300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Kết quả hình ảnh cho các thanh phó tổ chức ngay giỗ tổ"/>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49193" y="5903893"/>
            <a:ext cx="11073768" cy="954107"/>
          </a:xfrm>
          <a:prstGeom prst="rect">
            <a:avLst/>
          </a:prstGeom>
          <a:noFill/>
        </p:spPr>
        <p:txBody>
          <a:bodyPr wrap="square" rtlCol="0">
            <a:spAutoFit/>
          </a:bodyPr>
          <a:lstStyle/>
          <a:p>
            <a:pPr algn="ctr"/>
            <a:r>
              <a:rPr lang="en-US" sz="2800" b="1" dirty="0" err="1">
                <a:solidFill>
                  <a:srgbClr val="FF0000"/>
                </a:solidFill>
                <a:latin typeface="Time New Roman"/>
                <a:cs typeface="Arial" pitchFamily="34" charset="0"/>
              </a:rPr>
              <a:t>Lời</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căn</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dặn</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của</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Bác</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Hồ</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Các</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Vua</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Hùng</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có</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công</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dựng</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nước</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Bác</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cháu</a:t>
            </a:r>
            <a:r>
              <a:rPr lang="en-US" sz="2800" b="1" dirty="0">
                <a:solidFill>
                  <a:srgbClr val="FF0000"/>
                </a:solidFill>
                <a:latin typeface="Time New Roman"/>
                <a:cs typeface="Arial" pitchFamily="34" charset="0"/>
              </a:rPr>
              <a:t> ta </a:t>
            </a:r>
            <a:r>
              <a:rPr lang="en-US" sz="2800" b="1" dirty="0" err="1">
                <a:solidFill>
                  <a:srgbClr val="FF0000"/>
                </a:solidFill>
                <a:latin typeface="Time New Roman"/>
                <a:cs typeface="Arial" pitchFamily="34" charset="0"/>
              </a:rPr>
              <a:t>phải</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cùng</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nhau</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giữ</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lấy</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nước</a:t>
            </a:r>
            <a:r>
              <a:rPr lang="en-US" sz="2800" b="1" dirty="0">
                <a:solidFill>
                  <a:srgbClr val="FF0000"/>
                </a:solidFill>
                <a:latin typeface="Time New Roman"/>
                <a:cs typeface="Arial" pitchFamily="34" charset="0"/>
              </a:rPr>
              <a:t>”</a:t>
            </a:r>
          </a:p>
        </p:txBody>
      </p:sp>
      <p:pic>
        <p:nvPicPr>
          <p:cNvPr id="8" name="Picture 7" descr="ĐỀN THƯỢNG.jpg"/>
          <p:cNvPicPr>
            <a:picLocks noChangeAspect="1"/>
          </p:cNvPicPr>
          <p:nvPr/>
        </p:nvPicPr>
        <p:blipFill>
          <a:blip r:embed="rId4"/>
          <a:stretch>
            <a:fillRect/>
          </a:stretch>
        </p:blipFill>
        <p:spPr>
          <a:xfrm>
            <a:off x="1134093" y="160338"/>
            <a:ext cx="9923813" cy="52925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Logo&#10;&#10;Description automatically generated">
            <a:extLst>
              <a:ext uri="{FF2B5EF4-FFF2-40B4-BE49-F238E27FC236}">
                <a16:creationId xmlns:a16="http://schemas.microsoft.com/office/drawing/2014/main" id="{6BFC7693-F24A-4415-984D-2089F5DD64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748" y="160338"/>
            <a:ext cx="908889" cy="908889"/>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63FC85-45A5-43F9-8417-D91E4B96AC71}"/>
              </a:ext>
            </a:extLst>
          </p:cNvPr>
          <p:cNvSpPr txBox="1"/>
          <p:nvPr/>
        </p:nvSpPr>
        <p:spPr>
          <a:xfrm>
            <a:off x="4061361" y="1353787"/>
            <a:ext cx="4215740" cy="1200329"/>
          </a:xfrm>
          <a:prstGeom prst="rect">
            <a:avLst/>
          </a:prstGeom>
          <a:noFill/>
        </p:spPr>
        <p:txBody>
          <a:bodyPr wrap="square" rtlCol="0">
            <a:spAutoFit/>
          </a:bodyPr>
          <a:lstStyle/>
          <a:p>
            <a:r>
              <a:rPr lang="en-US" sz="7200" b="1" dirty="0" err="1">
                <a:solidFill>
                  <a:srgbClr val="FF0000"/>
                </a:solidFill>
                <a:latin typeface="Time New Roman"/>
              </a:rPr>
              <a:t>Mở</a:t>
            </a:r>
            <a:r>
              <a:rPr lang="en-US" sz="7200" b="1" dirty="0">
                <a:solidFill>
                  <a:srgbClr val="FF0000"/>
                </a:solidFill>
                <a:latin typeface="Time New Roman"/>
              </a:rPr>
              <a:t> </a:t>
            </a:r>
            <a:r>
              <a:rPr lang="en-US" sz="7200" b="1" dirty="0" err="1">
                <a:solidFill>
                  <a:srgbClr val="FF0000"/>
                </a:solidFill>
                <a:latin typeface="Time New Roman"/>
              </a:rPr>
              <a:t>rộng</a:t>
            </a:r>
            <a:endParaRPr lang="en-US" sz="7200" b="1" dirty="0">
              <a:solidFill>
                <a:srgbClr val="FF0000"/>
              </a:solidFill>
              <a:latin typeface="Time New Roman"/>
            </a:endParaRPr>
          </a:p>
        </p:txBody>
      </p:sp>
      <p:pic>
        <p:nvPicPr>
          <p:cNvPr id="3" name="Picture 2" descr="Logo&#10;&#10;Description automatically generated">
            <a:extLst>
              <a:ext uri="{FF2B5EF4-FFF2-40B4-BE49-F238E27FC236}">
                <a16:creationId xmlns:a16="http://schemas.microsoft.com/office/drawing/2014/main" id="{1203D585-1521-48CC-950F-BB370A73B1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4291" y="361473"/>
            <a:ext cx="908889" cy="908889"/>
          </a:xfrm>
          <a:prstGeom prst="rect">
            <a:avLst/>
          </a:prstGeom>
        </p:spPr>
      </p:pic>
    </p:spTree>
    <p:extLst>
      <p:ext uri="{BB962C8B-B14F-4D97-AF65-F5344CB8AC3E}">
        <p14:creationId xmlns:p14="http://schemas.microsoft.com/office/powerpoint/2010/main" val="2142429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95" y="408792"/>
            <a:ext cx="11446137" cy="6121100"/>
          </a:xfrm>
          <a:prstGeom prst="rect">
            <a:avLst/>
          </a:prstGeom>
        </p:spPr>
      </p:pic>
      <p:sp>
        <p:nvSpPr>
          <p:cNvPr id="2" name="Rectangle 1"/>
          <p:cNvSpPr/>
          <p:nvPr/>
        </p:nvSpPr>
        <p:spPr>
          <a:xfrm>
            <a:off x="2043952" y="1088839"/>
            <a:ext cx="7455049" cy="3785652"/>
          </a:xfrm>
          <a:prstGeom prst="rect">
            <a:avLst/>
          </a:prstGeom>
        </p:spPr>
        <p:txBody>
          <a:bodyPr wrap="square">
            <a:spAutoFit/>
          </a:bodyPr>
          <a:lstStyle/>
          <a:p>
            <a:pPr algn="ctr"/>
            <a:r>
              <a:rPr lang="vi-VN" b="1" dirty="0" smtClean="0">
                <a:solidFill>
                  <a:srgbClr val="000000"/>
                </a:solidFill>
              </a:rPr>
              <a:t> </a:t>
            </a:r>
            <a:r>
              <a:rPr lang="vi-VN" sz="2400" b="1" dirty="0">
                <a:solidFill>
                  <a:srgbClr val="002060"/>
                </a:solidFill>
              </a:rPr>
              <a:t>Mục đích - yêu cầu</a:t>
            </a:r>
            <a:endParaRPr lang="vi-VN" sz="2400" dirty="0">
              <a:solidFill>
                <a:srgbClr val="002060"/>
              </a:solidFill>
              <a:latin typeface="Roboto"/>
            </a:endParaRPr>
          </a:p>
          <a:p>
            <a:pPr algn="just"/>
            <a:r>
              <a:rPr lang="vi-VN" dirty="0">
                <a:solidFill>
                  <a:srgbClr val="000000"/>
                </a:solidFill>
              </a:rPr>
              <a:t>* </a:t>
            </a:r>
            <a:r>
              <a:rPr lang="vi-VN" b="1" dirty="0">
                <a:solidFill>
                  <a:srgbClr val="000000"/>
                </a:solidFill>
              </a:rPr>
              <a:t>Kiến thức</a:t>
            </a:r>
            <a:endParaRPr lang="vi-VN" dirty="0">
              <a:solidFill>
                <a:srgbClr val="000000"/>
              </a:solidFill>
              <a:latin typeface="Roboto"/>
            </a:endParaRPr>
          </a:p>
          <a:p>
            <a:pPr algn="just"/>
            <a:r>
              <a:rPr lang="vi-VN" dirty="0">
                <a:solidFill>
                  <a:srgbClr val="000000"/>
                </a:solidFill>
              </a:rPr>
              <a:t>- Trẻ biết ngày 10/3 âm lịch là ngày giỗ tổ Hùng Vương, còn gọi là lễ hội Đền Hùng.</a:t>
            </a:r>
            <a:endParaRPr lang="vi-VN" dirty="0">
              <a:solidFill>
                <a:srgbClr val="000000"/>
              </a:solidFill>
              <a:latin typeface="Roboto"/>
            </a:endParaRPr>
          </a:p>
          <a:p>
            <a:pPr algn="just"/>
            <a:r>
              <a:rPr lang="vi-VN" dirty="0">
                <a:solidFill>
                  <a:srgbClr val="000000"/>
                </a:solidFill>
              </a:rPr>
              <a:t>- Trẻ biết một số hoạt động diễn ra trong lễ hội Đền Hùng.</a:t>
            </a:r>
            <a:endParaRPr lang="vi-VN" dirty="0">
              <a:solidFill>
                <a:srgbClr val="000000"/>
              </a:solidFill>
              <a:latin typeface="Roboto"/>
            </a:endParaRPr>
          </a:p>
          <a:p>
            <a:pPr algn="just"/>
            <a:r>
              <a:rPr lang="vi-VN" b="1" dirty="0">
                <a:solidFill>
                  <a:srgbClr val="000000"/>
                </a:solidFill>
              </a:rPr>
              <a:t>*</a:t>
            </a:r>
            <a:r>
              <a:rPr lang="vi-VN" b="1" i="1" dirty="0">
                <a:solidFill>
                  <a:srgbClr val="000000"/>
                </a:solidFill>
              </a:rPr>
              <a:t> </a:t>
            </a:r>
            <a:r>
              <a:rPr lang="vi-VN" b="1" dirty="0">
                <a:solidFill>
                  <a:srgbClr val="000000"/>
                </a:solidFill>
              </a:rPr>
              <a:t>Kỹ năng</a:t>
            </a:r>
            <a:endParaRPr lang="vi-VN" dirty="0">
              <a:solidFill>
                <a:srgbClr val="000000"/>
              </a:solidFill>
              <a:latin typeface="Roboto"/>
            </a:endParaRPr>
          </a:p>
          <a:p>
            <a:pPr algn="just"/>
            <a:r>
              <a:rPr lang="vi-VN" dirty="0">
                <a:solidFill>
                  <a:srgbClr val="000000"/>
                </a:solidFill>
              </a:rPr>
              <a:t>- Trẻ biết thay đổi hành vi và thể hiện cảm xúc phù hợp với hoàn cảnh.</a:t>
            </a:r>
            <a:endParaRPr lang="vi-VN" dirty="0">
              <a:solidFill>
                <a:srgbClr val="000000"/>
              </a:solidFill>
              <a:latin typeface="Roboto"/>
            </a:endParaRPr>
          </a:p>
          <a:p>
            <a:pPr algn="just"/>
            <a:r>
              <a:rPr lang="vi-VN" dirty="0">
                <a:solidFill>
                  <a:srgbClr val="000000"/>
                </a:solidFill>
              </a:rPr>
              <a:t>- Cố gắng thực hiện công việc đến cùng.</a:t>
            </a:r>
            <a:endParaRPr lang="vi-VN" dirty="0">
              <a:solidFill>
                <a:srgbClr val="000000"/>
              </a:solidFill>
              <a:latin typeface="Roboto"/>
            </a:endParaRPr>
          </a:p>
          <a:p>
            <a:pPr algn="just"/>
            <a:r>
              <a:rPr lang="vi-VN" b="1" dirty="0">
                <a:solidFill>
                  <a:srgbClr val="000000"/>
                </a:solidFill>
              </a:rPr>
              <a:t>*  Thái độ</a:t>
            </a:r>
            <a:endParaRPr lang="vi-VN" dirty="0">
              <a:solidFill>
                <a:srgbClr val="000000"/>
              </a:solidFill>
              <a:latin typeface="Roboto"/>
            </a:endParaRPr>
          </a:p>
          <a:p>
            <a:pPr algn="just"/>
            <a:r>
              <a:rPr lang="vi-VN" dirty="0">
                <a:solidFill>
                  <a:srgbClr val="000000"/>
                </a:solidFill>
              </a:rPr>
              <a:t>- Trẻ hứng thú tham gia vào hoạt động. Giáo dục trẻ khi đi vào những nơi trang nghiêm  như đền thờ, nghĩa trang liệt sỹ... phải nghiêm trang không được làm ồn.</a:t>
            </a:r>
            <a:endParaRPr lang="vi-VN" dirty="0">
              <a:solidFill>
                <a:srgbClr val="000000"/>
              </a:solidFill>
              <a:latin typeface="Roboto"/>
            </a:endParaRPr>
          </a:p>
          <a:p>
            <a:pPr algn="just"/>
            <a:r>
              <a:rPr lang="vi-VN" dirty="0">
                <a:solidFill>
                  <a:srgbClr val="000000"/>
                </a:solidFill>
              </a:rPr>
              <a:t>- Giáo dục trẻ lòng kính trọng, nhớ ơn các vị Vua Hùng.</a:t>
            </a:r>
            <a:endParaRPr lang="vi-VN" b="0" i="0" dirty="0">
              <a:solidFill>
                <a:srgbClr val="000000"/>
              </a:solidFill>
              <a:effectLst/>
              <a:latin typeface="Roboto"/>
            </a:endParaRPr>
          </a:p>
        </p:txBody>
      </p:sp>
    </p:spTree>
    <p:extLst>
      <p:ext uri="{BB962C8B-B14F-4D97-AF65-F5344CB8AC3E}">
        <p14:creationId xmlns:p14="http://schemas.microsoft.com/office/powerpoint/2010/main" val="629129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n 2 ba trung me linh 4.3.jpg"/>
          <p:cNvPicPr>
            <a:picLocks noChangeAspect="1"/>
          </p:cNvPicPr>
          <p:nvPr/>
        </p:nvPicPr>
        <p:blipFill>
          <a:blip r:embed="rId2"/>
          <a:stretch>
            <a:fillRect/>
          </a:stretch>
        </p:blipFill>
        <p:spPr>
          <a:xfrm>
            <a:off x="1187531" y="154379"/>
            <a:ext cx="10041887" cy="59245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1524000" y="6211669"/>
            <a:ext cx="9144000" cy="646331"/>
          </a:xfrm>
          <a:prstGeom prst="rect">
            <a:avLst/>
          </a:prstGeom>
          <a:noFill/>
        </p:spPr>
        <p:txBody>
          <a:bodyPr wrap="square" rtlCol="0">
            <a:spAutoFit/>
          </a:bodyPr>
          <a:lstStyle/>
          <a:p>
            <a:r>
              <a:rPr lang="en-US" sz="3600" b="1" dirty="0" err="1">
                <a:solidFill>
                  <a:srgbClr val="FF0000"/>
                </a:solidFill>
                <a:latin typeface="Time New Roman"/>
              </a:rPr>
              <a:t>Hội</a:t>
            </a:r>
            <a:r>
              <a:rPr lang="en-US" sz="3600" b="1" dirty="0">
                <a:solidFill>
                  <a:srgbClr val="FF0000"/>
                </a:solidFill>
                <a:latin typeface="Time New Roman"/>
              </a:rPr>
              <a:t> </a:t>
            </a:r>
            <a:r>
              <a:rPr lang="en-US" sz="3600" b="1" dirty="0" err="1">
                <a:solidFill>
                  <a:srgbClr val="FF0000"/>
                </a:solidFill>
                <a:latin typeface="Time New Roman"/>
              </a:rPr>
              <a:t>đền</a:t>
            </a:r>
            <a:r>
              <a:rPr lang="en-US" sz="3600" b="1" dirty="0">
                <a:solidFill>
                  <a:srgbClr val="FF0000"/>
                </a:solidFill>
                <a:latin typeface="Time New Roman"/>
              </a:rPr>
              <a:t> </a:t>
            </a:r>
            <a:r>
              <a:rPr lang="en-US" sz="3600" b="1" dirty="0" err="1">
                <a:solidFill>
                  <a:srgbClr val="FF0000"/>
                </a:solidFill>
                <a:latin typeface="Time New Roman"/>
              </a:rPr>
              <a:t>Hai</a:t>
            </a:r>
            <a:r>
              <a:rPr lang="en-US" sz="3600" b="1" dirty="0">
                <a:solidFill>
                  <a:srgbClr val="FF0000"/>
                </a:solidFill>
                <a:latin typeface="Time New Roman"/>
              </a:rPr>
              <a:t> </a:t>
            </a:r>
            <a:r>
              <a:rPr lang="en-US" sz="3600" b="1" dirty="0" err="1">
                <a:solidFill>
                  <a:srgbClr val="FF0000"/>
                </a:solidFill>
                <a:latin typeface="Time New Roman"/>
              </a:rPr>
              <a:t>Bà</a:t>
            </a:r>
            <a:r>
              <a:rPr lang="en-US" sz="3600" b="1" dirty="0">
                <a:solidFill>
                  <a:srgbClr val="FF0000"/>
                </a:solidFill>
                <a:latin typeface="Time New Roman"/>
              </a:rPr>
              <a:t> </a:t>
            </a:r>
            <a:r>
              <a:rPr lang="en-US" sz="3600" b="1" dirty="0" err="1">
                <a:solidFill>
                  <a:srgbClr val="FF0000"/>
                </a:solidFill>
                <a:latin typeface="Time New Roman"/>
              </a:rPr>
              <a:t>Trưng</a:t>
            </a:r>
            <a:r>
              <a:rPr lang="en-US" sz="3600" b="1" dirty="0">
                <a:solidFill>
                  <a:srgbClr val="FF0000"/>
                </a:solidFill>
                <a:latin typeface="Time New Roman"/>
              </a:rPr>
              <a:t> </a:t>
            </a:r>
            <a:r>
              <a:rPr lang="en-US" sz="3600" b="1" dirty="0" err="1">
                <a:solidFill>
                  <a:srgbClr val="FF0000"/>
                </a:solidFill>
                <a:latin typeface="Time New Roman"/>
              </a:rPr>
              <a:t>diễn</a:t>
            </a:r>
            <a:r>
              <a:rPr lang="en-US" sz="3600" b="1" dirty="0">
                <a:solidFill>
                  <a:srgbClr val="FF0000"/>
                </a:solidFill>
                <a:latin typeface="Time New Roman"/>
              </a:rPr>
              <a:t> </a:t>
            </a:r>
            <a:r>
              <a:rPr lang="en-US" sz="3600" b="1" dirty="0" err="1">
                <a:solidFill>
                  <a:srgbClr val="FF0000"/>
                </a:solidFill>
                <a:latin typeface="Time New Roman"/>
              </a:rPr>
              <a:t>ra</a:t>
            </a:r>
            <a:r>
              <a:rPr lang="en-US" sz="3600" b="1" dirty="0">
                <a:solidFill>
                  <a:srgbClr val="FF0000"/>
                </a:solidFill>
                <a:latin typeface="Time New Roman"/>
              </a:rPr>
              <a:t> </a:t>
            </a:r>
            <a:r>
              <a:rPr lang="en-US" sz="3600" b="1" dirty="0" err="1">
                <a:solidFill>
                  <a:srgbClr val="FF0000"/>
                </a:solidFill>
                <a:latin typeface="Time New Roman"/>
              </a:rPr>
              <a:t>ngày</a:t>
            </a:r>
            <a:r>
              <a:rPr lang="en-US" sz="3600" b="1" dirty="0">
                <a:solidFill>
                  <a:srgbClr val="FF0000"/>
                </a:solidFill>
                <a:latin typeface="Time New Roman"/>
              </a:rPr>
              <a:t> 4/ 3 </a:t>
            </a:r>
            <a:r>
              <a:rPr lang="en-US" sz="3600" b="1" dirty="0" err="1">
                <a:solidFill>
                  <a:srgbClr val="FF0000"/>
                </a:solidFill>
                <a:latin typeface="Time New Roman"/>
              </a:rPr>
              <a:t>âm</a:t>
            </a:r>
            <a:r>
              <a:rPr lang="en-US" sz="3600" b="1" dirty="0">
                <a:solidFill>
                  <a:srgbClr val="FF0000"/>
                </a:solidFill>
                <a:latin typeface="Time New Roman"/>
              </a:rPr>
              <a:t> </a:t>
            </a:r>
            <a:r>
              <a:rPr lang="en-US" sz="3600" b="1" dirty="0" err="1">
                <a:solidFill>
                  <a:srgbClr val="FF0000"/>
                </a:solidFill>
                <a:latin typeface="Time New Roman"/>
              </a:rPr>
              <a:t>lịch</a:t>
            </a:r>
            <a:endParaRPr lang="en-US" sz="3600" b="1" dirty="0">
              <a:solidFill>
                <a:srgbClr val="FF0000"/>
              </a:solidFill>
              <a:latin typeface="Time New Roman"/>
            </a:endParaRPr>
          </a:p>
        </p:txBody>
      </p:sp>
      <p:pic>
        <p:nvPicPr>
          <p:cNvPr id="4" name="Picture 3" descr="Logo&#10;&#10;Description automatically generated">
            <a:extLst>
              <a:ext uri="{FF2B5EF4-FFF2-40B4-BE49-F238E27FC236}">
                <a16:creationId xmlns:a16="http://schemas.microsoft.com/office/drawing/2014/main" id="{C3BD32C4-8F69-4B56-959E-F7A485B0FF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i phu day nam dinh.jpg"/>
          <p:cNvPicPr>
            <a:picLocks noChangeAspect="1"/>
          </p:cNvPicPr>
          <p:nvPr/>
        </p:nvPicPr>
        <p:blipFill>
          <a:blip r:embed="rId2"/>
          <a:stretch>
            <a:fillRect/>
          </a:stretch>
        </p:blipFill>
        <p:spPr>
          <a:xfrm>
            <a:off x="1220962" y="166256"/>
            <a:ext cx="10079984" cy="57714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1422254" y="6211668"/>
            <a:ext cx="9677400" cy="646331"/>
          </a:xfrm>
          <a:prstGeom prst="rect">
            <a:avLst/>
          </a:prstGeom>
          <a:noFill/>
        </p:spPr>
        <p:txBody>
          <a:bodyPr wrap="square" rtlCol="0">
            <a:spAutoFit/>
          </a:bodyPr>
          <a:lstStyle/>
          <a:p>
            <a:r>
              <a:rPr lang="en-US" sz="3600" b="1" dirty="0" err="1">
                <a:solidFill>
                  <a:srgbClr val="FF0000"/>
                </a:solidFill>
                <a:latin typeface="Time New Roman"/>
              </a:rPr>
              <a:t>Hội</a:t>
            </a:r>
            <a:r>
              <a:rPr lang="en-US" sz="3600" b="1" dirty="0">
                <a:solidFill>
                  <a:srgbClr val="FF0000"/>
                </a:solidFill>
                <a:latin typeface="Time New Roman"/>
              </a:rPr>
              <a:t> </a:t>
            </a:r>
            <a:r>
              <a:rPr lang="en-US" sz="3600" b="1" dirty="0" err="1">
                <a:solidFill>
                  <a:srgbClr val="FF0000"/>
                </a:solidFill>
                <a:latin typeface="Time New Roman"/>
              </a:rPr>
              <a:t>Phủ</a:t>
            </a:r>
            <a:r>
              <a:rPr lang="en-US" sz="3600" b="1" dirty="0">
                <a:solidFill>
                  <a:srgbClr val="FF0000"/>
                </a:solidFill>
                <a:latin typeface="Time New Roman"/>
              </a:rPr>
              <a:t> </a:t>
            </a:r>
            <a:r>
              <a:rPr lang="en-US" sz="3600" b="1" dirty="0" err="1">
                <a:solidFill>
                  <a:srgbClr val="FF0000"/>
                </a:solidFill>
                <a:latin typeface="Time New Roman"/>
              </a:rPr>
              <a:t>Dầy</a:t>
            </a:r>
            <a:r>
              <a:rPr lang="en-US" sz="3600" b="1" dirty="0">
                <a:solidFill>
                  <a:srgbClr val="FF0000"/>
                </a:solidFill>
                <a:latin typeface="Time New Roman"/>
              </a:rPr>
              <a:t> Nam </a:t>
            </a:r>
            <a:r>
              <a:rPr lang="en-US" sz="3600" b="1" dirty="0" err="1">
                <a:solidFill>
                  <a:srgbClr val="FF0000"/>
                </a:solidFill>
                <a:latin typeface="Time New Roman"/>
              </a:rPr>
              <a:t>Định</a:t>
            </a:r>
            <a:r>
              <a:rPr lang="en-US" sz="3600" b="1" dirty="0">
                <a:solidFill>
                  <a:srgbClr val="FF0000"/>
                </a:solidFill>
                <a:latin typeface="Time New Roman"/>
              </a:rPr>
              <a:t> </a:t>
            </a:r>
            <a:r>
              <a:rPr lang="en-US" sz="3600" b="1" dirty="0" err="1">
                <a:solidFill>
                  <a:srgbClr val="FF0000"/>
                </a:solidFill>
                <a:latin typeface="Time New Roman"/>
              </a:rPr>
              <a:t>diễn</a:t>
            </a:r>
            <a:r>
              <a:rPr lang="en-US" sz="3600" b="1" dirty="0">
                <a:solidFill>
                  <a:srgbClr val="FF0000"/>
                </a:solidFill>
                <a:latin typeface="Time New Roman"/>
              </a:rPr>
              <a:t> ra </a:t>
            </a:r>
            <a:r>
              <a:rPr lang="en-US" sz="3600" b="1" dirty="0" err="1">
                <a:solidFill>
                  <a:srgbClr val="FF0000"/>
                </a:solidFill>
                <a:latin typeface="Time New Roman"/>
              </a:rPr>
              <a:t>từ</a:t>
            </a:r>
            <a:r>
              <a:rPr lang="en-US" sz="3600" b="1" dirty="0">
                <a:solidFill>
                  <a:srgbClr val="FF0000"/>
                </a:solidFill>
                <a:latin typeface="Time New Roman"/>
              </a:rPr>
              <a:t> 1-10/3 </a:t>
            </a:r>
            <a:r>
              <a:rPr lang="en-US" sz="3600" b="1" dirty="0" err="1">
                <a:solidFill>
                  <a:srgbClr val="FF0000"/>
                </a:solidFill>
                <a:latin typeface="Time New Roman"/>
              </a:rPr>
              <a:t>âm</a:t>
            </a:r>
            <a:r>
              <a:rPr lang="en-US" sz="3600" b="1" dirty="0">
                <a:solidFill>
                  <a:srgbClr val="FF0000"/>
                </a:solidFill>
                <a:latin typeface="Time New Roman"/>
              </a:rPr>
              <a:t> </a:t>
            </a:r>
            <a:r>
              <a:rPr lang="en-US" sz="3600" b="1" dirty="0" err="1">
                <a:solidFill>
                  <a:srgbClr val="FF0000"/>
                </a:solidFill>
                <a:latin typeface="Time New Roman"/>
              </a:rPr>
              <a:t>lịch</a:t>
            </a:r>
            <a:endParaRPr lang="en-US" sz="3600" b="1" dirty="0">
              <a:solidFill>
                <a:srgbClr val="FF0000"/>
              </a:solidFill>
              <a:latin typeface="Time New Roman"/>
            </a:endParaRPr>
          </a:p>
        </p:txBody>
      </p:sp>
      <p:pic>
        <p:nvPicPr>
          <p:cNvPr id="4" name="Picture 3" descr="Logo&#10;&#10;Description automatically generated">
            <a:extLst>
              <a:ext uri="{FF2B5EF4-FFF2-40B4-BE49-F238E27FC236}">
                <a16:creationId xmlns:a16="http://schemas.microsoft.com/office/drawing/2014/main" id="{7098F6CF-2F54-49C9-A04B-3342CBA588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931" y="1870841"/>
            <a:ext cx="7126014" cy="1569660"/>
          </a:xfrm>
          <a:prstGeom prst="rect">
            <a:avLst/>
          </a:prstGeom>
          <a:noFill/>
        </p:spPr>
        <p:txBody>
          <a:bodyPr wrap="square" rtlCol="0">
            <a:spAutoFit/>
          </a:bodyPr>
          <a:lstStyle/>
          <a:p>
            <a:pPr algn="ctr"/>
            <a:r>
              <a:rPr lang="en-US" sz="4800" b="1" dirty="0" err="1" smtClean="0"/>
              <a:t>Trò</a:t>
            </a:r>
            <a:r>
              <a:rPr lang="en-US" sz="4800" b="1" dirty="0" smtClean="0"/>
              <a:t> </a:t>
            </a:r>
            <a:r>
              <a:rPr lang="en-US" sz="4800" b="1" dirty="0" err="1" smtClean="0"/>
              <a:t>chơi</a:t>
            </a:r>
            <a:r>
              <a:rPr lang="en-US" sz="4800" b="1" dirty="0" smtClean="0"/>
              <a:t> 1:</a:t>
            </a:r>
            <a:endParaRPr lang="en-US" sz="4800" b="1" dirty="0" smtClean="0"/>
          </a:p>
          <a:p>
            <a:pPr algn="ctr"/>
            <a:r>
              <a:rPr lang="en-US" sz="4800" b="1" dirty="0" smtClean="0"/>
              <a:t>Ai </a:t>
            </a:r>
            <a:r>
              <a:rPr lang="en-US" sz="4800" b="1" dirty="0" err="1" smtClean="0"/>
              <a:t>nhanh</a:t>
            </a:r>
            <a:r>
              <a:rPr lang="en-US" sz="4800" b="1" dirty="0" smtClean="0"/>
              <a:t> </a:t>
            </a:r>
            <a:r>
              <a:rPr lang="en-US" sz="4800" b="1" dirty="0" err="1" smtClean="0"/>
              <a:t>nhất</a:t>
            </a:r>
            <a:endParaRPr lang="en-US" sz="4800" b="1" dirty="0"/>
          </a:p>
        </p:txBody>
      </p:sp>
    </p:spTree>
    <p:extLst>
      <p:ext uri="{BB962C8B-B14F-4D97-AF65-F5344CB8AC3E}">
        <p14:creationId xmlns:p14="http://schemas.microsoft.com/office/powerpoint/2010/main" val="52393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819946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5012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4362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7F119-6CE1-44DF-9258-538CDEC49FBC}"/>
              </a:ext>
            </a:extLst>
          </p:cNvPr>
          <p:cNvSpPr txBox="1"/>
          <p:nvPr/>
        </p:nvSpPr>
        <p:spPr>
          <a:xfrm>
            <a:off x="3526972" y="914400"/>
            <a:ext cx="6097978" cy="1446550"/>
          </a:xfrm>
          <a:prstGeom prst="rect">
            <a:avLst/>
          </a:prstGeom>
          <a:noFill/>
        </p:spPr>
        <p:txBody>
          <a:bodyPr wrap="square" rtlCol="0">
            <a:spAutoFit/>
          </a:bodyPr>
          <a:lstStyle/>
          <a:p>
            <a:r>
              <a:rPr lang="en-US" sz="4400" b="1" dirty="0" err="1">
                <a:solidFill>
                  <a:srgbClr val="FF0000"/>
                </a:solidFill>
                <a:latin typeface="Time New Roman"/>
              </a:rPr>
              <a:t>Trò</a:t>
            </a:r>
            <a:r>
              <a:rPr lang="en-US" sz="4400" b="1" dirty="0">
                <a:solidFill>
                  <a:srgbClr val="FF0000"/>
                </a:solidFill>
                <a:latin typeface="Time New Roman"/>
              </a:rPr>
              <a:t> </a:t>
            </a:r>
            <a:r>
              <a:rPr lang="en-US" sz="4400" b="1" dirty="0" err="1">
                <a:solidFill>
                  <a:srgbClr val="FF0000"/>
                </a:solidFill>
                <a:latin typeface="Time New Roman"/>
              </a:rPr>
              <a:t>chơi</a:t>
            </a:r>
            <a:r>
              <a:rPr lang="en-US" sz="4400" b="1" dirty="0">
                <a:solidFill>
                  <a:srgbClr val="FF0000"/>
                </a:solidFill>
                <a:latin typeface="Time New Roman"/>
              </a:rPr>
              <a:t> </a:t>
            </a:r>
            <a:r>
              <a:rPr lang="en-US" sz="4400" b="1" dirty="0" smtClean="0">
                <a:solidFill>
                  <a:srgbClr val="FF0000"/>
                </a:solidFill>
                <a:latin typeface="Time New Roman"/>
              </a:rPr>
              <a:t>2: </a:t>
            </a:r>
            <a:r>
              <a:rPr lang="vi-VN" sz="4400" b="1" i="1" dirty="0">
                <a:solidFill>
                  <a:srgbClr val="FF0000"/>
                </a:solidFill>
                <a:effectLst/>
                <a:latin typeface="Time New Roman"/>
              </a:rPr>
              <a:t>“Chọi gà”</a:t>
            </a:r>
            <a:endParaRPr lang="vi-VN" sz="4400" b="1" i="0" dirty="0">
              <a:solidFill>
                <a:srgbClr val="FF0000"/>
              </a:solidFill>
              <a:effectLst/>
              <a:latin typeface="Time New Roman"/>
            </a:endParaRPr>
          </a:p>
          <a:p>
            <a:endParaRPr lang="en-US" sz="4400" b="1" dirty="0">
              <a:solidFill>
                <a:srgbClr val="FF0000"/>
              </a:solidFill>
              <a:latin typeface="Time New Roman"/>
            </a:endParaRPr>
          </a:p>
        </p:txBody>
      </p:sp>
      <p:sp>
        <p:nvSpPr>
          <p:cNvPr id="4" name="TextBox 3">
            <a:extLst>
              <a:ext uri="{FF2B5EF4-FFF2-40B4-BE49-F238E27FC236}">
                <a16:creationId xmlns:a16="http://schemas.microsoft.com/office/drawing/2014/main" id="{4877AC21-360C-4A03-88EE-1EA5EBF5389C}"/>
              </a:ext>
            </a:extLst>
          </p:cNvPr>
          <p:cNvSpPr txBox="1"/>
          <p:nvPr/>
        </p:nvSpPr>
        <p:spPr>
          <a:xfrm>
            <a:off x="2692730" y="2360950"/>
            <a:ext cx="6575960" cy="2677656"/>
          </a:xfrm>
          <a:prstGeom prst="rect">
            <a:avLst/>
          </a:prstGeom>
          <a:noFill/>
        </p:spPr>
        <p:txBody>
          <a:bodyPr wrap="square">
            <a:spAutoFit/>
          </a:bodyPr>
          <a:lstStyle/>
          <a:p>
            <a:pPr algn="just"/>
            <a:r>
              <a:rPr lang="en-US" sz="2800" dirty="0">
                <a:solidFill>
                  <a:srgbClr val="333333"/>
                </a:solidFill>
                <a:latin typeface="Time New Roman"/>
              </a:rPr>
              <a:t>-</a:t>
            </a:r>
            <a:r>
              <a:rPr lang="vi-VN" sz="2800" b="0" i="0" dirty="0">
                <a:solidFill>
                  <a:srgbClr val="333333"/>
                </a:solidFill>
                <a:effectLst/>
                <a:latin typeface="Time New Roman"/>
              </a:rPr>
              <a:t> Cách chơi: Chơi theo từng cặp. Cầm tay n</a:t>
            </a:r>
            <a:r>
              <a:rPr lang="en-US" sz="2800" b="0" i="0" dirty="0" err="1">
                <a:solidFill>
                  <a:srgbClr val="333333"/>
                </a:solidFill>
                <a:effectLst/>
                <a:latin typeface="Time New Roman"/>
              </a:rPr>
              <a:t>hau</a:t>
            </a:r>
            <a:r>
              <a:rPr lang="vi-VN" sz="2800" b="0" i="0" dirty="0">
                <a:solidFill>
                  <a:srgbClr val="333333"/>
                </a:solidFill>
                <a:effectLst/>
                <a:latin typeface="Time New Roman"/>
              </a:rPr>
              <a:t>, đứng một chân theo tư thế nhảy lò cò. Hai người chạm đầu gối chân co lên vào nhau, ai thả chân xuống trước hoặc ngã sẽ thua cuộc</a:t>
            </a:r>
          </a:p>
          <a:p>
            <a:pPr algn="just"/>
            <a:r>
              <a:rPr lang="en-US" sz="2800" dirty="0">
                <a:solidFill>
                  <a:srgbClr val="333333"/>
                </a:solidFill>
                <a:latin typeface="Time New Roman"/>
              </a:rPr>
              <a:t>-</a:t>
            </a:r>
            <a:r>
              <a:rPr lang="vi-VN" sz="2800" b="0" i="0" dirty="0">
                <a:solidFill>
                  <a:srgbClr val="333333"/>
                </a:solidFill>
                <a:effectLst/>
                <a:latin typeface="Time New Roman"/>
              </a:rPr>
              <a:t> Luật chơi: Không được dùng tay đẩy nhau.</a:t>
            </a:r>
          </a:p>
        </p:txBody>
      </p:sp>
      <p:pic>
        <p:nvPicPr>
          <p:cNvPr id="5" name="Picture 4" descr="Logo&#10;&#10;Description automatically generated">
            <a:extLst>
              <a:ext uri="{FF2B5EF4-FFF2-40B4-BE49-F238E27FC236}">
                <a16:creationId xmlns:a16="http://schemas.microsoft.com/office/drawing/2014/main" id="{0BED320B-19BE-41A5-B3C4-98EF0442A0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extLst>
      <p:ext uri="{BB962C8B-B14F-4D97-AF65-F5344CB8AC3E}">
        <p14:creationId xmlns:p14="http://schemas.microsoft.com/office/powerpoint/2010/main" val="14270824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7AC731-9BC2-48F8-BBB5-5E8839BC673D}"/>
              </a:ext>
            </a:extLst>
          </p:cNvPr>
          <p:cNvSpPr txBox="1"/>
          <p:nvPr/>
        </p:nvSpPr>
        <p:spPr>
          <a:xfrm>
            <a:off x="2980705" y="3811980"/>
            <a:ext cx="7089569" cy="1323439"/>
          </a:xfrm>
          <a:prstGeom prst="rect">
            <a:avLst/>
          </a:prstGeom>
          <a:noFill/>
        </p:spPr>
        <p:txBody>
          <a:bodyPr wrap="square" rtlCol="0">
            <a:spAutoFit/>
          </a:bodyPr>
          <a:lstStyle/>
          <a:p>
            <a:r>
              <a:rPr lang="en-US" sz="8000" b="1" dirty="0" err="1">
                <a:solidFill>
                  <a:srgbClr val="FF0000"/>
                </a:solidFill>
                <a:latin typeface="Time New Roman"/>
              </a:rPr>
              <a:t>Kết</a:t>
            </a:r>
            <a:r>
              <a:rPr lang="en-US" sz="8000" b="1" dirty="0">
                <a:solidFill>
                  <a:srgbClr val="FF0000"/>
                </a:solidFill>
                <a:latin typeface="Time New Roman"/>
              </a:rPr>
              <a:t> </a:t>
            </a:r>
            <a:r>
              <a:rPr lang="en-US" sz="8000" b="1" dirty="0" err="1">
                <a:solidFill>
                  <a:srgbClr val="FF0000"/>
                </a:solidFill>
                <a:latin typeface="Time New Roman"/>
              </a:rPr>
              <a:t>thúc</a:t>
            </a:r>
            <a:r>
              <a:rPr lang="en-US" sz="8000" b="1" dirty="0">
                <a:solidFill>
                  <a:srgbClr val="FF0000"/>
                </a:solidFill>
                <a:latin typeface="Time New Roman"/>
              </a:rPr>
              <a:t> </a:t>
            </a:r>
            <a:r>
              <a:rPr lang="en-US" sz="8000" b="1" dirty="0" err="1">
                <a:solidFill>
                  <a:srgbClr val="FF0000"/>
                </a:solidFill>
                <a:latin typeface="Time New Roman"/>
              </a:rPr>
              <a:t>giờ</a:t>
            </a:r>
            <a:r>
              <a:rPr lang="en-US" sz="8000" b="1" dirty="0">
                <a:solidFill>
                  <a:srgbClr val="FF0000"/>
                </a:solidFill>
                <a:latin typeface="Time New Roman"/>
              </a:rPr>
              <a:t> </a:t>
            </a:r>
            <a:r>
              <a:rPr lang="en-US" sz="8000" b="1" dirty="0" err="1">
                <a:solidFill>
                  <a:srgbClr val="FF0000"/>
                </a:solidFill>
                <a:latin typeface="Time New Roman"/>
              </a:rPr>
              <a:t>học</a:t>
            </a:r>
            <a:endParaRPr lang="en-US" sz="8000" b="1" dirty="0">
              <a:solidFill>
                <a:srgbClr val="FF0000"/>
              </a:solidFill>
              <a:latin typeface="Time New Roman"/>
            </a:endParaRPr>
          </a:p>
        </p:txBody>
      </p:sp>
      <p:pic>
        <p:nvPicPr>
          <p:cNvPr id="3" name="Picture 2" descr="Logo&#10;&#10;Description automatically generated">
            <a:extLst>
              <a:ext uri="{FF2B5EF4-FFF2-40B4-BE49-F238E27FC236}">
                <a16:creationId xmlns:a16="http://schemas.microsoft.com/office/drawing/2014/main" id="{DEC3E16B-F4B1-420E-8911-40FB5E9904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766" y="278346"/>
            <a:ext cx="908889" cy="908889"/>
          </a:xfrm>
          <a:prstGeom prst="rect">
            <a:avLst/>
          </a:prstGeom>
        </p:spPr>
      </p:pic>
    </p:spTree>
    <p:extLst>
      <p:ext uri="{BB962C8B-B14F-4D97-AF65-F5344CB8AC3E}">
        <p14:creationId xmlns:p14="http://schemas.microsoft.com/office/powerpoint/2010/main" val="147323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04D0C0-3470-445D-952C-FA48C5B0EBF0}"/>
              </a:ext>
            </a:extLst>
          </p:cNvPr>
          <p:cNvSpPr txBox="1"/>
          <p:nvPr/>
        </p:nvSpPr>
        <p:spPr>
          <a:xfrm>
            <a:off x="2845571" y="1796004"/>
            <a:ext cx="7077693" cy="923330"/>
          </a:xfrm>
          <a:prstGeom prst="rect">
            <a:avLst/>
          </a:prstGeom>
          <a:noFill/>
        </p:spPr>
        <p:txBody>
          <a:bodyPr wrap="square" rtlCol="0">
            <a:spAutoFit/>
          </a:bodyPr>
          <a:lstStyle/>
          <a:p>
            <a:r>
              <a:rPr lang="en-US" sz="5400" b="1" dirty="0" err="1">
                <a:solidFill>
                  <a:srgbClr val="FF0000"/>
                </a:solidFill>
                <a:latin typeface="Time New Roman"/>
              </a:rPr>
              <a:t>Ổn</a:t>
            </a:r>
            <a:r>
              <a:rPr lang="en-US" sz="5400" b="1" dirty="0">
                <a:solidFill>
                  <a:srgbClr val="FF0000"/>
                </a:solidFill>
                <a:latin typeface="Time New Roman"/>
              </a:rPr>
              <a:t> </a:t>
            </a:r>
            <a:r>
              <a:rPr lang="en-US" sz="5400" b="1" dirty="0" err="1">
                <a:solidFill>
                  <a:srgbClr val="FF0000"/>
                </a:solidFill>
                <a:latin typeface="Time New Roman"/>
              </a:rPr>
              <a:t>định</a:t>
            </a:r>
            <a:r>
              <a:rPr lang="en-US" sz="5400" b="1" dirty="0">
                <a:solidFill>
                  <a:srgbClr val="FF0000"/>
                </a:solidFill>
                <a:latin typeface="Time New Roman"/>
              </a:rPr>
              <a:t> </a:t>
            </a:r>
            <a:r>
              <a:rPr lang="en-US" sz="5400" b="1" dirty="0" err="1">
                <a:solidFill>
                  <a:srgbClr val="FF0000"/>
                </a:solidFill>
                <a:latin typeface="Time New Roman"/>
              </a:rPr>
              <a:t>tổ</a:t>
            </a:r>
            <a:r>
              <a:rPr lang="en-US" sz="5400" b="1" dirty="0">
                <a:solidFill>
                  <a:srgbClr val="FF0000"/>
                </a:solidFill>
                <a:latin typeface="Time New Roman"/>
              </a:rPr>
              <a:t> </a:t>
            </a:r>
            <a:r>
              <a:rPr lang="en-US" sz="5400" b="1" dirty="0" err="1">
                <a:solidFill>
                  <a:srgbClr val="FF0000"/>
                </a:solidFill>
                <a:latin typeface="Time New Roman"/>
              </a:rPr>
              <a:t>chức</a:t>
            </a:r>
            <a:endParaRPr lang="en-US" sz="5400" b="1" dirty="0">
              <a:solidFill>
                <a:srgbClr val="FF0000"/>
              </a:solidFill>
              <a:latin typeface="Time New Roman"/>
            </a:endParaRPr>
          </a:p>
        </p:txBody>
      </p:sp>
      <p:sp>
        <p:nvSpPr>
          <p:cNvPr id="4" name="TextBox 3">
            <a:extLst>
              <a:ext uri="{FF2B5EF4-FFF2-40B4-BE49-F238E27FC236}">
                <a16:creationId xmlns:a16="http://schemas.microsoft.com/office/drawing/2014/main" id="{836FCB82-089B-45E6-AB40-C789C6703694}"/>
              </a:ext>
            </a:extLst>
          </p:cNvPr>
          <p:cNvSpPr txBox="1"/>
          <p:nvPr/>
        </p:nvSpPr>
        <p:spPr>
          <a:xfrm>
            <a:off x="3633847" y="2719334"/>
            <a:ext cx="8545783" cy="1200329"/>
          </a:xfrm>
          <a:prstGeom prst="rect">
            <a:avLst/>
          </a:prstGeom>
          <a:noFill/>
        </p:spPr>
        <p:txBody>
          <a:bodyPr wrap="square">
            <a:spAutoFit/>
          </a:bodyPr>
          <a:lstStyle/>
          <a:p>
            <a:r>
              <a:rPr lang="en-US" sz="3600" b="0" i="0" dirty="0" err="1">
                <a:solidFill>
                  <a:srgbClr val="0070C0"/>
                </a:solidFill>
                <a:effectLst/>
                <a:latin typeface="Time New Roman"/>
              </a:rPr>
              <a:t>Cô</a:t>
            </a:r>
            <a:r>
              <a:rPr lang="en-US" sz="3600" b="0" i="0" dirty="0">
                <a:solidFill>
                  <a:srgbClr val="0070C0"/>
                </a:solidFill>
                <a:effectLst/>
                <a:latin typeface="Time New Roman"/>
              </a:rPr>
              <a:t> </a:t>
            </a:r>
            <a:r>
              <a:rPr lang="en-US" sz="3600" b="0" i="0" dirty="0" err="1">
                <a:solidFill>
                  <a:srgbClr val="0070C0"/>
                </a:solidFill>
                <a:effectLst/>
                <a:latin typeface="Time New Roman"/>
              </a:rPr>
              <a:t>và</a:t>
            </a:r>
            <a:r>
              <a:rPr lang="en-US" sz="3600" b="0" i="0" dirty="0">
                <a:solidFill>
                  <a:srgbClr val="0070C0"/>
                </a:solidFill>
                <a:effectLst/>
                <a:latin typeface="Time New Roman"/>
              </a:rPr>
              <a:t> </a:t>
            </a:r>
            <a:r>
              <a:rPr lang="en-US" sz="3600" b="0" i="0" dirty="0" err="1">
                <a:solidFill>
                  <a:srgbClr val="0070C0"/>
                </a:solidFill>
                <a:effectLst/>
                <a:latin typeface="Time New Roman"/>
              </a:rPr>
              <a:t>trẻ</a:t>
            </a:r>
            <a:r>
              <a:rPr lang="en-US" sz="3600" b="0" i="0" dirty="0">
                <a:solidFill>
                  <a:srgbClr val="0070C0"/>
                </a:solidFill>
                <a:effectLst/>
                <a:latin typeface="Time New Roman"/>
              </a:rPr>
              <a:t> </a:t>
            </a:r>
            <a:r>
              <a:rPr lang="en-US" sz="3600" b="0" i="0" dirty="0" err="1">
                <a:solidFill>
                  <a:srgbClr val="0070C0"/>
                </a:solidFill>
                <a:effectLst/>
                <a:latin typeface="Time New Roman"/>
              </a:rPr>
              <a:t>hát</a:t>
            </a:r>
            <a:r>
              <a:rPr lang="en-US" sz="3600" b="0" i="0" dirty="0">
                <a:solidFill>
                  <a:srgbClr val="0070C0"/>
                </a:solidFill>
                <a:effectLst/>
                <a:latin typeface="Time New Roman"/>
              </a:rPr>
              <a:t>  </a:t>
            </a:r>
            <a:r>
              <a:rPr lang="en-US" sz="3600" b="0" i="0" dirty="0" err="1">
                <a:solidFill>
                  <a:srgbClr val="0070C0"/>
                </a:solidFill>
                <a:effectLst/>
                <a:latin typeface="Time New Roman"/>
              </a:rPr>
              <a:t>bài</a:t>
            </a:r>
            <a:r>
              <a:rPr lang="en-US" sz="3600" b="0" i="0" dirty="0">
                <a:solidFill>
                  <a:srgbClr val="0070C0"/>
                </a:solidFill>
                <a:effectLst/>
                <a:latin typeface="Time New Roman"/>
              </a:rPr>
              <a:t> </a:t>
            </a:r>
            <a:endParaRPr lang="en-US" sz="3600" b="0" i="0" dirty="0" smtClean="0">
              <a:solidFill>
                <a:srgbClr val="0070C0"/>
              </a:solidFill>
              <a:effectLst/>
              <a:latin typeface="Time New Roman"/>
            </a:endParaRPr>
          </a:p>
          <a:p>
            <a:r>
              <a:rPr lang="en-US" sz="3600" b="0" i="0" dirty="0" smtClean="0">
                <a:solidFill>
                  <a:srgbClr val="0070C0"/>
                </a:solidFill>
                <a:effectLst/>
                <a:latin typeface="Time New Roman"/>
              </a:rPr>
              <a:t>“</a:t>
            </a:r>
            <a:r>
              <a:rPr lang="en-US" sz="3600" b="0" i="0" dirty="0" err="1">
                <a:solidFill>
                  <a:srgbClr val="0070C0"/>
                </a:solidFill>
                <a:effectLst/>
                <a:latin typeface="Time New Roman"/>
              </a:rPr>
              <a:t>Nổi</a:t>
            </a:r>
            <a:r>
              <a:rPr lang="en-US" sz="3600" b="0" i="0" dirty="0">
                <a:solidFill>
                  <a:srgbClr val="0070C0"/>
                </a:solidFill>
                <a:effectLst/>
                <a:latin typeface="Time New Roman"/>
              </a:rPr>
              <a:t> </a:t>
            </a:r>
            <a:r>
              <a:rPr lang="en-US" sz="3600" b="0" i="0" dirty="0" err="1">
                <a:solidFill>
                  <a:srgbClr val="0070C0"/>
                </a:solidFill>
                <a:effectLst/>
                <a:latin typeface="Time New Roman"/>
              </a:rPr>
              <a:t>trống</a:t>
            </a:r>
            <a:r>
              <a:rPr lang="en-US" sz="3600" b="0" i="0" dirty="0">
                <a:solidFill>
                  <a:srgbClr val="0070C0"/>
                </a:solidFill>
                <a:effectLst/>
                <a:latin typeface="Time New Roman"/>
              </a:rPr>
              <a:t> </a:t>
            </a:r>
            <a:r>
              <a:rPr lang="en-US" sz="3600" b="0" i="0" dirty="0" err="1">
                <a:solidFill>
                  <a:srgbClr val="0070C0"/>
                </a:solidFill>
                <a:effectLst/>
                <a:latin typeface="Time New Roman"/>
              </a:rPr>
              <a:t>lên</a:t>
            </a:r>
            <a:r>
              <a:rPr lang="en-US" sz="3600" b="0" i="0" dirty="0">
                <a:solidFill>
                  <a:srgbClr val="0070C0"/>
                </a:solidFill>
                <a:effectLst/>
                <a:latin typeface="Time New Roman"/>
              </a:rPr>
              <a:t> </a:t>
            </a:r>
            <a:r>
              <a:rPr lang="en-US" sz="3600" b="0" i="0" dirty="0" err="1">
                <a:solidFill>
                  <a:srgbClr val="0070C0"/>
                </a:solidFill>
                <a:effectLst/>
                <a:latin typeface="Time New Roman"/>
              </a:rPr>
              <a:t>các</a:t>
            </a:r>
            <a:r>
              <a:rPr lang="en-US" sz="3600" b="0" i="0" dirty="0">
                <a:solidFill>
                  <a:srgbClr val="0070C0"/>
                </a:solidFill>
                <a:effectLst/>
                <a:latin typeface="Time New Roman"/>
              </a:rPr>
              <a:t> </a:t>
            </a:r>
            <a:r>
              <a:rPr lang="en-US" sz="3600" b="0" i="0" dirty="0" err="1">
                <a:solidFill>
                  <a:srgbClr val="0070C0"/>
                </a:solidFill>
                <a:effectLst/>
                <a:latin typeface="Time New Roman"/>
              </a:rPr>
              <a:t>bạn</a:t>
            </a:r>
            <a:r>
              <a:rPr lang="en-US" sz="3600" b="0" i="0" dirty="0">
                <a:solidFill>
                  <a:srgbClr val="0070C0"/>
                </a:solidFill>
                <a:effectLst/>
                <a:latin typeface="Time New Roman"/>
              </a:rPr>
              <a:t> </a:t>
            </a:r>
            <a:r>
              <a:rPr lang="en-US" sz="3600" b="0" i="0" dirty="0" err="1">
                <a:solidFill>
                  <a:srgbClr val="0070C0"/>
                </a:solidFill>
                <a:effectLst/>
                <a:latin typeface="Time New Roman"/>
              </a:rPr>
              <a:t>ơi</a:t>
            </a:r>
            <a:r>
              <a:rPr lang="en-US" sz="3600" b="0" i="0" dirty="0">
                <a:solidFill>
                  <a:srgbClr val="0070C0"/>
                </a:solidFill>
                <a:effectLst/>
                <a:latin typeface="Time New Roman"/>
              </a:rPr>
              <a:t>”</a:t>
            </a:r>
            <a:endParaRPr lang="en-US" sz="3600" dirty="0">
              <a:solidFill>
                <a:srgbClr val="0070C0"/>
              </a:solidFill>
            </a:endParaRPr>
          </a:p>
        </p:txBody>
      </p:sp>
      <p:pic>
        <p:nvPicPr>
          <p:cNvPr id="6" name="Picture 5" descr="Logo&#10;&#10;Description automatically generated">
            <a:extLst>
              <a:ext uri="{FF2B5EF4-FFF2-40B4-BE49-F238E27FC236}">
                <a16:creationId xmlns:a16="http://schemas.microsoft.com/office/drawing/2014/main" id="{44782915-1E1D-4305-A905-15702A3C10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405" y="622731"/>
            <a:ext cx="908889" cy="908889"/>
          </a:xfrm>
          <a:prstGeom prst="rect">
            <a:avLst/>
          </a:prstGeom>
        </p:spPr>
      </p:pic>
    </p:spTree>
    <p:extLst>
      <p:ext uri="{BB962C8B-B14F-4D97-AF65-F5344CB8AC3E}">
        <p14:creationId xmlns:p14="http://schemas.microsoft.com/office/powerpoint/2010/main" val="3068514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2995626" y="263386"/>
            <a:ext cx="7259515" cy="3108543"/>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a:t>
            </a:r>
            <a:r>
              <a:rPr lang="vi-VN"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Tìm hiểu về lễ giỗ Tổ Hùng </a:t>
            </a:r>
            <a:r>
              <a:rPr lang="vi-VN"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Vương</a:t>
            </a:r>
            <a:endParaRPr lang="en-US"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endParaRPr>
          </a:p>
          <a:p>
            <a:pPr algn="ctr"/>
            <a:r>
              <a:rPr lang="en-US" sz="2800" b="1" dirty="0" smtClean="0">
                <a:solidFill>
                  <a:srgbClr val="FF0000"/>
                </a:solidFill>
                <a:latin typeface="Time New Roman"/>
                <a:cs typeface="Arial" pitchFamily="34" charset="0"/>
              </a:rPr>
              <a:t>“</a:t>
            </a:r>
            <a:r>
              <a:rPr lang="en-US" sz="2800" b="1" dirty="0" err="1">
                <a:solidFill>
                  <a:srgbClr val="FF0000"/>
                </a:solidFill>
                <a:latin typeface="Time New Roman"/>
                <a:cs typeface="Arial" pitchFamily="34" charset="0"/>
              </a:rPr>
              <a:t>Dù</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ai</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đi</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ngược</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về</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xuôi</a:t>
            </a:r>
            <a:endParaRPr lang="en-US" sz="2800" b="1" dirty="0">
              <a:solidFill>
                <a:srgbClr val="FF0000"/>
              </a:solidFill>
              <a:latin typeface="Time New Roman"/>
              <a:cs typeface="Arial" pitchFamily="34" charset="0"/>
            </a:endParaRPr>
          </a:p>
          <a:p>
            <a:pPr algn="ctr"/>
            <a:r>
              <a:rPr lang="en-US" sz="2800" b="1" dirty="0" err="1">
                <a:solidFill>
                  <a:srgbClr val="FF0000"/>
                </a:solidFill>
                <a:latin typeface="Time New Roman"/>
                <a:cs typeface="Arial" pitchFamily="34" charset="0"/>
              </a:rPr>
              <a:t>Nhớ</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ngày</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giỗ</a:t>
            </a:r>
            <a:r>
              <a:rPr lang="en-US" sz="2800" b="1" dirty="0">
                <a:solidFill>
                  <a:srgbClr val="FF0000"/>
                </a:solidFill>
                <a:latin typeface="Time New Roman"/>
                <a:cs typeface="Arial" pitchFamily="34" charset="0"/>
              </a:rPr>
              <a:t> </a:t>
            </a:r>
            <a:r>
              <a:rPr lang="en-US" sz="2800" b="1" dirty="0" err="1">
                <a:solidFill>
                  <a:srgbClr val="FF0000"/>
                </a:solidFill>
                <a:latin typeface="Time New Roman"/>
                <a:cs typeface="Arial" pitchFamily="34" charset="0"/>
              </a:rPr>
              <a:t>tổ</a:t>
            </a:r>
            <a:r>
              <a:rPr lang="en-US" sz="2800" b="1" dirty="0">
                <a:solidFill>
                  <a:srgbClr val="FF0000"/>
                </a:solidFill>
                <a:latin typeface="Time New Roman"/>
                <a:cs typeface="Arial" pitchFamily="34" charset="0"/>
              </a:rPr>
              <a:t> 10 </a:t>
            </a:r>
            <a:r>
              <a:rPr lang="en-US" sz="2800" b="1" dirty="0" err="1">
                <a:solidFill>
                  <a:srgbClr val="FF0000"/>
                </a:solidFill>
                <a:latin typeface="Time New Roman"/>
                <a:cs typeface="Arial" pitchFamily="34" charset="0"/>
              </a:rPr>
              <a:t>tháng</a:t>
            </a:r>
            <a:r>
              <a:rPr lang="en-US" sz="2800" b="1" dirty="0">
                <a:solidFill>
                  <a:srgbClr val="FF0000"/>
                </a:solidFill>
                <a:latin typeface="Time New Roman"/>
                <a:cs typeface="Arial" pitchFamily="34" charset="0"/>
              </a:rPr>
              <a:t> 3”</a:t>
            </a:r>
          </a:p>
          <a:p>
            <a:pPr lvl="0" algn="ctr">
              <a:lnSpc>
                <a:spcPct val="130000"/>
              </a:lnSpc>
              <a:spcBef>
                <a:spcPct val="50000"/>
              </a:spcBef>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54237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nghiệm du lịch Đền Hùng, Phú Thọ (Cập nhật 04/2023)">
            <a:extLst>
              <a:ext uri="{FF2B5EF4-FFF2-40B4-BE49-F238E27FC236}">
                <a16:creationId xmlns:a16="http://schemas.microsoft.com/office/drawing/2014/main" id="{3DDD3647-C2F0-4FDC-AFA3-FF7383103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174" y="112759"/>
            <a:ext cx="9365651" cy="59199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ED99EB-431A-4490-81BA-103209ED3887}"/>
              </a:ext>
            </a:extLst>
          </p:cNvPr>
          <p:cNvSpPr txBox="1"/>
          <p:nvPr/>
        </p:nvSpPr>
        <p:spPr>
          <a:xfrm>
            <a:off x="4797631" y="6223601"/>
            <a:ext cx="4013859" cy="646331"/>
          </a:xfrm>
          <a:prstGeom prst="rect">
            <a:avLst/>
          </a:prstGeom>
          <a:noFill/>
        </p:spPr>
        <p:txBody>
          <a:bodyPr wrap="square" rtlCol="0">
            <a:spAutoFit/>
          </a:bodyPr>
          <a:lstStyle/>
          <a:p>
            <a:r>
              <a:rPr lang="en-US" sz="3600" b="1" dirty="0">
                <a:solidFill>
                  <a:srgbClr val="FF0000"/>
                </a:solidFill>
                <a:latin typeface="Time New Roman"/>
              </a:rPr>
              <a:t>CỔNG ĐỀN </a:t>
            </a:r>
          </a:p>
        </p:txBody>
      </p:sp>
      <p:pic>
        <p:nvPicPr>
          <p:cNvPr id="4" name="Picture 3" descr="Logo&#10;&#10;Description automatically generated">
            <a:extLst>
              <a:ext uri="{FF2B5EF4-FFF2-40B4-BE49-F238E27FC236}">
                <a16:creationId xmlns:a16="http://schemas.microsoft.com/office/drawing/2014/main" id="{4717C4B1-7D9C-494E-963D-757FB657AB8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1143" y="242721"/>
            <a:ext cx="908889" cy="908889"/>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ch-su-y-nghi-a-ngay-gio-to-hung-vuong-15083.jpg"/>
          <p:cNvPicPr>
            <a:picLocks noChangeAspect="1"/>
          </p:cNvPicPr>
          <p:nvPr/>
        </p:nvPicPr>
        <p:blipFill>
          <a:blip r:embed="rId2"/>
          <a:stretch>
            <a:fillRect/>
          </a:stretch>
        </p:blipFill>
        <p:spPr>
          <a:xfrm>
            <a:off x="1553201" y="0"/>
            <a:ext cx="9407724" cy="6056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9DB68694-47CC-4A09-B5EA-FF375D40BC28}"/>
              </a:ext>
            </a:extLst>
          </p:cNvPr>
          <p:cNvSpPr txBox="1"/>
          <p:nvPr/>
        </p:nvSpPr>
        <p:spPr>
          <a:xfrm>
            <a:off x="2719449" y="6211669"/>
            <a:ext cx="8490857" cy="646331"/>
          </a:xfrm>
          <a:prstGeom prst="rect">
            <a:avLst/>
          </a:prstGeom>
          <a:noFill/>
        </p:spPr>
        <p:txBody>
          <a:bodyPr wrap="square" rtlCol="0">
            <a:spAutoFit/>
          </a:bodyPr>
          <a:lstStyle/>
          <a:p>
            <a:r>
              <a:rPr lang="en-US" sz="3600" b="1" dirty="0">
                <a:solidFill>
                  <a:srgbClr val="FF0000"/>
                </a:solidFill>
                <a:latin typeface="Time New Roman"/>
              </a:rPr>
              <a:t>LỄ RƯỚC KIỆU - ĐOÀN NGƯỜI TỚI LỄ HỘI </a:t>
            </a:r>
          </a:p>
        </p:txBody>
      </p:sp>
      <p:pic>
        <p:nvPicPr>
          <p:cNvPr id="4" name="Picture 3" descr="Logo&#10;&#10;Description automatically generated">
            <a:extLst>
              <a:ext uri="{FF2B5EF4-FFF2-40B4-BE49-F238E27FC236}">
                <a16:creationId xmlns:a16="http://schemas.microsoft.com/office/drawing/2014/main" id="{CB1DD356-AFA7-48F9-B6EB-EE39FC1AE0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2186" y="195220"/>
            <a:ext cx="908889" cy="9088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đi đền Hùng Phú Thọ cho những ai chưa biết - HaloTravel">
            <a:extLst>
              <a:ext uri="{FF2B5EF4-FFF2-40B4-BE49-F238E27FC236}">
                <a16:creationId xmlns:a16="http://schemas.microsoft.com/office/drawing/2014/main" id="{A1B6BDB0-97FD-4110-88C1-1637462B0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660" y="163287"/>
            <a:ext cx="9919358" cy="56785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9CCD3F-4477-4CB0-8A60-57B2E5A08346}"/>
              </a:ext>
            </a:extLst>
          </p:cNvPr>
          <p:cNvSpPr txBox="1"/>
          <p:nvPr/>
        </p:nvSpPr>
        <p:spPr>
          <a:xfrm>
            <a:off x="4025735" y="6211669"/>
            <a:ext cx="5486400" cy="646331"/>
          </a:xfrm>
          <a:prstGeom prst="rect">
            <a:avLst/>
          </a:prstGeom>
          <a:noFill/>
        </p:spPr>
        <p:txBody>
          <a:bodyPr wrap="square" rtlCol="0">
            <a:spAutoFit/>
          </a:bodyPr>
          <a:lstStyle/>
          <a:p>
            <a:r>
              <a:rPr lang="en-US" sz="3600" b="1" dirty="0">
                <a:solidFill>
                  <a:srgbClr val="FF0000"/>
                </a:solidFill>
                <a:latin typeface="Time New Roman"/>
              </a:rPr>
              <a:t>LỄ TẾ - DÂNG HƯƠNG</a:t>
            </a:r>
          </a:p>
        </p:txBody>
      </p:sp>
      <p:pic>
        <p:nvPicPr>
          <p:cNvPr id="4" name="Picture 3" descr="Logo&#10;&#10;Description automatically generated">
            <a:extLst>
              <a:ext uri="{FF2B5EF4-FFF2-40B4-BE49-F238E27FC236}">
                <a16:creationId xmlns:a16="http://schemas.microsoft.com/office/drawing/2014/main" id="{C47AC0EB-1460-479B-A42A-C3A3241BF3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3641" y="163287"/>
            <a:ext cx="908889" cy="908889"/>
          </a:xfrm>
          <a:prstGeom prst="rect">
            <a:avLst/>
          </a:prstGeom>
        </p:spPr>
      </p:pic>
    </p:spTree>
    <p:extLst>
      <p:ext uri="{BB962C8B-B14F-4D97-AF65-F5344CB8AC3E}">
        <p14:creationId xmlns:p14="http://schemas.microsoft.com/office/powerpoint/2010/main" val="54827792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áng nay, dâng hương Giỗ Tổ tại Đền Hùng">
            <a:extLst>
              <a:ext uri="{FF2B5EF4-FFF2-40B4-BE49-F238E27FC236}">
                <a16:creationId xmlns:a16="http://schemas.microsoft.com/office/drawing/2014/main" id="{397423C9-749C-43CA-816C-41C1836DF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109" b="780"/>
          <a:stretch/>
        </p:blipFill>
        <p:spPr bwMode="auto">
          <a:xfrm>
            <a:off x="1363649" y="0"/>
            <a:ext cx="9464702" cy="68579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98D1EDD1-4453-42A7-AA58-E659369740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1143" y="195219"/>
            <a:ext cx="908889" cy="908889"/>
          </a:xfrm>
          <a:prstGeom prst="rect">
            <a:avLst/>
          </a:prstGeom>
        </p:spPr>
      </p:pic>
    </p:spTree>
    <p:extLst>
      <p:ext uri="{BB962C8B-B14F-4D97-AF65-F5344CB8AC3E}">
        <p14:creationId xmlns:p14="http://schemas.microsoft.com/office/powerpoint/2010/main" val="2336529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ễ hội Đền Hùng 2018: Hơn 100 tác phẩm quảng bá hình ảnh quê hương, con  người Đất Tổ">
            <a:extLst>
              <a:ext uri="{FF2B5EF4-FFF2-40B4-BE49-F238E27FC236}">
                <a16:creationId xmlns:a16="http://schemas.microsoft.com/office/drawing/2014/main" id="{2BFB5D01-1E37-40D5-B3C0-5D1B5A825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8" y="95004"/>
            <a:ext cx="5874328" cy="5771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descr="Lịch sử, ý nghĩa ngày giỗ tổ Hùng Vương.">
            <a:extLst>
              <a:ext uri="{FF2B5EF4-FFF2-40B4-BE49-F238E27FC236}">
                <a16:creationId xmlns:a16="http://schemas.microsoft.com/office/drawing/2014/main" id="{AFC593AA-9892-4C77-983D-3FD23F705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46" y="135547"/>
            <a:ext cx="5957454" cy="57308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11A9F2-3043-43C5-8C2F-201A1EC8205A}"/>
              </a:ext>
            </a:extLst>
          </p:cNvPr>
          <p:cNvSpPr txBox="1"/>
          <p:nvPr/>
        </p:nvSpPr>
        <p:spPr>
          <a:xfrm>
            <a:off x="2788722" y="6211669"/>
            <a:ext cx="6614556" cy="646331"/>
          </a:xfrm>
          <a:prstGeom prst="rect">
            <a:avLst/>
          </a:prstGeom>
          <a:noFill/>
        </p:spPr>
        <p:txBody>
          <a:bodyPr wrap="square" rtlCol="0">
            <a:spAutoFit/>
          </a:bodyPr>
          <a:lstStyle/>
          <a:p>
            <a:r>
              <a:rPr lang="en-US" sz="3600" b="1" dirty="0">
                <a:solidFill>
                  <a:srgbClr val="FF0000"/>
                </a:solidFill>
                <a:latin typeface="Time New Roman"/>
              </a:rPr>
              <a:t>LÀM BÁNH CHƯNG – BÁNH DÀY</a:t>
            </a:r>
          </a:p>
        </p:txBody>
      </p:sp>
      <p:pic>
        <p:nvPicPr>
          <p:cNvPr id="5" name="Picture 4" descr="Logo&#10;&#10;Description automatically generated">
            <a:extLst>
              <a:ext uri="{FF2B5EF4-FFF2-40B4-BE49-F238E27FC236}">
                <a16:creationId xmlns:a16="http://schemas.microsoft.com/office/drawing/2014/main" id="{3BB6EB40-78C6-4910-9836-E50D885BC0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5517" y="135547"/>
            <a:ext cx="908889" cy="908889"/>
          </a:xfrm>
          <a:prstGeom prst="rect">
            <a:avLst/>
          </a:prstGeom>
        </p:spPr>
      </p:pic>
    </p:spTree>
    <p:extLst>
      <p:ext uri="{BB962C8B-B14F-4D97-AF65-F5344CB8AC3E}">
        <p14:creationId xmlns:p14="http://schemas.microsoft.com/office/powerpoint/2010/main" val="1749387211"/>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ISPRING_SLIDE_ID" val="{458BAFB8-5502-438D-8A7E-372F0789FA72}"/>
  <p:tag name="GENSWF_SLIDE_TITLE" val="Slide 7"/>
  <p:tag name="GENSWF_ADVANCE_TIME" val="29.00"/>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511B69AC-882F-48DB-8B65-ED05A78C7FB3}"/>
  <p:tag name="GENSWF_SLIDE_TITLE" val="Chèn hình ảnh Bác Hồ"/>
  <p:tag name="GENSWF_ADVANCE_TIME" val="5.00"/>
  <p:tag name="ISPRING_SLIDE_INDENT_LEVEL" val="0"/>
</p:tagLst>
</file>

<file path=ppt/tags/tag3.xml><?xml version="1.0" encoding="utf-8"?>
<p:tagLst xmlns:a="http://schemas.openxmlformats.org/drawingml/2006/main" xmlns:r="http://schemas.openxmlformats.org/officeDocument/2006/relationships" xmlns:p="http://schemas.openxmlformats.org/presentationml/2006/main">
  <p:tag name="TIMING" val="|1.1|4.7|4.6|4.7|3.3|8.7"/>
</p:tagLst>
</file>

<file path=ppt/tags/tag4.xml><?xml version="1.0" encoding="utf-8"?>
<p:tagLst xmlns:a="http://schemas.openxmlformats.org/drawingml/2006/main" xmlns:r="http://schemas.openxmlformats.org/officeDocument/2006/relationships" xmlns:p="http://schemas.openxmlformats.org/presentationml/2006/main">
  <p:tag name="TIMING" val="|0.9|5.5|3.2|3.2|4|9.3"/>
</p:tagLst>
</file>

<file path=ppt/tags/tag5.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313</Words>
  <Application>Microsoft Office PowerPoint</Application>
  <PresentationFormat>Widescreen</PresentationFormat>
  <Paragraphs>64</Paragraphs>
  <Slides>27</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Cambria</vt:lpstr>
      <vt:lpstr>等线</vt:lpstr>
      <vt:lpstr>等线</vt:lpstr>
      <vt:lpstr>Roboto</vt:lpstr>
      <vt:lpstr>Time New Roman</vt:lpstr>
      <vt:lpstr>Times New Roman</vt:lpstr>
      <vt:lpstr>UTM Roman Classic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Nguyen Thi</dc:creator>
  <cp:lastModifiedBy>Techsi.vn</cp:lastModifiedBy>
  <cp:revision>18</cp:revision>
  <dcterms:created xsi:type="dcterms:W3CDTF">2023-04-25T11:16:23Z</dcterms:created>
  <dcterms:modified xsi:type="dcterms:W3CDTF">2024-04-17T02:14:06Z</dcterms:modified>
</cp:coreProperties>
</file>