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7" r:id="rId3"/>
    <p:sldId id="259" r:id="rId4"/>
    <p:sldId id="261" r:id="rId5"/>
    <p:sldId id="262" r:id="rId6"/>
    <p:sldId id="268" r:id="rId7"/>
    <p:sldId id="263" r:id="rId8"/>
    <p:sldId id="264" r:id="rId9"/>
    <p:sldId id="265" r:id="rId10"/>
    <p:sldId id="267" r:id="rId11"/>
    <p:sldId id="269" r:id="rId12"/>
    <p:sldId id="270" r:id="rId13"/>
    <p:sldId id="271" r:id="rId14"/>
    <p:sldId id="272" r:id="rId15"/>
    <p:sldId id="273" r:id="rId16"/>
    <p:sldId id="274" r:id="rId17"/>
    <p:sldId id="275" r:id="rId18"/>
    <p:sldId id="276" r:id="rId19"/>
    <p:sldId id="277" r:id="rId20"/>
    <p:sldId id="278"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BF432-0365-4980-B8A6-A1BD55ABC115}"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5B3FC-AC98-4BFC-9901-34A00D20EB27}" type="slidenum">
              <a:rPr lang="en-US" smtClean="0"/>
              <a:t>‹#›</a:t>
            </a:fld>
            <a:endParaRPr lang="en-US"/>
          </a:p>
        </p:txBody>
      </p:sp>
    </p:spTree>
    <p:extLst>
      <p:ext uri="{BB962C8B-B14F-4D97-AF65-F5344CB8AC3E}">
        <p14:creationId xmlns:p14="http://schemas.microsoft.com/office/powerpoint/2010/main" val="1671963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BDBAB-F31D-4F0B-AFEE-EC6EBF3AB3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89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96FF4-95AB-46BC-B4F1-46D688B8087E}" type="slidenum">
              <a:rPr lang="en-US" altLang="en-US"/>
              <a:pPr/>
              <a:t>7</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9262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4A1D5-E96D-4652-9089-9849947179C5}" type="slidenum">
              <a:rPr lang="en-US" altLang="en-US"/>
              <a:pPr/>
              <a:t>8</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297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225370-DF94-4D33-855C-21B844AB31BE}" type="slidenum">
              <a:rPr lang="en-US" altLang="en-US"/>
              <a:pPr/>
              <a:t>9</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3525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918ED2-81D0-47F5-BE12-4EB4B512BA3C}"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180334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ED2-81D0-47F5-BE12-4EB4B512BA3C}"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388769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ED2-81D0-47F5-BE12-4EB4B512BA3C}"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33589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18ED2-81D0-47F5-BE12-4EB4B512BA3C}"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293433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918ED2-81D0-47F5-BE12-4EB4B512BA3C}"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417379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18ED2-81D0-47F5-BE12-4EB4B512BA3C}"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168494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918ED2-81D0-47F5-BE12-4EB4B512BA3C}"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392664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918ED2-81D0-47F5-BE12-4EB4B512BA3C}"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124050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18ED2-81D0-47F5-BE12-4EB4B512BA3C}"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293687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918ED2-81D0-47F5-BE12-4EB4B512BA3C}"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1741972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918ED2-81D0-47F5-BE12-4EB4B512BA3C}"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7EFDD-EF6B-4860-87CA-BCDC302E1E13}" type="slidenum">
              <a:rPr lang="en-US" smtClean="0"/>
              <a:t>‹#›</a:t>
            </a:fld>
            <a:endParaRPr lang="en-US"/>
          </a:p>
        </p:txBody>
      </p:sp>
    </p:spTree>
    <p:extLst>
      <p:ext uri="{BB962C8B-B14F-4D97-AF65-F5344CB8AC3E}">
        <p14:creationId xmlns:p14="http://schemas.microsoft.com/office/powerpoint/2010/main" val="263367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18ED2-81D0-47F5-BE12-4EB4B512BA3C}"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7EFDD-EF6B-4860-87CA-BCDC302E1E13}" type="slidenum">
              <a:rPr lang="en-US" smtClean="0"/>
              <a:t>‹#›</a:t>
            </a:fld>
            <a:endParaRPr lang="en-US"/>
          </a:p>
        </p:txBody>
      </p:sp>
    </p:spTree>
    <p:extLst>
      <p:ext uri="{BB962C8B-B14F-4D97-AF65-F5344CB8AC3E}">
        <p14:creationId xmlns:p14="http://schemas.microsoft.com/office/powerpoint/2010/main" val="1350649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187824" y="3387859"/>
            <a:ext cx="8252406" cy="2362200"/>
          </a:xfrm>
        </p:spPr>
        <p:txBody>
          <a:bodyPr>
            <a:no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Đề</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tài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Trò</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chuyện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về</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mùa</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xuân</a:t>
            </a:r>
            <a:endParaRPr lang="en-US" sz="4000" b="1" dirty="0">
              <a:solidFill>
                <a:srgbClr val="002060"/>
              </a:solidFill>
              <a:latin typeface="Times New Roman" panose="02020603050405020304" pitchFamily="18" charset="0"/>
              <a:cs typeface="Times New Roman" panose="02020603050405020304" pitchFamily="18" charset="0"/>
            </a:endParaRPr>
          </a:p>
          <a:p>
            <a:pPr algn="l"/>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Lứa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tuổi</a:t>
            </a:r>
            <a:r>
              <a:rPr lang="en-US" b="1" dirty="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4 - 5</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tuổi</a:t>
            </a:r>
            <a:endParaRPr lang="en-US" b="1" dirty="0">
              <a:solidFill>
                <a:srgbClr val="002060"/>
              </a:solidFill>
              <a:latin typeface="Times New Roman" panose="02020603050405020304" pitchFamily="18" charset="0"/>
              <a:cs typeface="Times New Roman" panose="02020603050405020304" pitchFamily="18" charset="0"/>
            </a:endParaRPr>
          </a:p>
          <a:p>
            <a:pPr algn="l"/>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gian</a:t>
            </a:r>
            <a:r>
              <a:rPr lang="en-US" b="1" dirty="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25 - 30</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phút</a:t>
            </a:r>
            <a:endParaRPr lang="en-US" b="1" dirty="0">
              <a:solidFill>
                <a:srgbClr val="002060"/>
              </a:solidFill>
              <a:latin typeface="Times New Roman" panose="02020603050405020304" pitchFamily="18" charset="0"/>
              <a:cs typeface="Times New Roman" panose="02020603050405020304" pitchFamily="18" charset="0"/>
            </a:endParaRPr>
          </a:p>
          <a:p>
            <a:pPr algn="l"/>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viên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Nguyễn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Thảo</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03633" y="2967335"/>
            <a:ext cx="18473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
        <p:nvSpPr>
          <p:cNvPr id="6" name="TextBox 5">
            <a:extLst>
              <a:ext uri="{FF2B5EF4-FFF2-40B4-BE49-F238E27FC236}">
                <a16:creationId xmlns:a16="http://schemas.microsoft.com/office/drawing/2014/main" id="{F7626101-9EF3-4282-8300-1555421575E6}"/>
              </a:ext>
            </a:extLst>
          </p:cNvPr>
          <p:cNvSpPr txBox="1"/>
          <p:nvPr/>
        </p:nvSpPr>
        <p:spPr>
          <a:xfrm>
            <a:off x="3548729" y="92381"/>
            <a:ext cx="4455066" cy="646331"/>
          </a:xfrm>
          <a:prstGeom prst="rect">
            <a:avLst/>
          </a:prstGeom>
          <a:noFill/>
        </p:spPr>
        <p:txBody>
          <a:bodyPr wrap="none" rtlCol="0">
            <a:spAutoFit/>
          </a:bodyPr>
          <a:lstStyle/>
          <a:p>
            <a:pPr algn="ctr"/>
            <a:r>
              <a:rPr lang="en-US" b="1" dirty="0" smtClean="0">
                <a:solidFill>
                  <a:srgbClr val="0070C0"/>
                </a:solidFill>
                <a:latin typeface="Times New Roman" pitchFamily="18" charset="0"/>
                <a:cs typeface="Times New Roman" pitchFamily="18" charset="0"/>
              </a:rPr>
              <a:t>UỶ BAN NHÂN DÂN </a:t>
            </a:r>
            <a:r>
              <a:rPr lang="en-US" b="1" dirty="0">
                <a:solidFill>
                  <a:srgbClr val="0070C0"/>
                </a:solidFill>
                <a:latin typeface="Times New Roman" pitchFamily="18" charset="0"/>
                <a:cs typeface="Times New Roman" pitchFamily="18" charset="0"/>
              </a:rPr>
              <a:t>QUẬN LONG BIÊN</a:t>
            </a:r>
          </a:p>
          <a:p>
            <a:pPr algn="ctr"/>
            <a:r>
              <a:rPr lang="en-US" u="sng" dirty="0">
                <a:solidFill>
                  <a:srgbClr val="0070C0"/>
                </a:solidFill>
                <a:latin typeface="Times New Roman" pitchFamily="18" charset="0"/>
                <a:cs typeface="Times New Roman" pitchFamily="18" charset="0"/>
              </a:rPr>
              <a:t>TRƯỜNG MN CỰ KHỐI</a:t>
            </a:r>
          </a:p>
        </p:txBody>
      </p:sp>
      <p:sp>
        <p:nvSpPr>
          <p:cNvPr id="2" name="TextBox 1">
            <a:extLst>
              <a:ext uri="{FF2B5EF4-FFF2-40B4-BE49-F238E27FC236}">
                <a16:creationId xmlns:a16="http://schemas.microsoft.com/office/drawing/2014/main" id="{1067BA19-36BC-441D-81D5-E24E57A13FBA}"/>
              </a:ext>
            </a:extLst>
          </p:cNvPr>
          <p:cNvSpPr txBox="1"/>
          <p:nvPr/>
        </p:nvSpPr>
        <p:spPr>
          <a:xfrm>
            <a:off x="4449747" y="6334780"/>
            <a:ext cx="3005951" cy="461665"/>
          </a:xfrm>
          <a:prstGeom prst="rect">
            <a:avLst/>
          </a:prstGeom>
          <a:noFill/>
        </p:spPr>
        <p:txBody>
          <a:bodyPr wrap="none" rtlCol="0">
            <a:spAutoFit/>
          </a:bodyPr>
          <a:lstStyle/>
          <a:p>
            <a:r>
              <a:rPr lang="en-US" sz="2400" b="1" i="1" dirty="0" err="1">
                <a:solidFill>
                  <a:srgbClr val="0070C0"/>
                </a:solidFill>
                <a:latin typeface="Times New Roman" panose="02020603050405020304" pitchFamily="18" charset="0"/>
                <a:cs typeface="Times New Roman" panose="02020603050405020304" pitchFamily="18" charset="0"/>
              </a:rPr>
              <a:t>Năm</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học</a:t>
            </a:r>
            <a:r>
              <a:rPr lang="en-US" sz="2400" b="1" i="1" dirty="0">
                <a:solidFill>
                  <a:srgbClr val="0070C0"/>
                </a:solidFill>
                <a:latin typeface="Times New Roman" panose="02020603050405020304" pitchFamily="18" charset="0"/>
                <a:cs typeface="Times New Roman" panose="02020603050405020304" pitchFamily="18" charset="0"/>
              </a:rPr>
              <a:t>: </a:t>
            </a:r>
            <a:r>
              <a:rPr lang="vi-VN" sz="2400" b="1" i="1" dirty="0">
                <a:solidFill>
                  <a:srgbClr val="0070C0"/>
                </a:solidFill>
                <a:latin typeface="Times New Roman" panose="02020603050405020304" pitchFamily="18" charset="0"/>
                <a:cs typeface="Times New Roman" panose="02020603050405020304" pitchFamily="18" charset="0"/>
              </a:rPr>
              <a:t>202</a:t>
            </a:r>
            <a:r>
              <a:rPr lang="en-US" sz="2400" b="1" i="1" dirty="0">
                <a:solidFill>
                  <a:srgbClr val="0070C0"/>
                </a:solidFill>
                <a:latin typeface="Times New Roman" panose="02020603050405020304" pitchFamily="18" charset="0"/>
                <a:cs typeface="Times New Roman" panose="02020603050405020304" pitchFamily="18" charset="0"/>
              </a:rPr>
              <a:t>3 - </a:t>
            </a:r>
            <a:r>
              <a:rPr lang="vi-VN" sz="2400" b="1" i="1" dirty="0">
                <a:solidFill>
                  <a:srgbClr val="0070C0"/>
                </a:solidFill>
                <a:latin typeface="Times New Roman" panose="02020603050405020304" pitchFamily="18" charset="0"/>
                <a:cs typeface="Times New Roman" panose="02020603050405020304" pitchFamily="18" charset="0"/>
              </a:rPr>
              <a:t>202</a:t>
            </a:r>
            <a:r>
              <a:rPr lang="en-US" sz="2400" b="1" i="1" dirty="0">
                <a:solidFill>
                  <a:srgbClr val="0070C0"/>
                </a:solidFill>
                <a:latin typeface="Times New Roman" panose="02020603050405020304" pitchFamily="18" charset="0"/>
                <a:cs typeface="Times New Roman" panose="02020603050405020304" pitchFamily="18" charset="0"/>
              </a:rPr>
              <a:t>4</a:t>
            </a:r>
          </a:p>
        </p:txBody>
      </p:sp>
      <p:pic>
        <p:nvPicPr>
          <p:cNvPr id="10" name="Picture 9" descr="A colorful logo with text&#10;&#10;Description automatically generated">
            <a:extLst>
              <a:ext uri="{FF2B5EF4-FFF2-40B4-BE49-F238E27FC236}">
                <a16:creationId xmlns:a16="http://schemas.microsoft.com/office/drawing/2014/main" id="{CB6B9B19-C350-4487-AEFD-47AC2B589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5139" y="967455"/>
            <a:ext cx="1008888" cy="1008888"/>
          </a:xfrm>
          <a:prstGeom prst="rect">
            <a:avLst/>
          </a:prstGeom>
        </p:spPr>
      </p:pic>
      <p:sp>
        <p:nvSpPr>
          <p:cNvPr id="3" name="TextBox 2"/>
          <p:cNvSpPr txBox="1"/>
          <p:nvPr/>
        </p:nvSpPr>
        <p:spPr>
          <a:xfrm>
            <a:off x="1288934" y="2205087"/>
            <a:ext cx="11004698" cy="769441"/>
          </a:xfrm>
          <a:prstGeom prst="rect">
            <a:avLst/>
          </a:prstGeom>
          <a:noFill/>
        </p:spPr>
        <p:txBody>
          <a:bodyPr wrap="square" rtlCol="0">
            <a:spAutoFit/>
          </a:bodyPr>
          <a:lstStyle/>
          <a:p>
            <a:r>
              <a:rPr lang="en-US" sz="4400" b="1" smtClean="0">
                <a:solidFill>
                  <a:srgbClr val="FF0000"/>
                </a:solidFill>
                <a:latin typeface="Time New Roman"/>
              </a:rPr>
              <a:t>LĨNH </a:t>
            </a:r>
            <a:r>
              <a:rPr lang="en-US" sz="4400" b="1" smtClean="0">
                <a:solidFill>
                  <a:srgbClr val="FF0000"/>
                </a:solidFill>
                <a:latin typeface="Time New Roman"/>
              </a:rPr>
              <a:t>VỰC </a:t>
            </a:r>
            <a:r>
              <a:rPr lang="en-US" sz="4400" b="1" dirty="0" smtClean="0">
                <a:solidFill>
                  <a:srgbClr val="FF0000"/>
                </a:solidFill>
                <a:latin typeface="Time New Roman"/>
              </a:rPr>
              <a:t>PHÁT TRIỂN NHẬN THỨC</a:t>
            </a:r>
            <a:endParaRPr lang="en-US" sz="4400" b="1" dirty="0">
              <a:solidFill>
                <a:srgbClr val="FF0000"/>
              </a:solidFill>
              <a:latin typeface="Time New Roman"/>
            </a:endParaRPr>
          </a:p>
        </p:txBody>
      </p:sp>
    </p:spTree>
    <p:extLst>
      <p:ext uri="{BB962C8B-B14F-4D97-AF65-F5344CB8AC3E}">
        <p14:creationId xmlns:p14="http://schemas.microsoft.com/office/powerpoint/2010/main" val="366119301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35790" cy="369332"/>
          </a:xfrm>
          <a:prstGeom prst="rect">
            <a:avLst/>
          </a:prstGeom>
        </p:spPr>
        <p:txBody>
          <a:bodyPr wrap="square">
            <a:spAutoFit/>
          </a:bodyPr>
          <a:lstStyle/>
          <a:p>
            <a:pPr algn="ctr"/>
            <a:r>
              <a:rPr lang="en-US" b="0" i="0" dirty="0" err="1" smtClean="0">
                <a:solidFill>
                  <a:srgbClr val="333333"/>
                </a:solidFill>
                <a:effectLst/>
                <a:latin typeface="Time New Roman"/>
              </a:rPr>
              <a:t>Các</a:t>
            </a:r>
            <a:r>
              <a:rPr lang="en-US" b="0" i="0" dirty="0" smtClean="0">
                <a:solidFill>
                  <a:srgbClr val="333333"/>
                </a:solidFill>
                <a:effectLst/>
                <a:latin typeface="Time New Roman"/>
              </a:rPr>
              <a:t> con </a:t>
            </a:r>
            <a:r>
              <a:rPr lang="en-US" b="0" i="0" dirty="0" err="1" smtClean="0">
                <a:solidFill>
                  <a:srgbClr val="333333"/>
                </a:solidFill>
                <a:effectLst/>
                <a:latin typeface="Time New Roman"/>
              </a:rPr>
              <a:t>nghĩ</a:t>
            </a:r>
            <a:r>
              <a:rPr lang="en-US" b="0" i="0" dirty="0" smtClean="0">
                <a:solidFill>
                  <a:srgbClr val="333333"/>
                </a:solidFill>
                <a:effectLst/>
                <a:latin typeface="Time New Roman"/>
              </a:rPr>
              <a:t> </a:t>
            </a:r>
            <a:r>
              <a:rPr lang="en-US" b="0" i="0" dirty="0" err="1" smtClean="0">
                <a:solidFill>
                  <a:srgbClr val="333333"/>
                </a:solidFill>
                <a:effectLst/>
                <a:latin typeface="Time New Roman"/>
              </a:rPr>
              <a:t>xem</a:t>
            </a:r>
            <a:r>
              <a:rPr lang="en-US" b="0" i="0" dirty="0" smtClean="0">
                <a:solidFill>
                  <a:srgbClr val="333333"/>
                </a:solidFill>
                <a:effectLst/>
                <a:latin typeface="Time New Roman"/>
              </a:rPr>
              <a:t> </a:t>
            </a:r>
            <a:r>
              <a:rPr lang="en-US" b="0" i="0" dirty="0" err="1" smtClean="0">
                <a:solidFill>
                  <a:srgbClr val="333333"/>
                </a:solidFill>
                <a:effectLst/>
                <a:latin typeface="Time New Roman"/>
              </a:rPr>
              <a:t>bây</a:t>
            </a:r>
            <a:r>
              <a:rPr lang="en-US" b="0" i="0" dirty="0" smtClean="0">
                <a:solidFill>
                  <a:srgbClr val="333333"/>
                </a:solidFill>
                <a:effectLst/>
                <a:latin typeface="Time New Roman"/>
              </a:rPr>
              <a:t> </a:t>
            </a:r>
            <a:r>
              <a:rPr lang="en-US" b="0" i="0" dirty="0" err="1" smtClean="0">
                <a:solidFill>
                  <a:srgbClr val="333333"/>
                </a:solidFill>
                <a:effectLst/>
                <a:latin typeface="Time New Roman"/>
              </a:rPr>
              <a:t>giờ</a:t>
            </a:r>
            <a:r>
              <a:rPr lang="en-US" b="0" i="0" dirty="0" smtClean="0">
                <a:solidFill>
                  <a:srgbClr val="333333"/>
                </a:solidFill>
                <a:effectLst/>
                <a:latin typeface="Time New Roman"/>
              </a:rPr>
              <a:t> </a:t>
            </a:r>
            <a:r>
              <a:rPr lang="en-US" b="0" i="0" dirty="0" err="1" smtClean="0">
                <a:solidFill>
                  <a:srgbClr val="333333"/>
                </a:solidFill>
                <a:effectLst/>
                <a:latin typeface="Time New Roman"/>
              </a:rPr>
              <a:t>là</a:t>
            </a:r>
            <a:r>
              <a:rPr lang="en-US" b="0" i="0" dirty="0" smtClean="0">
                <a:solidFill>
                  <a:srgbClr val="333333"/>
                </a:solidFill>
                <a:effectLst/>
                <a:latin typeface="Time New Roman"/>
              </a:rPr>
              <a:t> </a:t>
            </a:r>
            <a:r>
              <a:rPr lang="en-US" b="0" i="0" dirty="0" err="1" smtClean="0">
                <a:solidFill>
                  <a:srgbClr val="333333"/>
                </a:solidFill>
                <a:effectLst/>
                <a:latin typeface="Time New Roman"/>
              </a:rPr>
              <a:t>mùa</a:t>
            </a:r>
            <a:r>
              <a:rPr lang="en-US" b="0" i="0" dirty="0" smtClean="0">
                <a:solidFill>
                  <a:srgbClr val="333333"/>
                </a:solidFill>
                <a:effectLst/>
                <a:latin typeface="Time New Roman"/>
              </a:rPr>
              <a:t> </a:t>
            </a:r>
            <a:r>
              <a:rPr lang="en-US" b="0" i="0" dirty="0" err="1" smtClean="0">
                <a:solidFill>
                  <a:srgbClr val="333333"/>
                </a:solidFill>
                <a:effectLst/>
                <a:latin typeface="Time New Roman"/>
              </a:rPr>
              <a:t>gì</a:t>
            </a:r>
            <a:r>
              <a:rPr lang="en-US" b="0" i="0" dirty="0" smtClean="0">
                <a:solidFill>
                  <a:srgbClr val="333333"/>
                </a:solidFill>
                <a:effectLst/>
                <a:latin typeface="Time New Roman"/>
              </a:rPr>
              <a:t>? </a:t>
            </a:r>
            <a:r>
              <a:rPr lang="en-US" b="0" i="0" dirty="0" err="1" smtClean="0">
                <a:solidFill>
                  <a:srgbClr val="333333"/>
                </a:solidFill>
                <a:effectLst/>
                <a:latin typeface="Time New Roman"/>
              </a:rPr>
              <a:t>Tại</a:t>
            </a:r>
            <a:r>
              <a:rPr lang="en-US" b="0" i="0" dirty="0" smtClean="0">
                <a:solidFill>
                  <a:srgbClr val="333333"/>
                </a:solidFill>
                <a:effectLst/>
                <a:latin typeface="Time New Roman"/>
              </a:rPr>
              <a:t> </a:t>
            </a:r>
            <a:r>
              <a:rPr lang="en-US" b="0" i="0" dirty="0" err="1" smtClean="0">
                <a:solidFill>
                  <a:srgbClr val="333333"/>
                </a:solidFill>
                <a:effectLst/>
                <a:latin typeface="Time New Roman"/>
              </a:rPr>
              <a:t>sao</a:t>
            </a:r>
            <a:r>
              <a:rPr lang="en-US" b="0" i="0" dirty="0" smtClean="0">
                <a:solidFill>
                  <a:srgbClr val="333333"/>
                </a:solidFill>
                <a:effectLst/>
                <a:latin typeface="Time New Roman"/>
              </a:rPr>
              <a:t> </a:t>
            </a:r>
            <a:r>
              <a:rPr lang="en-US" b="0" i="0" dirty="0" err="1" smtClean="0">
                <a:solidFill>
                  <a:srgbClr val="333333"/>
                </a:solidFill>
                <a:effectLst/>
                <a:latin typeface="Time New Roman"/>
              </a:rPr>
              <a:t>các</a:t>
            </a:r>
            <a:r>
              <a:rPr lang="en-US" b="0" i="0" dirty="0" smtClean="0">
                <a:solidFill>
                  <a:srgbClr val="333333"/>
                </a:solidFill>
                <a:effectLst/>
                <a:latin typeface="Time New Roman"/>
              </a:rPr>
              <a:t> con </a:t>
            </a:r>
            <a:r>
              <a:rPr lang="en-US" b="0" i="0" dirty="0" err="1" smtClean="0">
                <a:solidFill>
                  <a:srgbClr val="333333"/>
                </a:solidFill>
                <a:effectLst/>
                <a:latin typeface="Time New Roman"/>
              </a:rPr>
              <a:t>biết</a:t>
            </a:r>
            <a:r>
              <a:rPr lang="en-US" b="0" i="0" dirty="0" smtClean="0">
                <a:solidFill>
                  <a:srgbClr val="333333"/>
                </a:solidFill>
                <a:effectLst/>
                <a:latin typeface="Time New Roman"/>
              </a:rPr>
              <a:t> </a:t>
            </a:r>
            <a:r>
              <a:rPr lang="en-US" b="0" i="0" dirty="0" err="1" smtClean="0">
                <a:solidFill>
                  <a:srgbClr val="333333"/>
                </a:solidFill>
                <a:effectLst/>
                <a:latin typeface="Time New Roman"/>
              </a:rPr>
              <a:t>đó</a:t>
            </a:r>
            <a:r>
              <a:rPr lang="en-US" b="0" i="0" dirty="0" smtClean="0">
                <a:solidFill>
                  <a:srgbClr val="333333"/>
                </a:solidFill>
                <a:effectLst/>
                <a:latin typeface="Time New Roman"/>
              </a:rPr>
              <a:t> </a:t>
            </a:r>
            <a:r>
              <a:rPr lang="en-US" b="0" i="0" dirty="0" err="1" smtClean="0">
                <a:solidFill>
                  <a:srgbClr val="333333"/>
                </a:solidFill>
                <a:effectLst/>
                <a:latin typeface="Time New Roman"/>
              </a:rPr>
              <a:t>là</a:t>
            </a:r>
            <a:r>
              <a:rPr lang="en-US" b="0" i="0" dirty="0" smtClean="0">
                <a:solidFill>
                  <a:srgbClr val="333333"/>
                </a:solidFill>
                <a:effectLst/>
                <a:latin typeface="Time New Roman"/>
              </a:rPr>
              <a:t> </a:t>
            </a:r>
            <a:r>
              <a:rPr lang="en-US" b="0" i="0" dirty="0" err="1" smtClean="0">
                <a:solidFill>
                  <a:srgbClr val="333333"/>
                </a:solidFill>
                <a:effectLst/>
                <a:latin typeface="Time New Roman"/>
              </a:rPr>
              <a:t>mùa</a:t>
            </a:r>
            <a:r>
              <a:rPr lang="en-US" b="0" i="0" dirty="0" smtClean="0">
                <a:solidFill>
                  <a:srgbClr val="333333"/>
                </a:solidFill>
                <a:effectLst/>
                <a:latin typeface="Time New Roman"/>
              </a:rPr>
              <a:t> </a:t>
            </a:r>
            <a:r>
              <a:rPr lang="en-US" b="0" i="0" dirty="0" err="1" smtClean="0">
                <a:solidFill>
                  <a:srgbClr val="333333"/>
                </a:solidFill>
                <a:effectLst/>
                <a:latin typeface="Time New Roman"/>
              </a:rPr>
              <a:t>xuân</a:t>
            </a:r>
            <a:r>
              <a:rPr lang="en-US" b="0" i="0" dirty="0" smtClean="0">
                <a:solidFill>
                  <a:srgbClr val="333333"/>
                </a:solidFill>
                <a:effectLst/>
                <a:latin typeface="Time New Roman"/>
              </a:rPr>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 y="948689"/>
            <a:ext cx="8515350" cy="55926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9212580" y="5966460"/>
            <a:ext cx="2823210" cy="646331"/>
          </a:xfrm>
          <a:prstGeom prst="rect">
            <a:avLst/>
          </a:prstGeom>
          <a:noFill/>
        </p:spPr>
        <p:txBody>
          <a:bodyPr wrap="square" rtlCol="0">
            <a:spAutoFit/>
          </a:bodyPr>
          <a:lstStyle/>
          <a:p>
            <a:r>
              <a:rPr lang="en-US" dirty="0" err="1" smtClean="0"/>
              <a:t>Mùa</a:t>
            </a:r>
            <a:r>
              <a:rPr lang="en-US" dirty="0" smtClean="0"/>
              <a:t> </a:t>
            </a:r>
            <a:r>
              <a:rPr lang="en-US" dirty="0" err="1" smtClean="0"/>
              <a:t>xuân</a:t>
            </a:r>
            <a:r>
              <a:rPr lang="en-US" dirty="0" smtClean="0"/>
              <a:t> </a:t>
            </a:r>
            <a:r>
              <a:rPr lang="en-US" dirty="0" err="1" smtClean="0"/>
              <a:t>có</a:t>
            </a:r>
            <a:r>
              <a:rPr lang="en-US" dirty="0" smtClean="0"/>
              <a:t> </a:t>
            </a:r>
            <a:r>
              <a:rPr lang="en-US" dirty="0" err="1" smtClean="0"/>
              <a:t>hoa</a:t>
            </a:r>
            <a:r>
              <a:rPr lang="en-US" dirty="0" smtClean="0"/>
              <a:t> </a:t>
            </a:r>
            <a:r>
              <a:rPr lang="en-US" dirty="0" err="1" smtClean="0"/>
              <a:t>đào</a:t>
            </a:r>
            <a:r>
              <a:rPr lang="en-US" dirty="0" smtClean="0"/>
              <a:t>, </a:t>
            </a:r>
            <a:r>
              <a:rPr lang="en-US" dirty="0" err="1" smtClean="0"/>
              <a:t>là</a:t>
            </a:r>
            <a:r>
              <a:rPr lang="en-US" dirty="0" smtClean="0"/>
              <a:t> </a:t>
            </a:r>
            <a:r>
              <a:rPr lang="en-US" dirty="0" err="1" smtClean="0"/>
              <a:t>mùa</a:t>
            </a:r>
            <a:r>
              <a:rPr lang="en-US" dirty="0" smtClean="0"/>
              <a:t> </a:t>
            </a:r>
            <a:r>
              <a:rPr lang="en-US" dirty="0" err="1" smtClean="0"/>
              <a:t>đầu</a:t>
            </a:r>
            <a:r>
              <a:rPr lang="en-US" dirty="0" smtClean="0"/>
              <a:t> </a:t>
            </a:r>
            <a:r>
              <a:rPr lang="en-US" dirty="0" err="1" smtClean="0"/>
              <a:t>tiên</a:t>
            </a:r>
            <a:r>
              <a:rPr lang="en-US" dirty="0" smtClean="0"/>
              <a:t> </a:t>
            </a:r>
            <a:r>
              <a:rPr lang="en-US" dirty="0" err="1" smtClean="0"/>
              <a:t>trong</a:t>
            </a:r>
            <a:r>
              <a:rPr lang="en-US" dirty="0" smtClean="0"/>
              <a:t> </a:t>
            </a:r>
            <a:r>
              <a:rPr lang="en-US" dirty="0" err="1" smtClean="0"/>
              <a:t>năm</a:t>
            </a:r>
            <a:endParaRPr lang="en-US" dirty="0"/>
          </a:p>
        </p:txBody>
      </p:sp>
    </p:spTree>
    <p:extLst>
      <p:ext uri="{BB962C8B-B14F-4D97-AF65-F5344CB8AC3E}">
        <p14:creationId xmlns:p14="http://schemas.microsoft.com/office/powerpoint/2010/main" val="3674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1907" y="297862"/>
            <a:ext cx="7082967" cy="369332"/>
          </a:xfrm>
          <a:prstGeom prst="rect">
            <a:avLst/>
          </a:prstGeom>
        </p:spPr>
        <p:txBody>
          <a:bodyPr wrap="square">
            <a:spAutoFit/>
          </a:bodyPr>
          <a:lstStyle/>
          <a:p>
            <a:pPr algn="just"/>
            <a:r>
              <a:rPr lang="en-US" dirty="0" err="1">
                <a:latin typeface="Times New Roman"/>
                <a:ea typeface="Times New Roman"/>
              </a:rPr>
              <a:t>Thời</a:t>
            </a:r>
            <a:r>
              <a:rPr lang="en-US" dirty="0">
                <a:latin typeface="Times New Roman"/>
                <a:ea typeface="Times New Roman"/>
              </a:rPr>
              <a:t> </a:t>
            </a:r>
            <a:r>
              <a:rPr lang="en-US" dirty="0" err="1">
                <a:latin typeface="Times New Roman"/>
                <a:ea typeface="Times New Roman"/>
              </a:rPr>
              <a:t>tiết</a:t>
            </a:r>
            <a:r>
              <a:rPr lang="en-US" dirty="0">
                <a:latin typeface="Times New Roman"/>
                <a:ea typeface="Times New Roman"/>
              </a:rPr>
              <a:t> </a:t>
            </a:r>
            <a:r>
              <a:rPr lang="en-US" dirty="0" err="1">
                <a:latin typeface="Times New Roman"/>
                <a:ea typeface="Times New Roman"/>
              </a:rPr>
              <a:t>mùa</a:t>
            </a:r>
            <a:r>
              <a:rPr lang="en-US" dirty="0">
                <a:latin typeface="Times New Roman"/>
                <a:ea typeface="Times New Roman"/>
              </a:rPr>
              <a:t> </a:t>
            </a:r>
            <a:r>
              <a:rPr lang="en-US" dirty="0" err="1">
                <a:latin typeface="Times New Roman"/>
                <a:ea typeface="Times New Roman"/>
              </a:rPr>
              <a:t>xuân</a:t>
            </a:r>
            <a:r>
              <a:rPr lang="en-US" dirty="0">
                <a:latin typeface="Times New Roman"/>
                <a:ea typeface="Times New Roman"/>
              </a:rPr>
              <a:t> </a:t>
            </a:r>
            <a:r>
              <a:rPr lang="en-US" dirty="0" err="1">
                <a:latin typeface="Times New Roman"/>
                <a:ea typeface="Times New Roman"/>
              </a:rPr>
              <a:t>như</a:t>
            </a:r>
            <a:r>
              <a:rPr lang="en-US" dirty="0">
                <a:latin typeface="Times New Roman"/>
                <a:ea typeface="Times New Roman"/>
              </a:rPr>
              <a:t> </a:t>
            </a:r>
            <a:r>
              <a:rPr lang="en-US" dirty="0" err="1">
                <a:latin typeface="Times New Roman"/>
                <a:ea typeface="Times New Roman"/>
              </a:rPr>
              <a:t>thế</a:t>
            </a:r>
            <a:r>
              <a:rPr lang="en-US" dirty="0">
                <a:latin typeface="Times New Roman"/>
                <a:ea typeface="Times New Roman"/>
              </a:rPr>
              <a:t> </a:t>
            </a:r>
            <a:r>
              <a:rPr lang="en-US" dirty="0" err="1">
                <a:latin typeface="Times New Roman"/>
                <a:ea typeface="Times New Roman"/>
              </a:rPr>
              <a:t>nào</a:t>
            </a:r>
            <a:r>
              <a:rPr lang="en-US" dirty="0">
                <a:latin typeface="Times New Roman"/>
                <a:ea typeface="Times New Roman"/>
              </a:rPr>
              <a:t>? </a:t>
            </a:r>
            <a:r>
              <a:rPr lang="en-US" dirty="0" err="1">
                <a:latin typeface="Times New Roman"/>
                <a:ea typeface="Times New Roman"/>
              </a:rPr>
              <a:t>Có</a:t>
            </a:r>
            <a:r>
              <a:rPr lang="en-US" dirty="0">
                <a:latin typeface="Times New Roman"/>
                <a:ea typeface="Times New Roman"/>
              </a:rPr>
              <a:t> </a:t>
            </a:r>
            <a:r>
              <a:rPr lang="en-US" dirty="0" err="1">
                <a:latin typeface="Times New Roman"/>
                <a:ea typeface="Times New Roman"/>
              </a:rPr>
              <a:t>gì</a:t>
            </a:r>
            <a:r>
              <a:rPr lang="en-US" dirty="0">
                <a:latin typeface="Times New Roman"/>
                <a:ea typeface="Times New Roman"/>
              </a:rPr>
              <a:t> </a:t>
            </a:r>
            <a:r>
              <a:rPr lang="en-US" dirty="0" err="1">
                <a:latin typeface="Times New Roman"/>
                <a:ea typeface="Times New Roman"/>
              </a:rPr>
              <a:t>khác</a:t>
            </a:r>
            <a:r>
              <a:rPr lang="en-US" dirty="0">
                <a:latin typeface="Times New Roman"/>
                <a:ea typeface="Times New Roman"/>
              </a:rPr>
              <a:t> so </a:t>
            </a:r>
            <a:r>
              <a:rPr lang="en-US" dirty="0" err="1">
                <a:latin typeface="Times New Roman"/>
                <a:ea typeface="Times New Roman"/>
              </a:rPr>
              <a:t>với</a:t>
            </a:r>
            <a:r>
              <a:rPr lang="en-US" dirty="0">
                <a:latin typeface="Times New Roman"/>
                <a:ea typeface="Times New Roman"/>
              </a:rPr>
              <a:t> </a:t>
            </a:r>
            <a:r>
              <a:rPr lang="en-US" dirty="0" err="1">
                <a:latin typeface="Times New Roman"/>
                <a:ea typeface="Times New Roman"/>
              </a:rPr>
              <a:t>thời</a:t>
            </a:r>
            <a:r>
              <a:rPr lang="en-US" dirty="0">
                <a:latin typeface="Times New Roman"/>
                <a:ea typeface="Times New Roman"/>
              </a:rPr>
              <a:t> </a:t>
            </a:r>
            <a:r>
              <a:rPr lang="en-US" dirty="0" err="1">
                <a:latin typeface="Times New Roman"/>
                <a:ea typeface="Times New Roman"/>
              </a:rPr>
              <a:t>tiết</a:t>
            </a:r>
            <a:r>
              <a:rPr lang="en-US" dirty="0">
                <a:latin typeface="Times New Roman"/>
                <a:ea typeface="Times New Roman"/>
              </a:rPr>
              <a:t> </a:t>
            </a:r>
            <a:r>
              <a:rPr lang="en-US" dirty="0" err="1">
                <a:latin typeface="Times New Roman"/>
                <a:ea typeface="Times New Roman"/>
              </a:rPr>
              <a:t>mùa</a:t>
            </a:r>
            <a:r>
              <a:rPr lang="en-US" dirty="0">
                <a:latin typeface="Times New Roman"/>
                <a:ea typeface="Times New Roman"/>
              </a:rPr>
              <a:t> </a:t>
            </a:r>
            <a:r>
              <a:rPr lang="en-US" dirty="0" err="1">
                <a:latin typeface="Times New Roman"/>
                <a:ea typeface="Times New Roman"/>
              </a:rPr>
              <a:t>đông</a:t>
            </a:r>
            <a:r>
              <a:rPr lang="en-US" dirty="0" smtClean="0">
                <a:latin typeface="Times New Roman"/>
                <a:ea typeface="Times New Roman"/>
              </a:rPr>
              <a:t>?</a:t>
            </a:r>
            <a:endParaRPr lang="en-US" dirty="0">
              <a:latin typeface="Times New Roman"/>
              <a:ea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07" y="701750"/>
            <a:ext cx="5987814" cy="5765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635" y="701750"/>
            <a:ext cx="5593479" cy="5784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894293" y="6448645"/>
            <a:ext cx="2520242" cy="369332"/>
          </a:xfrm>
          <a:prstGeom prst="rect">
            <a:avLst/>
          </a:prstGeom>
        </p:spPr>
        <p:txBody>
          <a:bodyPr wrap="none">
            <a:spAutoFit/>
          </a:bodyPr>
          <a:lstStyle/>
          <a:p>
            <a:r>
              <a:rPr lang="en-US" i="1" dirty="0" err="1" smtClean="0">
                <a:latin typeface="Times New Roman"/>
                <a:ea typeface="Times New Roman"/>
              </a:rPr>
              <a:t>Mùa</a:t>
            </a:r>
            <a:r>
              <a:rPr lang="en-US" i="1" dirty="0" smtClean="0">
                <a:latin typeface="Times New Roman"/>
                <a:ea typeface="Times New Roman"/>
              </a:rPr>
              <a:t> </a:t>
            </a:r>
            <a:r>
              <a:rPr lang="en-US" i="1" dirty="0" err="1" smtClean="0">
                <a:latin typeface="Times New Roman"/>
                <a:ea typeface="Times New Roman"/>
              </a:rPr>
              <a:t>xuân</a:t>
            </a:r>
            <a:r>
              <a:rPr lang="en-US" i="1" dirty="0" smtClean="0">
                <a:latin typeface="Times New Roman"/>
                <a:ea typeface="Times New Roman"/>
              </a:rPr>
              <a:t> </a:t>
            </a:r>
            <a:r>
              <a:rPr lang="en-US" i="1" dirty="0" err="1" smtClean="0">
                <a:latin typeface="Times New Roman"/>
                <a:ea typeface="Times New Roman"/>
              </a:rPr>
              <a:t>thời</a:t>
            </a:r>
            <a:r>
              <a:rPr lang="en-US" i="1" dirty="0" smtClean="0">
                <a:latin typeface="Times New Roman"/>
                <a:ea typeface="Times New Roman"/>
              </a:rPr>
              <a:t> </a:t>
            </a:r>
            <a:r>
              <a:rPr lang="en-US" i="1" dirty="0" err="1" smtClean="0">
                <a:latin typeface="Times New Roman"/>
                <a:ea typeface="Times New Roman"/>
              </a:rPr>
              <a:t>tiết</a:t>
            </a:r>
            <a:r>
              <a:rPr lang="en-US" i="1" dirty="0" smtClean="0">
                <a:latin typeface="Times New Roman"/>
                <a:ea typeface="Times New Roman"/>
              </a:rPr>
              <a:t> </a:t>
            </a:r>
            <a:r>
              <a:rPr lang="en-US" i="1" dirty="0" err="1" smtClean="0">
                <a:latin typeface="Times New Roman"/>
                <a:ea typeface="Times New Roman"/>
              </a:rPr>
              <a:t>ấm</a:t>
            </a:r>
            <a:r>
              <a:rPr lang="en-US" i="1" dirty="0" smtClean="0">
                <a:latin typeface="Times New Roman"/>
                <a:ea typeface="Times New Roman"/>
              </a:rPr>
              <a:t> </a:t>
            </a:r>
            <a:r>
              <a:rPr lang="en-US" i="1" dirty="0" err="1" smtClean="0">
                <a:latin typeface="Times New Roman"/>
                <a:ea typeface="Times New Roman"/>
              </a:rPr>
              <a:t>áp</a:t>
            </a:r>
            <a:endParaRPr lang="en-US" dirty="0"/>
          </a:p>
        </p:txBody>
      </p:sp>
      <p:sp>
        <p:nvSpPr>
          <p:cNvPr id="7" name="Rectangle 6"/>
          <p:cNvSpPr/>
          <p:nvPr/>
        </p:nvSpPr>
        <p:spPr>
          <a:xfrm>
            <a:off x="8335239" y="6485859"/>
            <a:ext cx="1947969" cy="369332"/>
          </a:xfrm>
          <a:prstGeom prst="rect">
            <a:avLst/>
          </a:prstGeom>
        </p:spPr>
        <p:txBody>
          <a:bodyPr wrap="none">
            <a:spAutoFit/>
          </a:bodyPr>
          <a:lstStyle/>
          <a:p>
            <a:r>
              <a:rPr lang="en-US" i="1" dirty="0" err="1">
                <a:latin typeface="Times New Roman"/>
                <a:ea typeface="Times New Roman"/>
              </a:rPr>
              <a:t>M</a:t>
            </a:r>
            <a:r>
              <a:rPr lang="en-US" i="1" dirty="0" err="1" smtClean="0">
                <a:latin typeface="Times New Roman"/>
                <a:ea typeface="Times New Roman"/>
              </a:rPr>
              <a:t>ùa</a:t>
            </a:r>
            <a:r>
              <a:rPr lang="en-US" i="1" dirty="0" smtClean="0">
                <a:latin typeface="Times New Roman"/>
                <a:ea typeface="Times New Roman"/>
              </a:rPr>
              <a:t> </a:t>
            </a:r>
            <a:r>
              <a:rPr lang="en-US" i="1" dirty="0" err="1" smtClean="0">
                <a:latin typeface="Times New Roman"/>
                <a:ea typeface="Times New Roman"/>
              </a:rPr>
              <a:t>đông</a:t>
            </a:r>
            <a:r>
              <a:rPr lang="en-US" i="1" dirty="0" smtClean="0">
                <a:latin typeface="Times New Roman"/>
                <a:ea typeface="Times New Roman"/>
              </a:rPr>
              <a:t> </a:t>
            </a:r>
            <a:r>
              <a:rPr lang="en-US" i="1" dirty="0" err="1" smtClean="0">
                <a:latin typeface="Times New Roman"/>
                <a:ea typeface="Times New Roman"/>
              </a:rPr>
              <a:t>lạnh</a:t>
            </a:r>
            <a:r>
              <a:rPr lang="en-US" i="1" dirty="0" smtClean="0">
                <a:latin typeface="Times New Roman"/>
                <a:ea typeface="Times New Roman"/>
              </a:rPr>
              <a:t> </a:t>
            </a:r>
            <a:r>
              <a:rPr lang="en-US" i="1" dirty="0" err="1" smtClean="0">
                <a:latin typeface="Times New Roman"/>
                <a:ea typeface="Times New Roman"/>
              </a:rPr>
              <a:t>giá</a:t>
            </a:r>
            <a:endParaRPr lang="en-US" dirty="0"/>
          </a:p>
        </p:txBody>
      </p:sp>
      <p:sp>
        <p:nvSpPr>
          <p:cNvPr id="8" name="Rectangle 7"/>
          <p:cNvSpPr/>
          <p:nvPr/>
        </p:nvSpPr>
        <p:spPr>
          <a:xfrm>
            <a:off x="0" y="-18307"/>
            <a:ext cx="3302507" cy="369332"/>
          </a:xfrm>
          <a:prstGeom prst="rect">
            <a:avLst/>
          </a:prstGeom>
        </p:spPr>
        <p:txBody>
          <a:bodyPr wrap="none">
            <a:spAutoFit/>
          </a:bodyPr>
          <a:lstStyle/>
          <a:p>
            <a:pPr algn="just"/>
            <a:r>
              <a:rPr lang="en-US" b="1" dirty="0">
                <a:solidFill>
                  <a:srgbClr val="0070C0"/>
                </a:solidFill>
                <a:latin typeface="Times New Roman" pitchFamily="18" charset="0"/>
              </a:rPr>
              <a:t>* </a:t>
            </a:r>
            <a:r>
              <a:rPr lang="en-US" b="1" i="1" dirty="0" err="1">
                <a:solidFill>
                  <a:srgbClr val="0070C0"/>
                </a:solidFill>
                <a:latin typeface="Times New Roman"/>
                <a:ea typeface="Times New Roman"/>
              </a:rPr>
              <a:t>Tìm</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hiểu</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về</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thời</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tiết</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mùa</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xuân</a:t>
            </a:r>
            <a:endParaRPr lang="en-US" b="1" dirty="0">
              <a:solidFill>
                <a:srgbClr val="0070C0"/>
              </a:solidFill>
              <a:latin typeface="Times New Roman" pitchFamily="18" charset="0"/>
            </a:endParaRPr>
          </a:p>
        </p:txBody>
      </p:sp>
    </p:spTree>
    <p:extLst>
      <p:ext uri="{BB962C8B-B14F-4D97-AF65-F5344CB8AC3E}">
        <p14:creationId xmlns:p14="http://schemas.microsoft.com/office/powerpoint/2010/main" val="6854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2860" y="46166"/>
            <a:ext cx="8504251" cy="646331"/>
          </a:xfrm>
          <a:prstGeom prst="rect">
            <a:avLst/>
          </a:prstGeom>
        </p:spPr>
        <p:txBody>
          <a:bodyPr wrap="none">
            <a:spAutoFit/>
          </a:bodyPr>
          <a:lstStyle/>
          <a:p>
            <a:r>
              <a:rPr lang="vi-VN" b="0" i="0" dirty="0" smtClean="0">
                <a:effectLst/>
                <a:latin typeface="+mj-lt"/>
              </a:rPr>
              <a:t>Bầu trời mùa xuân như thế nào?</a:t>
            </a:r>
            <a:r>
              <a:rPr lang="vi-VN" dirty="0">
                <a:latin typeface="+mj-lt"/>
              </a:rPr>
              <a:t> Khi nhìn lên bầu trời chúng mình thường thấy những gì? </a:t>
            </a:r>
            <a:endParaRPr lang="en-US" dirty="0">
              <a:latin typeface="+mj-lt"/>
            </a:endParaRPr>
          </a:p>
          <a:p>
            <a:r>
              <a:rPr lang="vi-VN" b="0" i="0" dirty="0" smtClean="0">
                <a:solidFill>
                  <a:srgbClr val="333333"/>
                </a:solidFill>
                <a:effectLst/>
                <a:latin typeface="Time New Roman"/>
              </a:rPr>
              <a:t>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68" y="454393"/>
            <a:ext cx="11206716" cy="5861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083442" y="6488668"/>
            <a:ext cx="7584558" cy="369332"/>
          </a:xfrm>
          <a:prstGeom prst="rect">
            <a:avLst/>
          </a:prstGeom>
          <a:noFill/>
        </p:spPr>
        <p:txBody>
          <a:bodyPr wrap="square" rtlCol="0">
            <a:spAutoFit/>
          </a:bodyPr>
          <a:lstStyle/>
          <a:p>
            <a:r>
              <a:rPr lang="en-US" dirty="0" err="1" smtClean="0"/>
              <a:t>Bầu</a:t>
            </a:r>
            <a:r>
              <a:rPr lang="en-US" dirty="0" smtClean="0"/>
              <a:t> </a:t>
            </a:r>
            <a:r>
              <a:rPr lang="en-US" dirty="0" err="1" smtClean="0"/>
              <a:t>trời</a:t>
            </a:r>
            <a:r>
              <a:rPr lang="en-US" dirty="0" smtClean="0"/>
              <a:t> </a:t>
            </a:r>
            <a:r>
              <a:rPr lang="en-US" dirty="0" err="1" smtClean="0"/>
              <a:t>trong</a:t>
            </a:r>
            <a:r>
              <a:rPr lang="en-US" dirty="0" smtClean="0"/>
              <a:t> </a:t>
            </a:r>
            <a:r>
              <a:rPr lang="en-US" dirty="0" err="1" smtClean="0"/>
              <a:t>xanh</a:t>
            </a:r>
            <a:r>
              <a:rPr lang="en-US" dirty="0" smtClean="0"/>
              <a:t>, </a:t>
            </a:r>
            <a:r>
              <a:rPr lang="en-US" dirty="0" err="1" smtClean="0"/>
              <a:t>nắng</a:t>
            </a:r>
            <a:r>
              <a:rPr lang="en-US" dirty="0" smtClean="0"/>
              <a:t> </a:t>
            </a:r>
            <a:r>
              <a:rPr lang="en-US" dirty="0" err="1" smtClean="0"/>
              <a:t>ấm</a:t>
            </a:r>
            <a:r>
              <a:rPr lang="en-US" dirty="0" smtClean="0"/>
              <a:t>, </a:t>
            </a:r>
            <a:r>
              <a:rPr lang="en-US" dirty="0" err="1" smtClean="0"/>
              <a:t>chim</a:t>
            </a:r>
            <a:r>
              <a:rPr lang="en-US" dirty="0" smtClean="0"/>
              <a:t> </a:t>
            </a:r>
            <a:r>
              <a:rPr lang="en-US" dirty="0" err="1" smtClean="0"/>
              <a:t>én</a:t>
            </a:r>
            <a:r>
              <a:rPr lang="en-US" dirty="0" smtClean="0"/>
              <a:t> bay </a:t>
            </a:r>
            <a:r>
              <a:rPr lang="en-US" dirty="0" err="1" smtClean="0"/>
              <a:t>về</a:t>
            </a:r>
            <a:r>
              <a:rPr lang="en-US" dirty="0" smtClean="0"/>
              <a:t>, </a:t>
            </a:r>
            <a:r>
              <a:rPr lang="en-US" dirty="0" err="1" smtClean="0"/>
              <a:t>không</a:t>
            </a:r>
            <a:r>
              <a:rPr lang="en-US" dirty="0" smtClean="0"/>
              <a:t> </a:t>
            </a:r>
            <a:r>
              <a:rPr lang="en-US" dirty="0" err="1" smtClean="0"/>
              <a:t>khí</a:t>
            </a:r>
            <a:r>
              <a:rPr lang="en-US" dirty="0" smtClean="0"/>
              <a:t> </a:t>
            </a:r>
            <a:r>
              <a:rPr lang="en-US" dirty="0" err="1" smtClean="0"/>
              <a:t>ấm</a:t>
            </a:r>
            <a:r>
              <a:rPr lang="en-US" dirty="0" smtClean="0"/>
              <a:t> </a:t>
            </a:r>
            <a:r>
              <a:rPr lang="en-US" dirty="0" err="1" smtClean="0"/>
              <a:t>áp</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84" y="454393"/>
            <a:ext cx="3810000" cy="2476500"/>
          </a:xfrm>
          <a:prstGeom prst="rect">
            <a:avLst/>
          </a:prstGeom>
        </p:spPr>
      </p:pic>
    </p:spTree>
    <p:extLst>
      <p:ext uri="{BB962C8B-B14F-4D97-AF65-F5344CB8AC3E}">
        <p14:creationId xmlns:p14="http://schemas.microsoft.com/office/powerpoint/2010/main" val="381906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6870" y="5856768"/>
            <a:ext cx="6934200" cy="923330"/>
          </a:xfrm>
          <a:prstGeom prst="rect">
            <a:avLst/>
          </a:prstGeom>
          <a:noFill/>
        </p:spPr>
        <p:txBody>
          <a:bodyPr wrap="square" rtlCol="0">
            <a:spAutoFit/>
          </a:bodyPr>
          <a:lstStyle/>
          <a:p>
            <a:pPr algn="ctr"/>
            <a:r>
              <a:rPr lang="en-US" dirty="0" err="1" smtClean="0">
                <a:latin typeface="Time New Roman"/>
              </a:rPr>
              <a:t>Mưa</a:t>
            </a:r>
            <a:r>
              <a:rPr lang="en-US" dirty="0" smtClean="0">
                <a:latin typeface="Time New Roman"/>
              </a:rPr>
              <a:t> </a:t>
            </a:r>
            <a:r>
              <a:rPr lang="en-US" dirty="0" err="1" smtClean="0">
                <a:latin typeface="Time New Roman"/>
              </a:rPr>
              <a:t>phùn</a:t>
            </a:r>
            <a:r>
              <a:rPr lang="en-US" dirty="0" smtClean="0">
                <a:latin typeface="Time New Roman"/>
              </a:rPr>
              <a:t> </a:t>
            </a:r>
            <a:r>
              <a:rPr lang="en-US" dirty="0" err="1" smtClean="0">
                <a:latin typeface="Time New Roman"/>
              </a:rPr>
              <a:t>mùa</a:t>
            </a:r>
            <a:r>
              <a:rPr lang="en-US" dirty="0" smtClean="0">
                <a:latin typeface="Time New Roman"/>
              </a:rPr>
              <a:t> </a:t>
            </a:r>
            <a:r>
              <a:rPr lang="en-US" dirty="0" err="1" smtClean="0">
                <a:latin typeface="Time New Roman"/>
              </a:rPr>
              <a:t>xuân</a:t>
            </a:r>
            <a:endParaRPr lang="en-US" dirty="0" smtClean="0">
              <a:latin typeface="Time New Roman"/>
            </a:endParaRPr>
          </a:p>
          <a:p>
            <a:pPr algn="just"/>
            <a:r>
              <a:rPr lang="en-US" dirty="0" err="1" smtClean="0">
                <a:effectLst/>
                <a:latin typeface="Time New Roman"/>
                <a:ea typeface="Times New Roman"/>
              </a:rPr>
              <a:t>Đố</a:t>
            </a:r>
            <a:r>
              <a:rPr lang="en-US" dirty="0" smtClean="0">
                <a:effectLst/>
                <a:latin typeface="Time New Roman"/>
                <a:ea typeface="Times New Roman"/>
              </a:rPr>
              <a:t> </a:t>
            </a:r>
            <a:r>
              <a:rPr lang="en-US" dirty="0" err="1" smtClean="0">
                <a:effectLst/>
                <a:latin typeface="Time New Roman"/>
                <a:ea typeface="Times New Roman"/>
              </a:rPr>
              <a:t>các</a:t>
            </a:r>
            <a:r>
              <a:rPr lang="en-US" dirty="0" smtClean="0">
                <a:effectLst/>
                <a:latin typeface="Time New Roman"/>
                <a:ea typeface="Times New Roman"/>
              </a:rPr>
              <a:t> con </a:t>
            </a:r>
            <a:r>
              <a:rPr lang="en-US" dirty="0" err="1" smtClean="0">
                <a:effectLst/>
                <a:latin typeface="Time New Roman"/>
                <a:ea typeface="Times New Roman"/>
              </a:rPr>
              <a:t>biết</a:t>
            </a:r>
            <a:r>
              <a:rPr lang="en-US" dirty="0" smtClean="0">
                <a:effectLst/>
                <a:latin typeface="Time New Roman"/>
                <a:ea typeface="Times New Roman"/>
              </a:rPr>
              <a:t> </a:t>
            </a:r>
            <a:r>
              <a:rPr lang="en-US" dirty="0" err="1" smtClean="0">
                <a:effectLst/>
                <a:latin typeface="Time New Roman"/>
                <a:ea typeface="Times New Roman"/>
              </a:rPr>
              <a:t>mưa</a:t>
            </a:r>
            <a:r>
              <a:rPr lang="en-US" dirty="0" smtClean="0">
                <a:effectLst/>
                <a:latin typeface="Time New Roman"/>
                <a:ea typeface="Times New Roman"/>
              </a:rPr>
              <a:t> </a:t>
            </a:r>
            <a:r>
              <a:rPr lang="en-US" dirty="0" err="1" smtClean="0">
                <a:effectLst/>
                <a:latin typeface="Time New Roman"/>
                <a:ea typeface="Times New Roman"/>
              </a:rPr>
              <a:t>phùn</a:t>
            </a:r>
            <a:r>
              <a:rPr lang="en-US" dirty="0" smtClean="0">
                <a:effectLst/>
                <a:latin typeface="Time New Roman"/>
                <a:ea typeface="Times New Roman"/>
              </a:rPr>
              <a:t> </a:t>
            </a:r>
            <a:r>
              <a:rPr lang="en-US" dirty="0" err="1" smtClean="0">
                <a:effectLst/>
                <a:latin typeface="Time New Roman"/>
                <a:ea typeface="Times New Roman"/>
              </a:rPr>
              <a:t>còn</a:t>
            </a:r>
            <a:r>
              <a:rPr lang="en-US" dirty="0" smtClean="0">
                <a:effectLst/>
                <a:latin typeface="Time New Roman"/>
                <a:ea typeface="Times New Roman"/>
              </a:rPr>
              <a:t> </a:t>
            </a:r>
            <a:r>
              <a:rPr lang="en-US" dirty="0" err="1" smtClean="0">
                <a:effectLst/>
                <a:latin typeface="Time New Roman"/>
                <a:ea typeface="Times New Roman"/>
              </a:rPr>
              <a:t>gọi</a:t>
            </a:r>
            <a:r>
              <a:rPr lang="en-US" dirty="0" smtClean="0">
                <a:effectLst/>
                <a:latin typeface="Time New Roman"/>
                <a:ea typeface="Times New Roman"/>
              </a:rPr>
              <a:t> </a:t>
            </a:r>
            <a:r>
              <a:rPr lang="en-US" dirty="0" err="1" smtClean="0">
                <a:effectLst/>
                <a:latin typeface="Time New Roman"/>
                <a:ea typeface="Times New Roman"/>
              </a:rPr>
              <a:t>là</a:t>
            </a:r>
            <a:r>
              <a:rPr lang="en-US" dirty="0" smtClean="0">
                <a:effectLst/>
                <a:latin typeface="Time New Roman"/>
                <a:ea typeface="Times New Roman"/>
              </a:rPr>
              <a:t> </a:t>
            </a:r>
            <a:r>
              <a:rPr lang="en-US" dirty="0" err="1" smtClean="0">
                <a:effectLst/>
                <a:latin typeface="Time New Roman"/>
                <a:ea typeface="Times New Roman"/>
              </a:rPr>
              <a:t>mưa</a:t>
            </a:r>
            <a:r>
              <a:rPr lang="en-US" dirty="0" smtClean="0">
                <a:effectLst/>
                <a:latin typeface="Time New Roman"/>
                <a:ea typeface="Times New Roman"/>
              </a:rPr>
              <a:t> </a:t>
            </a:r>
            <a:r>
              <a:rPr lang="en-US" dirty="0" err="1" smtClean="0">
                <a:effectLst/>
                <a:latin typeface="Time New Roman"/>
                <a:ea typeface="Times New Roman"/>
              </a:rPr>
              <a:t>gì</a:t>
            </a:r>
            <a:r>
              <a:rPr lang="en-US" dirty="0" smtClean="0">
                <a:effectLst/>
                <a:latin typeface="Time New Roman"/>
                <a:ea typeface="Times New Roman"/>
              </a:rPr>
              <a:t> (</a:t>
            </a:r>
            <a:r>
              <a:rPr lang="en-US" i="1" dirty="0" err="1" smtClean="0">
                <a:effectLst/>
                <a:latin typeface="Time New Roman"/>
                <a:ea typeface="Times New Roman"/>
              </a:rPr>
              <a:t>mưa</a:t>
            </a:r>
            <a:r>
              <a:rPr lang="en-US" i="1" dirty="0" smtClean="0">
                <a:effectLst/>
                <a:latin typeface="Time New Roman"/>
                <a:ea typeface="Times New Roman"/>
              </a:rPr>
              <a:t> </a:t>
            </a:r>
            <a:r>
              <a:rPr lang="en-US" i="1" dirty="0" err="1" smtClean="0">
                <a:effectLst/>
                <a:latin typeface="Time New Roman"/>
                <a:ea typeface="Times New Roman"/>
              </a:rPr>
              <a:t>xuân</a:t>
            </a:r>
            <a:r>
              <a:rPr lang="en-US" dirty="0" smtClean="0">
                <a:effectLst/>
                <a:latin typeface="Time New Roman"/>
                <a:ea typeface="Times New Roman"/>
              </a:rPr>
              <a:t>)? </a:t>
            </a:r>
            <a:r>
              <a:rPr lang="en-US" dirty="0" err="1" smtClean="0">
                <a:effectLst/>
                <a:latin typeface="Time New Roman"/>
                <a:ea typeface="Times New Roman"/>
              </a:rPr>
              <a:t>Vì</a:t>
            </a:r>
            <a:r>
              <a:rPr lang="en-US" dirty="0" smtClean="0">
                <a:effectLst/>
                <a:latin typeface="Time New Roman"/>
                <a:ea typeface="Times New Roman"/>
              </a:rPr>
              <a:t> </a:t>
            </a:r>
            <a:r>
              <a:rPr lang="en-US" dirty="0" err="1" smtClean="0">
                <a:effectLst/>
                <a:latin typeface="Time New Roman"/>
                <a:ea typeface="Times New Roman"/>
              </a:rPr>
              <a:t>sao</a:t>
            </a:r>
            <a:r>
              <a:rPr lang="en-US" dirty="0" smtClean="0">
                <a:effectLst/>
                <a:latin typeface="Time New Roman"/>
                <a:ea typeface="Times New Roman"/>
              </a:rPr>
              <a:t> </a:t>
            </a:r>
            <a:r>
              <a:rPr lang="en-US" dirty="0" err="1" smtClean="0">
                <a:effectLst/>
                <a:latin typeface="Time New Roman"/>
                <a:ea typeface="Times New Roman"/>
              </a:rPr>
              <a:t>gọi</a:t>
            </a:r>
            <a:r>
              <a:rPr lang="en-US" dirty="0" smtClean="0">
                <a:effectLst/>
                <a:latin typeface="Time New Roman"/>
                <a:ea typeface="Times New Roman"/>
              </a:rPr>
              <a:t> </a:t>
            </a:r>
            <a:r>
              <a:rPr lang="en-US" dirty="0" err="1" smtClean="0">
                <a:effectLst/>
                <a:latin typeface="Time New Roman"/>
                <a:ea typeface="Times New Roman"/>
              </a:rPr>
              <a:t>là</a:t>
            </a:r>
            <a:r>
              <a:rPr lang="en-US" dirty="0" smtClean="0">
                <a:effectLst/>
                <a:latin typeface="Time New Roman"/>
                <a:ea typeface="Times New Roman"/>
              </a:rPr>
              <a:t> </a:t>
            </a:r>
            <a:r>
              <a:rPr lang="en-US" dirty="0" err="1" smtClean="0">
                <a:effectLst/>
                <a:latin typeface="Time New Roman"/>
                <a:ea typeface="Times New Roman"/>
              </a:rPr>
              <a:t>mưa</a:t>
            </a:r>
            <a:r>
              <a:rPr lang="en-US" dirty="0" smtClean="0">
                <a:effectLst/>
                <a:latin typeface="Time New Roman"/>
                <a:ea typeface="Times New Roman"/>
              </a:rPr>
              <a:t> </a:t>
            </a:r>
            <a:r>
              <a:rPr lang="en-US" dirty="0" err="1" smtClean="0">
                <a:effectLst/>
                <a:latin typeface="Time New Roman"/>
                <a:ea typeface="Times New Roman"/>
              </a:rPr>
              <a:t>phùn</a:t>
            </a:r>
            <a:r>
              <a:rPr lang="en-US" dirty="0" smtClean="0">
                <a:effectLst/>
                <a:latin typeface="Time New Roman"/>
                <a:ea typeface="Times New Roman"/>
              </a:rPr>
              <a:t>? </a:t>
            </a:r>
            <a:r>
              <a:rPr lang="en-US" i="1" dirty="0" smtClean="0">
                <a:effectLst/>
                <a:latin typeface="Time New Roman"/>
                <a:ea typeface="Times New Roman"/>
              </a:rPr>
              <a:t>(</a:t>
            </a:r>
            <a:r>
              <a:rPr lang="en-US" i="1" dirty="0" err="1" smtClean="0">
                <a:effectLst/>
                <a:latin typeface="Time New Roman"/>
                <a:ea typeface="Times New Roman"/>
              </a:rPr>
              <a:t>mưa</a:t>
            </a:r>
            <a:r>
              <a:rPr lang="en-US" i="1" dirty="0" smtClean="0">
                <a:effectLst/>
                <a:latin typeface="Time New Roman"/>
                <a:ea typeface="Times New Roman"/>
              </a:rPr>
              <a:t> </a:t>
            </a:r>
            <a:r>
              <a:rPr lang="en-US" i="1" dirty="0" err="1" smtClean="0">
                <a:effectLst/>
                <a:latin typeface="Time New Roman"/>
                <a:ea typeface="Times New Roman"/>
              </a:rPr>
              <a:t>rất</a:t>
            </a:r>
            <a:r>
              <a:rPr lang="en-US" i="1" dirty="0" smtClean="0">
                <a:effectLst/>
                <a:latin typeface="Time New Roman"/>
                <a:ea typeface="Times New Roman"/>
              </a:rPr>
              <a:t> </a:t>
            </a:r>
            <a:r>
              <a:rPr lang="en-US" i="1" dirty="0" err="1" smtClean="0">
                <a:effectLst/>
                <a:latin typeface="Time New Roman"/>
                <a:ea typeface="Times New Roman"/>
              </a:rPr>
              <a:t>nhẹ</a:t>
            </a:r>
            <a:r>
              <a:rPr lang="en-US" i="1" dirty="0" smtClean="0">
                <a:effectLst/>
                <a:latin typeface="Time New Roman"/>
                <a:ea typeface="Times New Roman"/>
              </a:rPr>
              <a:t>, </a:t>
            </a:r>
            <a:r>
              <a:rPr lang="en-US" i="1" dirty="0" err="1" smtClean="0">
                <a:effectLst/>
                <a:latin typeface="Time New Roman"/>
                <a:ea typeface="Times New Roman"/>
              </a:rPr>
              <a:t>hơi</a:t>
            </a:r>
            <a:r>
              <a:rPr lang="en-US" i="1" dirty="0" smtClean="0">
                <a:effectLst/>
                <a:latin typeface="Time New Roman"/>
                <a:ea typeface="Times New Roman"/>
              </a:rPr>
              <a:t> </a:t>
            </a:r>
            <a:r>
              <a:rPr lang="en-US" i="1" dirty="0" err="1" smtClean="0">
                <a:effectLst/>
                <a:latin typeface="Time New Roman"/>
                <a:ea typeface="Times New Roman"/>
              </a:rPr>
              <a:t>có</a:t>
            </a:r>
            <a:r>
              <a:rPr lang="en-US" i="1" dirty="0" smtClean="0">
                <a:effectLst/>
                <a:latin typeface="Time New Roman"/>
                <a:ea typeface="Times New Roman"/>
              </a:rPr>
              <a:t> </a:t>
            </a:r>
            <a:r>
              <a:rPr lang="en-US" i="1" dirty="0" err="1" smtClean="0">
                <a:effectLst/>
                <a:latin typeface="Time New Roman"/>
                <a:ea typeface="Times New Roman"/>
              </a:rPr>
              <a:t>gió</a:t>
            </a:r>
            <a:r>
              <a:rPr lang="en-US" i="1" dirty="0" smtClean="0">
                <a:effectLst/>
                <a:latin typeface="Time New Roman"/>
                <a:ea typeface="Times New Roman"/>
              </a:rPr>
              <a:t>) </a:t>
            </a:r>
            <a:endParaRPr lang="en-US" dirty="0">
              <a:latin typeface="Time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2" y="104156"/>
            <a:ext cx="10271052" cy="564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57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54" y="75831"/>
            <a:ext cx="4730782" cy="369332"/>
          </a:xfrm>
          <a:prstGeom prst="rect">
            <a:avLst/>
          </a:prstGeom>
        </p:spPr>
        <p:txBody>
          <a:bodyPr wrap="none">
            <a:spAutoFit/>
          </a:bodyPr>
          <a:lstStyle/>
          <a:p>
            <a:pPr algn="just"/>
            <a:r>
              <a:rPr lang="en-US" b="1" i="1" dirty="0" smtClean="0">
                <a:solidFill>
                  <a:srgbClr val="0070C0"/>
                </a:solidFill>
                <a:latin typeface="Times New Roman"/>
                <a:ea typeface="Times New Roman"/>
              </a:rPr>
              <a:t>* </a:t>
            </a:r>
            <a:r>
              <a:rPr lang="en-US" b="1" i="1" dirty="0" err="1" smtClean="0">
                <a:solidFill>
                  <a:srgbClr val="0070C0"/>
                </a:solidFill>
                <a:latin typeface="Times New Roman"/>
                <a:ea typeface="Times New Roman"/>
              </a:rPr>
              <a:t>Tìm</a:t>
            </a:r>
            <a:r>
              <a:rPr lang="en-US" b="1" i="1" dirty="0" smtClean="0">
                <a:solidFill>
                  <a:srgbClr val="0070C0"/>
                </a:solidFill>
                <a:latin typeface="Times New Roman"/>
                <a:ea typeface="Times New Roman"/>
              </a:rPr>
              <a:t> </a:t>
            </a:r>
            <a:r>
              <a:rPr lang="en-US" b="1" i="1" dirty="0" err="1">
                <a:solidFill>
                  <a:srgbClr val="0070C0"/>
                </a:solidFill>
                <a:latin typeface="Times New Roman"/>
                <a:ea typeface="Times New Roman"/>
              </a:rPr>
              <a:t>hiểu</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về</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cảnh</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vật</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cây</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cối</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trong</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mùa</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xuân</a:t>
            </a:r>
            <a:endParaRPr lang="en-US" dirty="0">
              <a:solidFill>
                <a:srgbClr val="0070C0"/>
              </a:solidFill>
              <a:latin typeface="Times New Roman"/>
              <a:ea typeface="Times New Roman"/>
            </a:endParaRPr>
          </a:p>
        </p:txBody>
      </p:sp>
      <p:sp>
        <p:nvSpPr>
          <p:cNvPr id="3" name="Rectangle 2"/>
          <p:cNvSpPr/>
          <p:nvPr/>
        </p:nvSpPr>
        <p:spPr>
          <a:xfrm>
            <a:off x="5007935" y="75831"/>
            <a:ext cx="7751135" cy="369332"/>
          </a:xfrm>
          <a:prstGeom prst="rect">
            <a:avLst/>
          </a:prstGeom>
        </p:spPr>
        <p:txBody>
          <a:bodyPr wrap="square">
            <a:spAutoFit/>
          </a:bodyPr>
          <a:lstStyle/>
          <a:p>
            <a:pPr algn="just"/>
            <a:r>
              <a:rPr lang="en-US" dirty="0" err="1">
                <a:latin typeface="Times New Roman"/>
                <a:ea typeface="Times New Roman"/>
              </a:rPr>
              <a:t>Khi</a:t>
            </a:r>
            <a:r>
              <a:rPr lang="en-US" dirty="0">
                <a:latin typeface="Times New Roman"/>
                <a:ea typeface="Times New Roman"/>
              </a:rPr>
              <a:t> </a:t>
            </a:r>
            <a:r>
              <a:rPr lang="en-US" dirty="0" err="1">
                <a:latin typeface="Times New Roman"/>
                <a:ea typeface="Times New Roman"/>
              </a:rPr>
              <a:t>mùa</a:t>
            </a:r>
            <a:r>
              <a:rPr lang="en-US" dirty="0">
                <a:latin typeface="Times New Roman"/>
                <a:ea typeface="Times New Roman"/>
              </a:rPr>
              <a:t> </a:t>
            </a:r>
            <a:r>
              <a:rPr lang="en-US" dirty="0" err="1">
                <a:latin typeface="Times New Roman"/>
                <a:ea typeface="Times New Roman"/>
              </a:rPr>
              <a:t>xuân</a:t>
            </a:r>
            <a:r>
              <a:rPr lang="en-US" dirty="0">
                <a:latin typeface="Times New Roman"/>
                <a:ea typeface="Times New Roman"/>
              </a:rPr>
              <a:t> </a:t>
            </a:r>
            <a:r>
              <a:rPr lang="en-US" dirty="0" err="1">
                <a:latin typeface="Times New Roman"/>
                <a:ea typeface="Times New Roman"/>
              </a:rPr>
              <a:t>đến</a:t>
            </a:r>
            <a:r>
              <a:rPr lang="en-US" dirty="0">
                <a:latin typeface="Times New Roman"/>
                <a:ea typeface="Times New Roman"/>
              </a:rPr>
              <a:t> </a:t>
            </a:r>
            <a:r>
              <a:rPr lang="en-US" dirty="0" err="1">
                <a:latin typeface="Times New Roman"/>
                <a:ea typeface="Times New Roman"/>
              </a:rPr>
              <a:t>chúng</a:t>
            </a:r>
            <a:r>
              <a:rPr lang="en-US" dirty="0">
                <a:latin typeface="Times New Roman"/>
                <a:ea typeface="Times New Roman"/>
              </a:rPr>
              <a:t> </a:t>
            </a:r>
            <a:r>
              <a:rPr lang="en-US" dirty="0" err="1">
                <a:latin typeface="Times New Roman"/>
                <a:ea typeface="Times New Roman"/>
              </a:rPr>
              <a:t>mình</a:t>
            </a:r>
            <a:r>
              <a:rPr lang="en-US" dirty="0">
                <a:latin typeface="Times New Roman"/>
                <a:ea typeface="Times New Roman"/>
              </a:rPr>
              <a:t> </a:t>
            </a:r>
            <a:r>
              <a:rPr lang="en-US" dirty="0" err="1">
                <a:latin typeface="Times New Roman"/>
                <a:ea typeface="Times New Roman"/>
              </a:rPr>
              <a:t>thấy</a:t>
            </a:r>
            <a:r>
              <a:rPr lang="en-US" dirty="0">
                <a:latin typeface="Times New Roman"/>
                <a:ea typeface="Times New Roman"/>
              </a:rPr>
              <a:t> </a:t>
            </a:r>
            <a:r>
              <a:rPr lang="en-US" dirty="0" err="1">
                <a:latin typeface="Times New Roman"/>
                <a:ea typeface="Times New Roman"/>
              </a:rPr>
              <a:t>cây</a:t>
            </a:r>
            <a:r>
              <a:rPr lang="en-US" dirty="0">
                <a:latin typeface="Times New Roman"/>
                <a:ea typeface="Times New Roman"/>
              </a:rPr>
              <a:t> </a:t>
            </a:r>
            <a:r>
              <a:rPr lang="en-US" dirty="0" err="1">
                <a:latin typeface="Times New Roman"/>
                <a:ea typeface="Times New Roman"/>
              </a:rPr>
              <a:t>cỏ</a:t>
            </a:r>
            <a:r>
              <a:rPr lang="en-US" dirty="0">
                <a:latin typeface="Times New Roman"/>
                <a:ea typeface="Times New Roman"/>
              </a:rPr>
              <a:t>, </a:t>
            </a:r>
            <a:r>
              <a:rPr lang="en-US" dirty="0" err="1">
                <a:latin typeface="Times New Roman"/>
                <a:ea typeface="Times New Roman"/>
              </a:rPr>
              <a:t>hoa</a:t>
            </a:r>
            <a:r>
              <a:rPr lang="en-US" dirty="0">
                <a:latin typeface="Times New Roman"/>
                <a:ea typeface="Times New Roman"/>
              </a:rPr>
              <a:t> </a:t>
            </a:r>
            <a:r>
              <a:rPr lang="en-US" dirty="0" err="1">
                <a:latin typeface="Times New Roman"/>
                <a:ea typeface="Times New Roman"/>
              </a:rPr>
              <a:t>lá</a:t>
            </a:r>
            <a:r>
              <a:rPr lang="en-US" dirty="0">
                <a:latin typeface="Times New Roman"/>
                <a:ea typeface="Times New Roman"/>
              </a:rPr>
              <a:t> </a:t>
            </a:r>
            <a:r>
              <a:rPr lang="en-US" dirty="0" err="1">
                <a:latin typeface="Times New Roman"/>
                <a:ea typeface="Times New Roman"/>
              </a:rPr>
              <a:t>có</a:t>
            </a:r>
            <a:r>
              <a:rPr lang="en-US" dirty="0">
                <a:latin typeface="Times New Roman"/>
                <a:ea typeface="Times New Roman"/>
              </a:rPr>
              <a:t> </a:t>
            </a:r>
            <a:r>
              <a:rPr lang="en-US" dirty="0" err="1">
                <a:latin typeface="Times New Roman"/>
                <a:ea typeface="Times New Roman"/>
              </a:rPr>
              <a:t>những</a:t>
            </a:r>
            <a:r>
              <a:rPr lang="en-US" dirty="0">
                <a:latin typeface="Times New Roman"/>
                <a:ea typeface="Times New Roman"/>
              </a:rPr>
              <a:t> </a:t>
            </a:r>
            <a:r>
              <a:rPr lang="en-US" dirty="0" err="1">
                <a:latin typeface="Times New Roman"/>
                <a:ea typeface="Times New Roman"/>
              </a:rPr>
              <a:t>thay</a:t>
            </a:r>
            <a:r>
              <a:rPr lang="en-US" dirty="0">
                <a:latin typeface="Times New Roman"/>
                <a:ea typeface="Times New Roman"/>
              </a:rPr>
              <a:t> </a:t>
            </a:r>
            <a:r>
              <a:rPr lang="en-US" dirty="0" err="1">
                <a:latin typeface="Times New Roman"/>
                <a:ea typeface="Times New Roman"/>
              </a:rPr>
              <a:t>đổi</a:t>
            </a:r>
            <a:r>
              <a:rPr lang="en-US" dirty="0">
                <a:latin typeface="Times New Roman"/>
                <a:ea typeface="Times New Roman"/>
              </a:rPr>
              <a:t> </a:t>
            </a:r>
            <a:r>
              <a:rPr lang="en-US" dirty="0" err="1">
                <a:latin typeface="Times New Roman"/>
                <a:ea typeface="Times New Roman"/>
              </a:rPr>
              <a:t>gì</a:t>
            </a:r>
            <a:r>
              <a:rPr lang="en-US" dirty="0">
                <a:latin typeface="Times New Roman"/>
                <a:ea typeface="Times New Roman"/>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18" y="540488"/>
            <a:ext cx="5826640" cy="5870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565323" y="6488668"/>
            <a:ext cx="3136605" cy="369332"/>
          </a:xfrm>
          <a:prstGeom prst="rect">
            <a:avLst/>
          </a:prstGeom>
          <a:noFill/>
        </p:spPr>
        <p:txBody>
          <a:bodyPr wrap="square" rtlCol="0">
            <a:spAutoFit/>
          </a:bodyPr>
          <a:lstStyle/>
          <a:p>
            <a:r>
              <a:rPr lang="en-US" dirty="0" err="1" smtClean="0">
                <a:latin typeface="Time New Roman"/>
              </a:rPr>
              <a:t>Cây</a:t>
            </a:r>
            <a:r>
              <a:rPr lang="en-US" dirty="0" smtClean="0">
                <a:latin typeface="Time New Roman"/>
              </a:rPr>
              <a:t> </a:t>
            </a:r>
            <a:r>
              <a:rPr lang="en-US" dirty="0" err="1" smtClean="0">
                <a:latin typeface="Time New Roman"/>
              </a:rPr>
              <a:t>cối</a:t>
            </a:r>
            <a:r>
              <a:rPr lang="en-US" dirty="0" smtClean="0">
                <a:latin typeface="Time New Roman"/>
              </a:rPr>
              <a:t> </a:t>
            </a:r>
            <a:r>
              <a:rPr lang="en-US" dirty="0" err="1" smtClean="0">
                <a:latin typeface="Time New Roman"/>
              </a:rPr>
              <a:t>đâm</a:t>
            </a:r>
            <a:r>
              <a:rPr lang="en-US" dirty="0" smtClean="0">
                <a:latin typeface="Time New Roman"/>
              </a:rPr>
              <a:t> </a:t>
            </a:r>
            <a:r>
              <a:rPr lang="en-US" dirty="0" err="1" smtClean="0">
                <a:latin typeface="Time New Roman"/>
              </a:rPr>
              <a:t>chồi</a:t>
            </a:r>
            <a:r>
              <a:rPr lang="en-US" dirty="0" smtClean="0">
                <a:latin typeface="Time New Roman"/>
              </a:rPr>
              <a:t> </a:t>
            </a:r>
            <a:r>
              <a:rPr lang="en-US" dirty="0" err="1" smtClean="0">
                <a:latin typeface="Time New Roman"/>
              </a:rPr>
              <a:t>nảy</a:t>
            </a:r>
            <a:r>
              <a:rPr lang="en-US" dirty="0" smtClean="0">
                <a:latin typeface="Time New Roman"/>
              </a:rPr>
              <a:t> </a:t>
            </a:r>
            <a:r>
              <a:rPr lang="en-US" dirty="0" err="1" smtClean="0">
                <a:latin typeface="Time New Roman"/>
              </a:rPr>
              <a:t>lộc</a:t>
            </a:r>
            <a:endParaRPr lang="en-US" dirty="0">
              <a:latin typeface="Time New Roman"/>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107" y="445163"/>
            <a:ext cx="5677786" cy="5966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7799546" y="6488668"/>
            <a:ext cx="3136605" cy="369332"/>
          </a:xfrm>
          <a:prstGeom prst="rect">
            <a:avLst/>
          </a:prstGeom>
          <a:noFill/>
        </p:spPr>
        <p:txBody>
          <a:bodyPr wrap="square" rtlCol="0">
            <a:spAutoFit/>
          </a:bodyPr>
          <a:lstStyle/>
          <a:p>
            <a:r>
              <a:rPr lang="en-US" dirty="0" err="1" smtClean="0">
                <a:latin typeface="Time New Roman"/>
              </a:rPr>
              <a:t>Hoa</a:t>
            </a:r>
            <a:r>
              <a:rPr lang="en-US" dirty="0" smtClean="0">
                <a:latin typeface="Time New Roman"/>
              </a:rPr>
              <a:t> </a:t>
            </a:r>
            <a:r>
              <a:rPr lang="en-US" dirty="0" err="1" smtClean="0">
                <a:latin typeface="Time New Roman"/>
              </a:rPr>
              <a:t>lá</a:t>
            </a:r>
            <a:r>
              <a:rPr lang="en-US" dirty="0" smtClean="0">
                <a:latin typeface="Time New Roman"/>
              </a:rPr>
              <a:t> </a:t>
            </a:r>
            <a:r>
              <a:rPr lang="en-US" dirty="0" err="1" smtClean="0">
                <a:latin typeface="Time New Roman"/>
              </a:rPr>
              <a:t>đua</a:t>
            </a:r>
            <a:r>
              <a:rPr lang="en-US" dirty="0" smtClean="0">
                <a:latin typeface="Time New Roman"/>
              </a:rPr>
              <a:t> </a:t>
            </a:r>
            <a:r>
              <a:rPr lang="en-US" dirty="0" err="1" smtClean="0">
                <a:latin typeface="Time New Roman"/>
              </a:rPr>
              <a:t>nhau</a:t>
            </a:r>
            <a:r>
              <a:rPr lang="en-US" dirty="0" smtClean="0">
                <a:latin typeface="Time New Roman"/>
              </a:rPr>
              <a:t> </a:t>
            </a:r>
            <a:r>
              <a:rPr lang="en-US" dirty="0" err="1" smtClean="0">
                <a:latin typeface="Time New Roman"/>
              </a:rPr>
              <a:t>khoe</a:t>
            </a:r>
            <a:r>
              <a:rPr lang="en-US" dirty="0" smtClean="0">
                <a:latin typeface="Time New Roman"/>
              </a:rPr>
              <a:t> </a:t>
            </a:r>
            <a:r>
              <a:rPr lang="en-US" dirty="0" err="1" smtClean="0">
                <a:latin typeface="Time New Roman"/>
              </a:rPr>
              <a:t>sắc</a:t>
            </a:r>
            <a:endParaRPr lang="en-US" dirty="0">
              <a:latin typeface="Time New Roman"/>
            </a:endParaRPr>
          </a:p>
        </p:txBody>
      </p:sp>
    </p:spTree>
    <p:extLst>
      <p:ext uri="{BB962C8B-B14F-4D97-AF65-F5344CB8AC3E}">
        <p14:creationId xmlns:p14="http://schemas.microsoft.com/office/powerpoint/2010/main" val="26943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3)">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8189" y="86464"/>
            <a:ext cx="4195379" cy="369332"/>
          </a:xfrm>
          <a:prstGeom prst="rect">
            <a:avLst/>
          </a:prstGeom>
        </p:spPr>
        <p:txBody>
          <a:bodyPr wrap="none">
            <a:spAutoFit/>
          </a:bodyPr>
          <a:lstStyle/>
          <a:p>
            <a:r>
              <a:rPr lang="en-US" b="0" i="0" dirty="0" err="1" smtClean="0">
                <a:solidFill>
                  <a:srgbClr val="333333"/>
                </a:solidFill>
                <a:effectLst/>
                <a:latin typeface="Time New Roman"/>
              </a:rPr>
              <a:t>Những</a:t>
            </a:r>
            <a:r>
              <a:rPr lang="en-US" b="0" i="0" dirty="0" smtClean="0">
                <a:solidFill>
                  <a:srgbClr val="333333"/>
                </a:solidFill>
                <a:effectLst/>
                <a:latin typeface="Time New Roman"/>
              </a:rPr>
              <a:t> </a:t>
            </a:r>
            <a:r>
              <a:rPr lang="en-US" b="0" i="0" dirty="0" err="1" smtClean="0">
                <a:solidFill>
                  <a:srgbClr val="333333"/>
                </a:solidFill>
                <a:effectLst/>
                <a:latin typeface="Time New Roman"/>
              </a:rPr>
              <a:t>loài</a:t>
            </a:r>
            <a:r>
              <a:rPr lang="en-US" b="0" i="0" dirty="0" smtClean="0">
                <a:solidFill>
                  <a:srgbClr val="333333"/>
                </a:solidFill>
                <a:effectLst/>
                <a:latin typeface="Time New Roman"/>
              </a:rPr>
              <a:t> </a:t>
            </a:r>
            <a:r>
              <a:rPr lang="en-US" b="0" i="0" dirty="0" err="1" smtClean="0">
                <a:solidFill>
                  <a:srgbClr val="333333"/>
                </a:solidFill>
                <a:effectLst/>
                <a:latin typeface="Time New Roman"/>
              </a:rPr>
              <a:t>hoa</a:t>
            </a:r>
            <a:r>
              <a:rPr lang="en-US" b="0" i="0" dirty="0" smtClean="0">
                <a:solidFill>
                  <a:srgbClr val="333333"/>
                </a:solidFill>
                <a:effectLst/>
                <a:latin typeface="Time New Roman"/>
              </a:rPr>
              <a:t> </a:t>
            </a:r>
            <a:r>
              <a:rPr lang="en-US" b="0" i="0" dirty="0" err="1" smtClean="0">
                <a:solidFill>
                  <a:srgbClr val="333333"/>
                </a:solidFill>
                <a:effectLst/>
                <a:latin typeface="Time New Roman"/>
              </a:rPr>
              <a:t>nào</a:t>
            </a:r>
            <a:r>
              <a:rPr lang="en-US" b="0" i="0" dirty="0" smtClean="0">
                <a:solidFill>
                  <a:srgbClr val="333333"/>
                </a:solidFill>
                <a:effectLst/>
                <a:latin typeface="Time New Roman"/>
              </a:rPr>
              <a:t> </a:t>
            </a:r>
            <a:r>
              <a:rPr lang="en-US" b="0" i="0" dirty="0" err="1" smtClean="0">
                <a:solidFill>
                  <a:srgbClr val="333333"/>
                </a:solidFill>
                <a:effectLst/>
                <a:latin typeface="Time New Roman"/>
              </a:rPr>
              <a:t>nở</a:t>
            </a:r>
            <a:r>
              <a:rPr lang="en-US" b="0" i="0" dirty="0" smtClean="0">
                <a:solidFill>
                  <a:srgbClr val="333333"/>
                </a:solidFill>
                <a:effectLst/>
                <a:latin typeface="Time New Roman"/>
              </a:rPr>
              <a:t> </a:t>
            </a:r>
            <a:r>
              <a:rPr lang="en-US" b="0" i="0" dirty="0" err="1" smtClean="0">
                <a:solidFill>
                  <a:srgbClr val="333333"/>
                </a:solidFill>
                <a:effectLst/>
                <a:latin typeface="Time New Roman"/>
              </a:rPr>
              <a:t>vào</a:t>
            </a:r>
            <a:r>
              <a:rPr lang="en-US" b="0" i="0" dirty="0" smtClean="0">
                <a:solidFill>
                  <a:srgbClr val="333333"/>
                </a:solidFill>
                <a:effectLst/>
                <a:latin typeface="Time New Roman"/>
              </a:rPr>
              <a:t> </a:t>
            </a:r>
            <a:r>
              <a:rPr lang="en-US" b="0" i="0" dirty="0" err="1" smtClean="0">
                <a:solidFill>
                  <a:srgbClr val="333333"/>
                </a:solidFill>
                <a:effectLst/>
                <a:latin typeface="Time New Roman"/>
              </a:rPr>
              <a:t>mùa</a:t>
            </a:r>
            <a:r>
              <a:rPr lang="en-US" b="0" i="0" dirty="0" smtClean="0">
                <a:solidFill>
                  <a:srgbClr val="333333"/>
                </a:solidFill>
                <a:effectLst/>
                <a:latin typeface="Time New Roman"/>
              </a:rPr>
              <a:t> </a:t>
            </a:r>
            <a:r>
              <a:rPr lang="en-US" b="0" i="0" dirty="0" err="1" smtClean="0">
                <a:solidFill>
                  <a:srgbClr val="333333"/>
                </a:solidFill>
                <a:effectLst/>
                <a:latin typeface="Time New Roman"/>
              </a:rPr>
              <a:t>xuân</a:t>
            </a:r>
            <a:r>
              <a:rPr lang="en-US" b="0" i="0" dirty="0" smtClean="0">
                <a:solidFill>
                  <a:srgbClr val="333333"/>
                </a:solidFill>
                <a:effectLst/>
                <a:latin typeface="Time New Roman"/>
              </a:rPr>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65" y="643269"/>
            <a:ext cx="5865627" cy="5853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292" y="643269"/>
            <a:ext cx="6071192" cy="5853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42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51145" cy="369332"/>
          </a:xfrm>
          <a:prstGeom prst="rect">
            <a:avLst/>
          </a:prstGeom>
        </p:spPr>
        <p:txBody>
          <a:bodyPr wrap="none">
            <a:spAutoFit/>
          </a:bodyPr>
          <a:lstStyle/>
          <a:p>
            <a:pPr algn="just"/>
            <a:r>
              <a:rPr lang="en-US" b="1" i="1" dirty="0" smtClean="0">
                <a:solidFill>
                  <a:srgbClr val="0070C0"/>
                </a:solidFill>
                <a:latin typeface="Times New Roman"/>
                <a:ea typeface="Times New Roman"/>
              </a:rPr>
              <a:t>* </a:t>
            </a:r>
            <a:r>
              <a:rPr lang="en-US" b="1" i="1" dirty="0" err="1" smtClean="0">
                <a:solidFill>
                  <a:srgbClr val="0070C0"/>
                </a:solidFill>
                <a:latin typeface="Times New Roman"/>
                <a:ea typeface="Times New Roman"/>
              </a:rPr>
              <a:t>Tìm</a:t>
            </a:r>
            <a:r>
              <a:rPr lang="en-US" b="1" i="1" dirty="0" smtClean="0">
                <a:solidFill>
                  <a:srgbClr val="0070C0"/>
                </a:solidFill>
                <a:latin typeface="Times New Roman"/>
                <a:ea typeface="Times New Roman"/>
              </a:rPr>
              <a:t> </a:t>
            </a:r>
            <a:r>
              <a:rPr lang="en-US" b="1" i="1" dirty="0" err="1">
                <a:solidFill>
                  <a:srgbClr val="0070C0"/>
                </a:solidFill>
                <a:latin typeface="Times New Roman"/>
                <a:ea typeface="Times New Roman"/>
              </a:rPr>
              <a:t>hiểu</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về</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hoạt</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động</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của</a:t>
            </a:r>
            <a:r>
              <a:rPr lang="en-US" b="1" i="1" dirty="0">
                <a:solidFill>
                  <a:srgbClr val="0070C0"/>
                </a:solidFill>
                <a:latin typeface="Times New Roman"/>
                <a:ea typeface="Times New Roman"/>
              </a:rPr>
              <a:t> con </a:t>
            </a:r>
            <a:r>
              <a:rPr lang="en-US" b="1" i="1" dirty="0" err="1">
                <a:solidFill>
                  <a:srgbClr val="0070C0"/>
                </a:solidFill>
                <a:latin typeface="Times New Roman"/>
                <a:ea typeface="Times New Roman"/>
              </a:rPr>
              <a:t>người</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vào</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mùa</a:t>
            </a:r>
            <a:r>
              <a:rPr lang="en-US" b="1" i="1" dirty="0">
                <a:solidFill>
                  <a:srgbClr val="0070C0"/>
                </a:solidFill>
                <a:latin typeface="Times New Roman"/>
                <a:ea typeface="Times New Roman"/>
              </a:rPr>
              <a:t> </a:t>
            </a:r>
            <a:r>
              <a:rPr lang="en-US" b="1" i="1" dirty="0" err="1">
                <a:solidFill>
                  <a:srgbClr val="0070C0"/>
                </a:solidFill>
                <a:latin typeface="Times New Roman"/>
                <a:ea typeface="Times New Roman"/>
              </a:rPr>
              <a:t>xuân</a:t>
            </a:r>
            <a:endParaRPr lang="en-US" dirty="0">
              <a:solidFill>
                <a:srgbClr val="0070C0"/>
              </a:solidFill>
              <a:latin typeface="Times New Roman"/>
              <a:ea typeface="Times New Roman"/>
            </a:endParaRPr>
          </a:p>
        </p:txBody>
      </p:sp>
      <p:sp>
        <p:nvSpPr>
          <p:cNvPr id="3" name="Rectangle 2"/>
          <p:cNvSpPr/>
          <p:nvPr/>
        </p:nvSpPr>
        <p:spPr>
          <a:xfrm>
            <a:off x="187842" y="369332"/>
            <a:ext cx="9144000" cy="369332"/>
          </a:xfrm>
          <a:prstGeom prst="rect">
            <a:avLst/>
          </a:prstGeom>
        </p:spPr>
        <p:txBody>
          <a:bodyPr wrap="square">
            <a:spAutoFit/>
          </a:bodyPr>
          <a:lstStyle/>
          <a:p>
            <a:r>
              <a:rPr lang="en-US" b="0" i="0" dirty="0" err="1" smtClean="0">
                <a:solidFill>
                  <a:srgbClr val="333333"/>
                </a:solidFill>
                <a:effectLst/>
                <a:latin typeface="Time New Roman"/>
              </a:rPr>
              <a:t>Mùa</a:t>
            </a:r>
            <a:r>
              <a:rPr lang="en-US" b="0" i="0" dirty="0" smtClean="0">
                <a:solidFill>
                  <a:srgbClr val="333333"/>
                </a:solidFill>
                <a:effectLst/>
                <a:latin typeface="Time New Roman"/>
              </a:rPr>
              <a:t> </a:t>
            </a:r>
            <a:r>
              <a:rPr lang="en-US" b="0" i="0" dirty="0" err="1" smtClean="0">
                <a:solidFill>
                  <a:srgbClr val="333333"/>
                </a:solidFill>
                <a:effectLst/>
                <a:latin typeface="Time New Roman"/>
              </a:rPr>
              <a:t>xuân</a:t>
            </a:r>
            <a:r>
              <a:rPr lang="en-US" b="0" i="0" dirty="0" smtClean="0">
                <a:solidFill>
                  <a:srgbClr val="333333"/>
                </a:solidFill>
                <a:effectLst/>
                <a:latin typeface="Time New Roman"/>
              </a:rPr>
              <a:t> </a:t>
            </a:r>
            <a:r>
              <a:rPr lang="en-US" b="0" i="0" dirty="0" err="1" smtClean="0">
                <a:solidFill>
                  <a:srgbClr val="333333"/>
                </a:solidFill>
                <a:effectLst/>
                <a:latin typeface="Time New Roman"/>
              </a:rPr>
              <a:t>về</a:t>
            </a:r>
            <a:r>
              <a:rPr lang="en-US" b="0" i="0" dirty="0" smtClean="0">
                <a:solidFill>
                  <a:srgbClr val="333333"/>
                </a:solidFill>
                <a:effectLst/>
                <a:latin typeface="Time New Roman"/>
              </a:rPr>
              <a:t>, </a:t>
            </a:r>
            <a:r>
              <a:rPr lang="en-US" b="0" i="0" dirty="0" err="1" smtClean="0">
                <a:solidFill>
                  <a:srgbClr val="333333"/>
                </a:solidFill>
                <a:effectLst/>
                <a:latin typeface="Time New Roman"/>
              </a:rPr>
              <a:t>tết</a:t>
            </a:r>
            <a:r>
              <a:rPr lang="en-US" b="0" i="0" dirty="0" smtClean="0">
                <a:solidFill>
                  <a:srgbClr val="333333"/>
                </a:solidFill>
                <a:effectLst/>
                <a:latin typeface="Time New Roman"/>
              </a:rPr>
              <a:t> </a:t>
            </a:r>
            <a:r>
              <a:rPr lang="en-US" b="0" i="0" dirty="0" err="1" smtClean="0">
                <a:solidFill>
                  <a:srgbClr val="333333"/>
                </a:solidFill>
                <a:effectLst/>
                <a:latin typeface="Time New Roman"/>
              </a:rPr>
              <a:t>đến</a:t>
            </a:r>
            <a:r>
              <a:rPr lang="en-US" b="0" i="0" dirty="0" smtClean="0">
                <a:solidFill>
                  <a:srgbClr val="333333"/>
                </a:solidFill>
                <a:effectLst/>
                <a:latin typeface="Time New Roman"/>
              </a:rPr>
              <a:t> </a:t>
            </a:r>
            <a:r>
              <a:rPr lang="en-US" b="0" i="0" dirty="0" err="1" smtClean="0">
                <a:solidFill>
                  <a:srgbClr val="333333"/>
                </a:solidFill>
                <a:effectLst/>
                <a:latin typeface="Time New Roman"/>
              </a:rPr>
              <a:t>là</a:t>
            </a:r>
            <a:r>
              <a:rPr lang="en-US" b="0" i="0" dirty="0" smtClean="0">
                <a:solidFill>
                  <a:srgbClr val="333333"/>
                </a:solidFill>
                <a:effectLst/>
                <a:latin typeface="Time New Roman"/>
              </a:rPr>
              <a:t> </a:t>
            </a:r>
            <a:r>
              <a:rPr lang="en-US" b="0" i="0" dirty="0" err="1" smtClean="0">
                <a:solidFill>
                  <a:srgbClr val="333333"/>
                </a:solidFill>
                <a:effectLst/>
                <a:latin typeface="Time New Roman"/>
              </a:rPr>
              <a:t>ngày</a:t>
            </a:r>
            <a:r>
              <a:rPr lang="en-US" b="0" i="0" dirty="0" smtClean="0">
                <a:solidFill>
                  <a:srgbClr val="333333"/>
                </a:solidFill>
                <a:effectLst/>
                <a:latin typeface="Time New Roman"/>
              </a:rPr>
              <a:t> </a:t>
            </a:r>
            <a:r>
              <a:rPr lang="en-US" b="0" i="0" dirty="0" err="1" smtClean="0">
                <a:solidFill>
                  <a:srgbClr val="333333"/>
                </a:solidFill>
                <a:effectLst/>
                <a:latin typeface="Time New Roman"/>
              </a:rPr>
              <a:t>tết</a:t>
            </a:r>
            <a:r>
              <a:rPr lang="en-US" b="0" i="0" dirty="0" smtClean="0">
                <a:solidFill>
                  <a:srgbClr val="333333"/>
                </a:solidFill>
                <a:effectLst/>
                <a:latin typeface="Time New Roman"/>
              </a:rPr>
              <a:t> </a:t>
            </a:r>
            <a:r>
              <a:rPr lang="en-US" b="0" i="0" dirty="0" err="1" smtClean="0">
                <a:solidFill>
                  <a:srgbClr val="333333"/>
                </a:solidFill>
                <a:effectLst/>
                <a:latin typeface="Time New Roman"/>
              </a:rPr>
              <a:t>Nguyên</a:t>
            </a:r>
            <a:r>
              <a:rPr lang="en-US" b="0" i="0" dirty="0" smtClean="0">
                <a:solidFill>
                  <a:srgbClr val="333333"/>
                </a:solidFill>
                <a:effectLst/>
                <a:latin typeface="Time New Roman"/>
              </a:rPr>
              <a:t> </a:t>
            </a:r>
            <a:r>
              <a:rPr lang="en-US" b="0" i="0" dirty="0" err="1" smtClean="0">
                <a:solidFill>
                  <a:srgbClr val="333333"/>
                </a:solidFill>
                <a:effectLst/>
                <a:latin typeface="Time New Roman"/>
              </a:rPr>
              <a:t>đán</a:t>
            </a:r>
            <a:r>
              <a:rPr lang="en-US" b="0" i="0" dirty="0" smtClean="0">
                <a:solidFill>
                  <a:srgbClr val="333333"/>
                </a:solidFill>
                <a:effectLst/>
                <a:latin typeface="Time New Roman"/>
              </a:rPr>
              <a:t>, </a:t>
            </a:r>
            <a:r>
              <a:rPr lang="en-US" b="0" i="0" dirty="0" err="1" smtClean="0">
                <a:solidFill>
                  <a:srgbClr val="333333"/>
                </a:solidFill>
                <a:effectLst/>
                <a:latin typeface="Time New Roman"/>
              </a:rPr>
              <a:t>tết</a:t>
            </a:r>
            <a:r>
              <a:rPr lang="en-US" b="0" i="0" dirty="0" smtClean="0">
                <a:solidFill>
                  <a:srgbClr val="333333"/>
                </a:solidFill>
                <a:effectLst/>
                <a:latin typeface="Time New Roman"/>
              </a:rPr>
              <a:t> </a:t>
            </a:r>
            <a:r>
              <a:rPr lang="en-US" b="0" i="0" dirty="0" err="1" smtClean="0">
                <a:solidFill>
                  <a:srgbClr val="333333"/>
                </a:solidFill>
                <a:effectLst/>
                <a:latin typeface="Time New Roman"/>
              </a:rPr>
              <a:t>cổ</a:t>
            </a:r>
            <a:r>
              <a:rPr lang="en-US" b="0" i="0" dirty="0" smtClean="0">
                <a:solidFill>
                  <a:srgbClr val="333333"/>
                </a:solidFill>
                <a:effectLst/>
                <a:latin typeface="Time New Roman"/>
              </a:rPr>
              <a:t> </a:t>
            </a:r>
            <a:r>
              <a:rPr lang="en-US" b="0" i="0" dirty="0" err="1" smtClean="0">
                <a:solidFill>
                  <a:srgbClr val="333333"/>
                </a:solidFill>
                <a:effectLst/>
                <a:latin typeface="Time New Roman"/>
              </a:rPr>
              <a:t>truyền</a:t>
            </a:r>
            <a:r>
              <a:rPr lang="en-US" b="0" i="0" dirty="0" smtClean="0">
                <a:solidFill>
                  <a:srgbClr val="333333"/>
                </a:solidFill>
                <a:effectLst/>
                <a:latin typeface="Time New Roman"/>
              </a:rPr>
              <a:t> </a:t>
            </a:r>
            <a:r>
              <a:rPr lang="en-US" b="0" i="0" dirty="0" err="1" smtClean="0">
                <a:solidFill>
                  <a:srgbClr val="333333"/>
                </a:solidFill>
                <a:effectLst/>
                <a:latin typeface="Time New Roman"/>
              </a:rPr>
              <a:t>của</a:t>
            </a:r>
            <a:r>
              <a:rPr lang="en-US" b="0" i="0" dirty="0" smtClean="0">
                <a:solidFill>
                  <a:srgbClr val="333333"/>
                </a:solidFill>
                <a:effectLst/>
                <a:latin typeface="Time New Roman"/>
              </a:rPr>
              <a:t> </a:t>
            </a:r>
            <a:r>
              <a:rPr lang="en-US" b="0" i="0" dirty="0" err="1" smtClean="0">
                <a:solidFill>
                  <a:srgbClr val="333333"/>
                </a:solidFill>
                <a:effectLst/>
                <a:latin typeface="Time New Roman"/>
              </a:rPr>
              <a:t>dân</a:t>
            </a:r>
            <a:r>
              <a:rPr lang="en-US" b="0" i="0" dirty="0" smtClean="0">
                <a:solidFill>
                  <a:srgbClr val="333333"/>
                </a:solidFill>
                <a:effectLst/>
                <a:latin typeface="Time New Roman"/>
              </a:rPr>
              <a:t> </a:t>
            </a:r>
            <a:r>
              <a:rPr lang="en-US" b="0" i="0" dirty="0" err="1" smtClean="0">
                <a:solidFill>
                  <a:srgbClr val="333333"/>
                </a:solidFill>
                <a:effectLst/>
                <a:latin typeface="Time New Roman"/>
              </a:rPr>
              <a:t>tộc</a:t>
            </a:r>
            <a:r>
              <a:rPr lang="en-US" b="0" i="0" dirty="0" smtClean="0">
                <a:solidFill>
                  <a:srgbClr val="333333"/>
                </a:solidFill>
                <a:effectLst/>
                <a:latin typeface="Time New Roman"/>
              </a:rPr>
              <a:t> </a:t>
            </a:r>
            <a:r>
              <a:rPr lang="en-US" b="0" i="0" dirty="0" err="1" smtClean="0">
                <a:solidFill>
                  <a:srgbClr val="333333"/>
                </a:solidFill>
                <a:effectLst/>
                <a:latin typeface="Time New Roman"/>
              </a:rPr>
              <a:t>Việt</a:t>
            </a:r>
            <a:r>
              <a:rPr lang="en-US" b="0" i="0" dirty="0" smtClean="0">
                <a:solidFill>
                  <a:srgbClr val="333333"/>
                </a:solidFill>
                <a:effectLst/>
                <a:latin typeface="Time New Roman"/>
              </a:rPr>
              <a:t> Nam</a:t>
            </a:r>
            <a:endParaRPr lang="en-US" dirty="0"/>
          </a:p>
        </p:txBody>
      </p:sp>
      <p:sp>
        <p:nvSpPr>
          <p:cNvPr id="4" name="Rectangle 3"/>
          <p:cNvSpPr/>
          <p:nvPr/>
        </p:nvSpPr>
        <p:spPr>
          <a:xfrm>
            <a:off x="187842" y="738664"/>
            <a:ext cx="4397358" cy="369332"/>
          </a:xfrm>
          <a:prstGeom prst="rect">
            <a:avLst/>
          </a:prstGeom>
        </p:spPr>
        <p:txBody>
          <a:bodyPr wrap="none">
            <a:spAutoFit/>
          </a:bodyPr>
          <a:lstStyle/>
          <a:p>
            <a:r>
              <a:rPr lang="vi-VN" b="0" i="0" dirty="0" smtClean="0">
                <a:solidFill>
                  <a:srgbClr val="333333"/>
                </a:solidFill>
                <a:effectLst/>
                <a:latin typeface="Time New Roman"/>
              </a:rPr>
              <a:t>Mùa xuân đến mọi người thường làm gì?</a:t>
            </a:r>
            <a:endParaRPr lang="en-US" dirty="0"/>
          </a:p>
        </p:txBody>
      </p:sp>
      <p:pic>
        <p:nvPicPr>
          <p:cNvPr id="7" name="Picture 6"/>
          <p:cNvPicPr>
            <a:picLocks noChangeAspect="1"/>
          </p:cNvPicPr>
          <p:nvPr/>
        </p:nvPicPr>
        <p:blipFill>
          <a:blip r:embed="rId2"/>
          <a:stretch>
            <a:fillRect/>
          </a:stretch>
        </p:blipFill>
        <p:spPr>
          <a:xfrm>
            <a:off x="4759842" y="2682078"/>
            <a:ext cx="3756837" cy="35368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3"/>
          <a:stretch>
            <a:fillRect/>
          </a:stretch>
        </p:blipFill>
        <p:spPr>
          <a:xfrm>
            <a:off x="196673" y="1212111"/>
            <a:ext cx="4388527" cy="45532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stretch>
            <a:fillRect/>
          </a:stretch>
        </p:blipFill>
        <p:spPr>
          <a:xfrm>
            <a:off x="8278333" y="640509"/>
            <a:ext cx="3810886"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63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2)">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0131" y="0"/>
            <a:ext cx="7687339" cy="369332"/>
          </a:xfrm>
          <a:prstGeom prst="rect">
            <a:avLst/>
          </a:prstGeom>
          <a:noFill/>
        </p:spPr>
        <p:txBody>
          <a:bodyPr wrap="square" rtlCol="0">
            <a:spAutoFit/>
          </a:bodyPr>
          <a:lstStyle/>
          <a:p>
            <a:r>
              <a:rPr lang="en-US" dirty="0" err="1" smtClean="0">
                <a:latin typeface="Time New Roman"/>
              </a:rPr>
              <a:t>Có</a:t>
            </a:r>
            <a:r>
              <a:rPr lang="en-US" dirty="0" smtClean="0">
                <a:latin typeface="Time New Roman"/>
              </a:rPr>
              <a:t> </a:t>
            </a:r>
            <a:r>
              <a:rPr lang="en-US" dirty="0" err="1" smtClean="0">
                <a:latin typeface="Time New Roman"/>
              </a:rPr>
              <a:t>nhiều</a:t>
            </a:r>
            <a:r>
              <a:rPr lang="en-US" dirty="0" smtClean="0">
                <a:latin typeface="Time New Roman"/>
              </a:rPr>
              <a:t> </a:t>
            </a:r>
            <a:r>
              <a:rPr lang="en-US" dirty="0" err="1" smtClean="0">
                <a:latin typeface="Time New Roman"/>
              </a:rPr>
              <a:t>lễ</a:t>
            </a:r>
            <a:r>
              <a:rPr lang="en-US" dirty="0" smtClean="0">
                <a:latin typeface="Time New Roman"/>
              </a:rPr>
              <a:t> </a:t>
            </a:r>
            <a:r>
              <a:rPr lang="en-US" dirty="0" err="1" smtClean="0">
                <a:latin typeface="Time New Roman"/>
              </a:rPr>
              <a:t>hội</a:t>
            </a:r>
            <a:r>
              <a:rPr lang="en-US" dirty="0" smtClean="0">
                <a:latin typeface="Time New Roman"/>
              </a:rPr>
              <a:t> </a:t>
            </a:r>
            <a:r>
              <a:rPr lang="en-US" dirty="0" err="1" smtClean="0">
                <a:latin typeface="Time New Roman"/>
              </a:rPr>
              <a:t>được</a:t>
            </a:r>
            <a:r>
              <a:rPr lang="en-US" dirty="0" smtClean="0">
                <a:latin typeface="Time New Roman"/>
              </a:rPr>
              <a:t> </a:t>
            </a:r>
            <a:r>
              <a:rPr lang="en-US" dirty="0" err="1" smtClean="0">
                <a:latin typeface="Time New Roman"/>
              </a:rPr>
              <a:t>diễn</a:t>
            </a:r>
            <a:r>
              <a:rPr lang="en-US" dirty="0" smtClean="0">
                <a:latin typeface="Time New Roman"/>
              </a:rPr>
              <a:t> </a:t>
            </a:r>
            <a:r>
              <a:rPr lang="en-US" dirty="0" err="1" smtClean="0">
                <a:latin typeface="Time New Roman"/>
              </a:rPr>
              <a:t>ra</a:t>
            </a:r>
            <a:r>
              <a:rPr lang="en-US" dirty="0" smtClean="0">
                <a:latin typeface="Time New Roman"/>
              </a:rPr>
              <a:t> </a:t>
            </a:r>
            <a:r>
              <a:rPr lang="en-US" dirty="0" err="1" smtClean="0">
                <a:latin typeface="Time New Roman"/>
              </a:rPr>
              <a:t>vào</a:t>
            </a:r>
            <a:r>
              <a:rPr lang="en-US" dirty="0" smtClean="0">
                <a:latin typeface="Time New Roman"/>
              </a:rPr>
              <a:t> </a:t>
            </a:r>
            <a:r>
              <a:rPr lang="en-US" dirty="0" err="1" smtClean="0">
                <a:latin typeface="Time New Roman"/>
              </a:rPr>
              <a:t>mùa</a:t>
            </a:r>
            <a:r>
              <a:rPr lang="en-US" dirty="0" smtClean="0">
                <a:latin typeface="Time New Roman"/>
              </a:rPr>
              <a:t> </a:t>
            </a:r>
            <a:r>
              <a:rPr lang="en-US" dirty="0" err="1" smtClean="0">
                <a:latin typeface="Time New Roman"/>
              </a:rPr>
              <a:t>xuân</a:t>
            </a:r>
            <a:endParaRPr lang="en-US" dirty="0">
              <a:latin typeface="Time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107" y="369332"/>
            <a:ext cx="5784112" cy="5978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122276" y="453875"/>
            <a:ext cx="6182831" cy="5893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4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0343" y="170121"/>
            <a:ext cx="7208875" cy="369332"/>
          </a:xfrm>
          <a:prstGeom prst="rect">
            <a:avLst/>
          </a:prstGeom>
          <a:noFill/>
        </p:spPr>
        <p:txBody>
          <a:bodyPr wrap="square" rtlCol="0">
            <a:spAutoFit/>
          </a:bodyPr>
          <a:lstStyle/>
          <a:p>
            <a:r>
              <a:rPr lang="en-US" dirty="0" err="1" smtClean="0">
                <a:latin typeface="Time New Roman"/>
              </a:rPr>
              <a:t>Tết</a:t>
            </a:r>
            <a:r>
              <a:rPr lang="en-US" dirty="0" smtClean="0">
                <a:latin typeface="Time New Roman"/>
              </a:rPr>
              <a:t> </a:t>
            </a:r>
            <a:r>
              <a:rPr lang="en-US" dirty="0" err="1" smtClean="0">
                <a:latin typeface="Time New Roman"/>
              </a:rPr>
              <a:t>trồng</a:t>
            </a:r>
            <a:r>
              <a:rPr lang="en-US" dirty="0" smtClean="0">
                <a:latin typeface="Time New Roman"/>
              </a:rPr>
              <a:t> </a:t>
            </a:r>
            <a:r>
              <a:rPr lang="en-US" dirty="0" err="1" smtClean="0">
                <a:latin typeface="Time New Roman"/>
              </a:rPr>
              <a:t>cây</a:t>
            </a:r>
            <a:endParaRPr lang="en-US" dirty="0">
              <a:latin typeface="Time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986" y="792126"/>
            <a:ext cx="5954232" cy="5608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46" y="792126"/>
            <a:ext cx="5934740" cy="5608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7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206574" y="2187713"/>
            <a:ext cx="9711070" cy="1077218"/>
          </a:xfrm>
          <a:prstGeom prst="rect">
            <a:avLst/>
          </a:prstGeom>
        </p:spPr>
        <p:txBody>
          <a:bodyPr wrap="square">
            <a:spAutoFit/>
          </a:bodyPr>
          <a:lstStyle/>
          <a:p>
            <a:r>
              <a:rPr lang="vi-VN" sz="3200" b="1" i="0" dirty="0" smtClean="0">
                <a:solidFill>
                  <a:srgbClr val="0070C0"/>
                </a:solidFill>
                <a:effectLst/>
                <a:latin typeface="+mj-lt"/>
              </a:rPr>
              <a:t>* Mở rộng</a:t>
            </a:r>
            <a:r>
              <a:rPr lang="vi-VN" sz="3200" b="0" i="0" dirty="0" smtClean="0">
                <a:solidFill>
                  <a:srgbClr val="0070C0"/>
                </a:solidFill>
                <a:effectLst/>
                <a:latin typeface="+mj-lt"/>
              </a:rPr>
              <a:t>: </a:t>
            </a:r>
            <a:r>
              <a:rPr lang="vi-VN" sz="3200" b="0" i="0" dirty="0" smtClean="0">
                <a:solidFill>
                  <a:srgbClr val="333333"/>
                </a:solidFill>
                <a:effectLst/>
                <a:latin typeface="+mj-lt"/>
              </a:rPr>
              <a:t>Vì sao mọi người đều yêu thích mùa xuân? Mùa xuân đem lại lợi ích gì cho mọi người?</a:t>
            </a:r>
            <a:endParaRPr lang="en-US" sz="3200" dirty="0">
              <a:latin typeface="+mj-lt"/>
            </a:endParaRPr>
          </a:p>
        </p:txBody>
      </p:sp>
      <p:sp>
        <p:nvSpPr>
          <p:cNvPr id="3" name="Rectangle 2"/>
          <p:cNvSpPr/>
          <p:nvPr/>
        </p:nvSpPr>
        <p:spPr>
          <a:xfrm>
            <a:off x="1206574" y="3486163"/>
            <a:ext cx="9268489" cy="1477328"/>
          </a:xfrm>
          <a:prstGeom prst="rect">
            <a:avLst/>
          </a:prstGeom>
        </p:spPr>
        <p:txBody>
          <a:bodyPr wrap="square">
            <a:spAutoFit/>
          </a:bodyPr>
          <a:lstStyle/>
          <a:p>
            <a:pPr algn="just"/>
            <a:r>
              <a:rPr lang="vi-VN" b="0" i="0" dirty="0" smtClean="0">
                <a:solidFill>
                  <a:srgbClr val="333333"/>
                </a:solidFill>
                <a:effectLst/>
                <a:latin typeface="Time New Roman"/>
              </a:rPr>
              <a:t>Mùa xuân là mùa đầu tiên trong 4 mùa xuân - hạ - thu - đông, là mùa bắt đầu của một năm mới. Mùa xuân đến cây cối đâm chồi nảy lộc, mưa phùn, thời tiết đôi khi se lạnh. Mùa xuân là mùa có những lễ hội đặc sắc mang đậm nét truyền thống của dân tộc. Mùa xuân đến tết đến các con thêm 1 tuổi, lớn hơn nên cần cố gắng vâng lời ông bà cha mẹ, cô giáo trở thành bé ngoan.</a:t>
            </a:r>
            <a:endParaRPr lang="en-US" dirty="0"/>
          </a:p>
        </p:txBody>
      </p:sp>
    </p:spTree>
    <p:extLst>
      <p:ext uri="{BB962C8B-B14F-4D97-AF65-F5344CB8AC3E}">
        <p14:creationId xmlns:p14="http://schemas.microsoft.com/office/powerpoint/2010/main" val="82491971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421218" y="1529178"/>
            <a:ext cx="9764233" cy="4524315"/>
          </a:xfrm>
          <a:prstGeom prst="rect">
            <a:avLst/>
          </a:prstGeom>
        </p:spPr>
        <p:txBody>
          <a:bodyPr wrap="square">
            <a:spAutoFit/>
          </a:bodyPr>
          <a:lstStyle/>
          <a:p>
            <a:pPr algn="just"/>
            <a:r>
              <a:rPr lang="vi-VN" sz="2400" b="1" i="0" dirty="0" smtClean="0">
                <a:solidFill>
                  <a:srgbClr val="333333"/>
                </a:solidFill>
                <a:effectLst/>
                <a:latin typeface="Time New Roman"/>
              </a:rPr>
              <a:t>1. Kiến thức:</a:t>
            </a:r>
            <a:endParaRPr lang="vi-VN" sz="2400" b="0" i="0" dirty="0" smtClean="0">
              <a:solidFill>
                <a:srgbClr val="333333"/>
              </a:solidFill>
              <a:effectLst/>
              <a:latin typeface="Time New Roman"/>
            </a:endParaRPr>
          </a:p>
          <a:p>
            <a:pPr algn="just"/>
            <a:r>
              <a:rPr lang="vi-VN" sz="2400" b="0" i="0" dirty="0" smtClean="0">
                <a:solidFill>
                  <a:srgbClr val="333333"/>
                </a:solidFill>
                <a:effectLst/>
                <a:latin typeface="Time New Roman"/>
              </a:rPr>
              <a:t>- Trẻ biết về các dấu hiệu đặc trưng của mùa xuân: Thời tiết, bầu trời.. Cây cối, hoa</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hoa</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đào</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hoa</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mai</a:t>
            </a:r>
            <a:r>
              <a:rPr lang="en-US" sz="2400" b="0" i="0" dirty="0" smtClean="0">
                <a:solidFill>
                  <a:srgbClr val="333333"/>
                </a:solidFill>
                <a:effectLst/>
                <a:latin typeface="Time New Roman"/>
              </a:rPr>
              <a:t>)</a:t>
            </a:r>
            <a:r>
              <a:rPr lang="vi-VN" sz="2400" b="0" i="0" dirty="0" smtClean="0">
                <a:solidFill>
                  <a:srgbClr val="333333"/>
                </a:solidFill>
                <a:effectLst/>
                <a:latin typeface="Time New Roman"/>
              </a:rPr>
              <a:t>… và các hoạt động của con người trong mùa xuân</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đi</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lễ</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hội</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ngày</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tết</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trồng</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cây</a:t>
            </a:r>
            <a:r>
              <a:rPr lang="en-US" sz="2400" b="0" i="0" dirty="0" smtClean="0">
                <a:solidFill>
                  <a:srgbClr val="333333"/>
                </a:solidFill>
                <a:effectLst/>
                <a:latin typeface="Time New Roman"/>
              </a:rPr>
              <a:t>…)</a:t>
            </a:r>
            <a:endParaRPr lang="vi-VN" sz="2400" b="0" i="0" dirty="0" smtClean="0">
              <a:solidFill>
                <a:srgbClr val="333333"/>
              </a:solidFill>
              <a:effectLst/>
              <a:latin typeface="Time New Roman"/>
            </a:endParaRPr>
          </a:p>
          <a:p>
            <a:pPr algn="just"/>
            <a:r>
              <a:rPr lang="vi-VN" sz="2400" b="1" i="0" dirty="0" smtClean="0">
                <a:solidFill>
                  <a:srgbClr val="333333"/>
                </a:solidFill>
                <a:effectLst/>
                <a:latin typeface="Time New Roman"/>
              </a:rPr>
              <a:t>2. Kĩ năng:</a:t>
            </a:r>
            <a:endParaRPr lang="vi-VN" sz="2400" b="0" i="0" dirty="0" smtClean="0">
              <a:solidFill>
                <a:srgbClr val="333333"/>
              </a:solidFill>
              <a:effectLst/>
              <a:latin typeface="Time New Roman"/>
            </a:endParaRPr>
          </a:p>
          <a:p>
            <a:pPr algn="just"/>
            <a:r>
              <a:rPr lang="vi-VN" sz="2400" b="0" i="0" dirty="0" smtClean="0">
                <a:solidFill>
                  <a:srgbClr val="333333"/>
                </a:solidFill>
                <a:effectLst/>
                <a:latin typeface="Time New Roman"/>
              </a:rPr>
              <a:t>- Rèn trẻ kỹ năng quan sát, so sánh, phân nhóm các dấu hiệu đặc trưng theo mùa.</a:t>
            </a:r>
          </a:p>
          <a:p>
            <a:pPr algn="just"/>
            <a:r>
              <a:rPr lang="vi-VN" sz="2400" b="0" i="0" dirty="0" smtClean="0">
                <a:solidFill>
                  <a:srgbClr val="333333"/>
                </a:solidFill>
                <a:effectLst/>
                <a:latin typeface="Time New Roman"/>
              </a:rPr>
              <a:t>- Phát triển ngôn ngữ mạch lạc cho trẻ trong quá trình đàm thoại.</a:t>
            </a:r>
          </a:p>
          <a:p>
            <a:pPr algn="just"/>
            <a:r>
              <a:rPr lang="vi-VN" sz="2400" b="1" i="0" dirty="0" smtClean="0">
                <a:solidFill>
                  <a:srgbClr val="333333"/>
                </a:solidFill>
                <a:effectLst/>
                <a:latin typeface="Time New Roman"/>
              </a:rPr>
              <a:t>3. Giáo dục:</a:t>
            </a:r>
            <a:endParaRPr lang="vi-VN" sz="2400" b="0" i="0" dirty="0" smtClean="0">
              <a:solidFill>
                <a:srgbClr val="333333"/>
              </a:solidFill>
              <a:effectLst/>
              <a:latin typeface="Time New Roman"/>
            </a:endParaRPr>
          </a:p>
          <a:p>
            <a:pPr algn="just"/>
            <a:r>
              <a:rPr lang="vi-VN" sz="2400" b="0" i="0" dirty="0" smtClean="0">
                <a:solidFill>
                  <a:srgbClr val="333333"/>
                </a:solidFill>
                <a:effectLst/>
                <a:latin typeface="Time New Roman"/>
              </a:rPr>
              <a:t>- Hình thành xúc cảm thẩm mĩ cho trẻ qua sự cảm nhận vẻ đẹp của mùa xuân.</a:t>
            </a:r>
          </a:p>
          <a:p>
            <a:pPr algn="just"/>
            <a:r>
              <a:rPr lang="vi-VN" sz="2400" b="0" i="0" dirty="0" smtClean="0">
                <a:solidFill>
                  <a:srgbClr val="333333"/>
                </a:solidFill>
                <a:effectLst/>
                <a:latin typeface="Time New Roman"/>
              </a:rPr>
              <a:t>- </a:t>
            </a:r>
            <a:r>
              <a:rPr lang="en-US" sz="2400" b="0" i="0" dirty="0" err="1" smtClean="0">
                <a:solidFill>
                  <a:srgbClr val="333333"/>
                </a:solidFill>
                <a:effectLst/>
                <a:latin typeface="Time New Roman"/>
              </a:rPr>
              <a:t>Giáo</a:t>
            </a:r>
            <a:r>
              <a:rPr lang="en-US" sz="2400" b="0" i="0" dirty="0" smtClean="0">
                <a:solidFill>
                  <a:srgbClr val="333333"/>
                </a:solidFill>
                <a:effectLst/>
                <a:latin typeface="Time New Roman"/>
              </a:rPr>
              <a:t> </a:t>
            </a:r>
            <a:r>
              <a:rPr lang="en-US" sz="2400" b="0" i="0" dirty="0" err="1" smtClean="0">
                <a:solidFill>
                  <a:srgbClr val="333333"/>
                </a:solidFill>
                <a:effectLst/>
                <a:latin typeface="Time New Roman"/>
              </a:rPr>
              <a:t>dục</a:t>
            </a:r>
            <a:r>
              <a:rPr lang="vi-VN" sz="2400" b="0" i="0" dirty="0" smtClean="0">
                <a:solidFill>
                  <a:srgbClr val="333333"/>
                </a:solidFill>
                <a:effectLst/>
                <a:latin typeface="Time New Roman"/>
              </a:rPr>
              <a:t> trẻ có ý thức giữ gìn, bảo vệ môi trường.</a:t>
            </a:r>
            <a:endParaRPr lang="vi-VN" sz="2400" b="0" i="0" dirty="0">
              <a:solidFill>
                <a:srgbClr val="333333"/>
              </a:solidFill>
              <a:effectLst/>
              <a:latin typeface="Time New Roman"/>
            </a:endParaRPr>
          </a:p>
        </p:txBody>
      </p:sp>
      <p:sp>
        <p:nvSpPr>
          <p:cNvPr id="3" name="Rectangle 2"/>
          <p:cNvSpPr/>
          <p:nvPr/>
        </p:nvSpPr>
        <p:spPr>
          <a:xfrm>
            <a:off x="3306282" y="437829"/>
            <a:ext cx="4346062" cy="743473"/>
          </a:xfrm>
          <a:prstGeom prst="rect">
            <a:avLst/>
          </a:prstGeom>
        </p:spPr>
        <p:txBody>
          <a:bodyPr wrap="none">
            <a:spAutoFit/>
          </a:bodyPr>
          <a:lstStyle/>
          <a:p>
            <a:pPr algn="ctr">
              <a:lnSpc>
                <a:spcPct val="115000"/>
              </a:lnSpc>
            </a:pPr>
            <a:r>
              <a:rPr lang="fr-FR"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fr-F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17778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sp>
        <p:nvSpPr>
          <p:cNvPr id="2" name="Rectangle 1"/>
          <p:cNvSpPr/>
          <p:nvPr/>
        </p:nvSpPr>
        <p:spPr>
          <a:xfrm>
            <a:off x="1998583" y="203954"/>
            <a:ext cx="6874190" cy="646331"/>
          </a:xfrm>
          <a:prstGeom prst="rect">
            <a:avLst/>
          </a:prstGeom>
        </p:spPr>
        <p:txBody>
          <a:bodyPr wrap="none">
            <a:spAutoFit/>
          </a:bodyPr>
          <a:lstStyle/>
          <a:p>
            <a:r>
              <a:rPr lang="vi-VN" sz="3600" b="1" i="0" dirty="0" smtClean="0">
                <a:solidFill>
                  <a:srgbClr val="FF0000"/>
                </a:solidFill>
                <a:effectLst/>
                <a:latin typeface="Time New Roman"/>
              </a:rPr>
              <a:t>Trò chơi: </a:t>
            </a:r>
            <a:r>
              <a:rPr lang="vi-VN" sz="3600" b="1" i="1" dirty="0" smtClean="0">
                <a:solidFill>
                  <a:srgbClr val="FF0000"/>
                </a:solidFill>
                <a:effectLst/>
                <a:latin typeface="Time New Roman"/>
              </a:rPr>
              <a:t>“Bé nào khéo nhất”. </a:t>
            </a:r>
            <a:endParaRPr lang="en-US" sz="3600" dirty="0">
              <a:solidFill>
                <a:srgbClr val="FF0000"/>
              </a:solidFill>
              <a:latin typeface="Time New Roman"/>
            </a:endParaRPr>
          </a:p>
        </p:txBody>
      </p:sp>
      <p:sp>
        <p:nvSpPr>
          <p:cNvPr id="3" name="TextBox 2"/>
          <p:cNvSpPr txBox="1"/>
          <p:nvPr/>
        </p:nvSpPr>
        <p:spPr>
          <a:xfrm>
            <a:off x="1428750" y="2183130"/>
            <a:ext cx="9292590" cy="2677656"/>
          </a:xfrm>
          <a:prstGeom prst="rect">
            <a:avLst/>
          </a:prstGeom>
          <a:noFill/>
        </p:spPr>
        <p:txBody>
          <a:bodyPr wrap="square" rtlCol="0">
            <a:spAutoFit/>
          </a:bodyPr>
          <a:lstStyle/>
          <a:p>
            <a:pPr algn="just"/>
            <a:r>
              <a:rPr lang="en-US" sz="2400" dirty="0" smtClean="0">
                <a:latin typeface="Time New Roman"/>
              </a:rPr>
              <a:t>- </a:t>
            </a:r>
            <a:r>
              <a:rPr lang="en-US" sz="2400" dirty="0" err="1" smtClean="0">
                <a:latin typeface="Time New Roman"/>
              </a:rPr>
              <a:t>Cách</a:t>
            </a:r>
            <a:r>
              <a:rPr lang="en-US" sz="2400" dirty="0" smtClean="0">
                <a:latin typeface="Time New Roman"/>
              </a:rPr>
              <a:t> </a:t>
            </a:r>
            <a:r>
              <a:rPr lang="en-US" sz="2400" dirty="0" err="1" smtClean="0">
                <a:latin typeface="Time New Roman"/>
              </a:rPr>
              <a:t>chơi</a:t>
            </a:r>
            <a:r>
              <a:rPr lang="en-US" sz="2400" dirty="0" smtClean="0">
                <a:latin typeface="Time New Roman"/>
              </a:rPr>
              <a:t>: Chia </a:t>
            </a:r>
            <a:r>
              <a:rPr lang="en-US" sz="2400" dirty="0" err="1" smtClean="0">
                <a:latin typeface="Time New Roman"/>
              </a:rPr>
              <a:t>trẻ</a:t>
            </a:r>
            <a:r>
              <a:rPr lang="en-US" sz="2400" dirty="0" smtClean="0">
                <a:latin typeface="Time New Roman"/>
              </a:rPr>
              <a:t> </a:t>
            </a:r>
            <a:r>
              <a:rPr lang="en-US" sz="2400" dirty="0" err="1" smtClean="0">
                <a:latin typeface="Time New Roman"/>
              </a:rPr>
              <a:t>làm</a:t>
            </a:r>
            <a:r>
              <a:rPr lang="en-US" sz="2400" dirty="0" smtClean="0">
                <a:latin typeface="Time New Roman"/>
              </a:rPr>
              <a:t> 3 </a:t>
            </a:r>
            <a:r>
              <a:rPr lang="en-US" sz="2400" dirty="0" err="1" smtClean="0">
                <a:latin typeface="Time New Roman"/>
              </a:rPr>
              <a:t>đội</a:t>
            </a:r>
            <a:r>
              <a:rPr lang="en-US" sz="2400" dirty="0" smtClean="0">
                <a:latin typeface="Time New Roman"/>
              </a:rPr>
              <a:t>. </a:t>
            </a:r>
            <a:r>
              <a:rPr lang="en-US" sz="2400" dirty="0" err="1" smtClean="0">
                <a:latin typeface="Time New Roman"/>
              </a:rPr>
              <a:t>Mỗi</a:t>
            </a:r>
            <a:r>
              <a:rPr lang="en-US" sz="2400" dirty="0" smtClean="0">
                <a:latin typeface="Time New Roman"/>
              </a:rPr>
              <a:t> </a:t>
            </a:r>
            <a:r>
              <a:rPr lang="en-US" sz="2400" dirty="0" err="1" smtClean="0">
                <a:latin typeface="Time New Roman"/>
              </a:rPr>
              <a:t>đội</a:t>
            </a:r>
            <a:r>
              <a:rPr lang="en-US" sz="2400" dirty="0" smtClean="0">
                <a:latin typeface="Time New Roman"/>
              </a:rPr>
              <a:t> </a:t>
            </a:r>
            <a:r>
              <a:rPr lang="en-US" sz="2400" dirty="0" err="1" smtClean="0">
                <a:latin typeface="Time New Roman"/>
              </a:rPr>
              <a:t>có</a:t>
            </a:r>
            <a:r>
              <a:rPr lang="en-US" sz="2400" dirty="0" smtClean="0">
                <a:latin typeface="Time New Roman"/>
              </a:rPr>
              <a:t> 1 </a:t>
            </a:r>
            <a:r>
              <a:rPr lang="en-US" sz="2400" dirty="0" err="1" smtClean="0">
                <a:latin typeface="Time New Roman"/>
              </a:rPr>
              <a:t>tranh</a:t>
            </a:r>
            <a:r>
              <a:rPr lang="en-US" sz="2400" dirty="0" smtClean="0">
                <a:latin typeface="Time New Roman"/>
              </a:rPr>
              <a:t> </a:t>
            </a:r>
            <a:r>
              <a:rPr lang="en-US" sz="2400" dirty="0" err="1" smtClean="0">
                <a:latin typeface="Time New Roman"/>
              </a:rPr>
              <a:t>khổ</a:t>
            </a:r>
            <a:r>
              <a:rPr lang="en-US" sz="2400" dirty="0" smtClean="0">
                <a:latin typeface="Time New Roman"/>
              </a:rPr>
              <a:t> </a:t>
            </a:r>
            <a:r>
              <a:rPr lang="en-US" sz="2400" dirty="0" err="1" smtClean="0">
                <a:latin typeface="Time New Roman"/>
              </a:rPr>
              <a:t>rộng</a:t>
            </a:r>
            <a:r>
              <a:rPr lang="en-US" sz="2400" dirty="0" smtClean="0">
                <a:latin typeface="Time New Roman"/>
              </a:rPr>
              <a:t> </a:t>
            </a:r>
            <a:r>
              <a:rPr lang="en-US" sz="2400" dirty="0" err="1" smtClean="0">
                <a:latin typeface="Time New Roman"/>
              </a:rPr>
              <a:t>vẽ</a:t>
            </a:r>
            <a:r>
              <a:rPr lang="en-US" sz="2400" dirty="0" smtClean="0">
                <a:latin typeface="Time New Roman"/>
              </a:rPr>
              <a:t> </a:t>
            </a:r>
            <a:r>
              <a:rPr lang="en-US" sz="2400" dirty="0" err="1" smtClean="0">
                <a:latin typeface="Time New Roman"/>
              </a:rPr>
              <a:t>hình</a:t>
            </a:r>
            <a:r>
              <a:rPr lang="en-US" sz="2400" dirty="0" smtClean="0">
                <a:latin typeface="Time New Roman"/>
              </a:rPr>
              <a:t> </a:t>
            </a:r>
            <a:r>
              <a:rPr lang="en-US" sz="2400" dirty="0" err="1" smtClean="0">
                <a:latin typeface="Time New Roman"/>
              </a:rPr>
              <a:t>ảnh</a:t>
            </a:r>
            <a:r>
              <a:rPr lang="en-US" sz="2400" dirty="0" smtClean="0">
                <a:latin typeface="Time New Roman"/>
              </a:rPr>
              <a:t> </a:t>
            </a:r>
            <a:r>
              <a:rPr lang="en-US" sz="2400" dirty="0" err="1" smtClean="0">
                <a:latin typeface="Time New Roman"/>
              </a:rPr>
              <a:t>cây</a:t>
            </a:r>
            <a:r>
              <a:rPr lang="en-US" sz="2400" dirty="0" smtClean="0">
                <a:latin typeface="Time New Roman"/>
              </a:rPr>
              <a:t> </a:t>
            </a:r>
            <a:r>
              <a:rPr lang="en-US" sz="2400" dirty="0" err="1" smtClean="0">
                <a:latin typeface="Time New Roman"/>
              </a:rPr>
              <a:t>chụi</a:t>
            </a:r>
            <a:r>
              <a:rPr lang="en-US" sz="2400" dirty="0" smtClean="0">
                <a:latin typeface="Time New Roman"/>
              </a:rPr>
              <a:t> </a:t>
            </a:r>
            <a:r>
              <a:rPr lang="en-US" sz="2400" dirty="0" err="1" smtClean="0">
                <a:latin typeface="Time New Roman"/>
              </a:rPr>
              <a:t>lá</a:t>
            </a:r>
            <a:r>
              <a:rPr lang="en-US" sz="2400" dirty="0">
                <a:latin typeface="Time New Roman"/>
              </a:rPr>
              <a:t> </a:t>
            </a:r>
            <a:r>
              <a:rPr lang="en-US" sz="2400" dirty="0" smtClean="0">
                <a:latin typeface="Time New Roman"/>
              </a:rPr>
              <a:t>(</a:t>
            </a:r>
            <a:r>
              <a:rPr lang="en-US" sz="2400" dirty="0" err="1" smtClean="0">
                <a:latin typeface="Time New Roman"/>
              </a:rPr>
              <a:t>mùa</a:t>
            </a:r>
            <a:r>
              <a:rPr lang="en-US" sz="2400" dirty="0" smtClean="0">
                <a:latin typeface="Time New Roman"/>
              </a:rPr>
              <a:t> </a:t>
            </a:r>
            <a:r>
              <a:rPr lang="en-US" sz="2400" dirty="0" err="1" smtClean="0">
                <a:latin typeface="Time New Roman"/>
              </a:rPr>
              <a:t>đông</a:t>
            </a:r>
            <a:r>
              <a:rPr lang="en-US" sz="2400" dirty="0" smtClean="0">
                <a:latin typeface="Time New Roman"/>
              </a:rPr>
              <a:t>) </a:t>
            </a:r>
            <a:r>
              <a:rPr lang="en-US" sz="2400" dirty="0" err="1" smtClean="0">
                <a:latin typeface="Time New Roman"/>
              </a:rPr>
              <a:t>và</a:t>
            </a:r>
            <a:r>
              <a:rPr lang="en-US" sz="2400" dirty="0" smtClean="0">
                <a:latin typeface="Time New Roman"/>
              </a:rPr>
              <a:t> 1 </a:t>
            </a:r>
            <a:r>
              <a:rPr lang="en-US" sz="2400" dirty="0" err="1" smtClean="0">
                <a:latin typeface="Time New Roman"/>
              </a:rPr>
              <a:t>rổ</a:t>
            </a:r>
            <a:r>
              <a:rPr lang="en-US" sz="2400" dirty="0" smtClean="0">
                <a:latin typeface="Time New Roman"/>
              </a:rPr>
              <a:t> </a:t>
            </a:r>
            <a:r>
              <a:rPr lang="en-US" sz="2400" dirty="0" err="1" smtClean="0">
                <a:latin typeface="Time New Roman"/>
              </a:rPr>
              <a:t>có</a:t>
            </a:r>
            <a:r>
              <a:rPr lang="en-US" sz="2400" dirty="0" smtClean="0">
                <a:latin typeface="Time New Roman"/>
              </a:rPr>
              <a:t> </a:t>
            </a:r>
            <a:r>
              <a:rPr lang="en-US" sz="2400" dirty="0" err="1" smtClean="0">
                <a:latin typeface="Time New Roman"/>
              </a:rPr>
              <a:t>các</a:t>
            </a:r>
            <a:r>
              <a:rPr lang="en-US" sz="2400" dirty="0" smtClean="0">
                <a:latin typeface="Time New Roman"/>
              </a:rPr>
              <a:t> </a:t>
            </a:r>
            <a:r>
              <a:rPr lang="en-US" sz="2400" dirty="0" err="1" smtClean="0">
                <a:latin typeface="Time New Roman"/>
              </a:rPr>
              <a:t>lô</a:t>
            </a:r>
            <a:r>
              <a:rPr lang="en-US" sz="2400" dirty="0" smtClean="0">
                <a:latin typeface="Time New Roman"/>
              </a:rPr>
              <a:t> </a:t>
            </a:r>
            <a:r>
              <a:rPr lang="en-US" sz="2400" dirty="0" err="1" smtClean="0">
                <a:latin typeface="Time New Roman"/>
              </a:rPr>
              <a:t>tô</a:t>
            </a:r>
            <a:r>
              <a:rPr lang="en-US" sz="2400" dirty="0" smtClean="0">
                <a:latin typeface="Time New Roman"/>
              </a:rPr>
              <a:t> </a:t>
            </a:r>
            <a:r>
              <a:rPr lang="en-US" sz="2400" dirty="0" err="1" smtClean="0">
                <a:latin typeface="Time New Roman"/>
              </a:rPr>
              <a:t>nhỏ</a:t>
            </a:r>
            <a:r>
              <a:rPr lang="en-US" sz="2400" dirty="0" smtClean="0">
                <a:latin typeface="Time New Roman"/>
              </a:rPr>
              <a:t> </a:t>
            </a:r>
            <a:r>
              <a:rPr lang="en-US" sz="2400" dirty="0" err="1" smtClean="0">
                <a:latin typeface="Time New Roman"/>
              </a:rPr>
              <a:t>về</a:t>
            </a:r>
            <a:r>
              <a:rPr lang="en-US" sz="2400" dirty="0" smtClean="0">
                <a:latin typeface="Time New Roman"/>
              </a:rPr>
              <a:t> </a:t>
            </a:r>
            <a:r>
              <a:rPr lang="en-US" sz="2400" dirty="0" err="1" smtClean="0">
                <a:latin typeface="Time New Roman"/>
              </a:rPr>
              <a:t>các</a:t>
            </a:r>
            <a:r>
              <a:rPr lang="en-US" sz="2400" dirty="0" smtClean="0">
                <a:latin typeface="Time New Roman"/>
              </a:rPr>
              <a:t> </a:t>
            </a:r>
            <a:r>
              <a:rPr lang="en-US" sz="2400" dirty="0" err="1" smtClean="0">
                <a:latin typeface="Time New Roman"/>
              </a:rPr>
              <a:t>dấu</a:t>
            </a:r>
            <a:r>
              <a:rPr lang="en-US" sz="2400" dirty="0" smtClean="0">
                <a:latin typeface="Time New Roman"/>
              </a:rPr>
              <a:t> </a:t>
            </a:r>
            <a:r>
              <a:rPr lang="en-US" sz="2400" dirty="0" err="1" smtClean="0">
                <a:latin typeface="Time New Roman"/>
              </a:rPr>
              <a:t>hiệu</a:t>
            </a:r>
            <a:r>
              <a:rPr lang="en-US" sz="2400" dirty="0" smtClean="0">
                <a:latin typeface="Time New Roman"/>
              </a:rPr>
              <a:t> </a:t>
            </a:r>
            <a:r>
              <a:rPr lang="en-US" sz="2400" dirty="0" err="1" smtClean="0">
                <a:latin typeface="Time New Roman"/>
              </a:rPr>
              <a:t>của</a:t>
            </a:r>
            <a:r>
              <a:rPr lang="en-US" sz="2400" dirty="0" smtClean="0">
                <a:latin typeface="Time New Roman"/>
              </a:rPr>
              <a:t> </a:t>
            </a:r>
            <a:r>
              <a:rPr lang="en-US" sz="2400" dirty="0" err="1" smtClean="0">
                <a:latin typeface="Time New Roman"/>
              </a:rPr>
              <a:t>mùa</a:t>
            </a:r>
            <a:r>
              <a:rPr lang="en-US" sz="2400" dirty="0" smtClean="0">
                <a:latin typeface="Time New Roman"/>
              </a:rPr>
              <a:t> </a:t>
            </a:r>
            <a:r>
              <a:rPr lang="en-US" sz="2400" dirty="0" err="1" smtClean="0">
                <a:latin typeface="Time New Roman"/>
              </a:rPr>
              <a:t>trong</a:t>
            </a:r>
            <a:r>
              <a:rPr lang="en-US" sz="2400" dirty="0" smtClean="0">
                <a:latin typeface="Time New Roman"/>
              </a:rPr>
              <a:t> </a:t>
            </a:r>
            <a:r>
              <a:rPr lang="en-US" sz="2400" dirty="0" err="1" smtClean="0">
                <a:latin typeface="Time New Roman"/>
              </a:rPr>
              <a:t>năm</a:t>
            </a:r>
            <a:r>
              <a:rPr lang="en-US" sz="2400" dirty="0" smtClean="0">
                <a:latin typeface="Time New Roman"/>
              </a:rPr>
              <a:t> </a:t>
            </a:r>
            <a:r>
              <a:rPr lang="en-US" sz="2400" dirty="0" err="1" smtClean="0">
                <a:latin typeface="Time New Roman"/>
              </a:rPr>
              <a:t>như</a:t>
            </a:r>
            <a:r>
              <a:rPr lang="en-US" sz="2400" dirty="0" smtClean="0">
                <a:latin typeface="Time New Roman"/>
              </a:rPr>
              <a:t>: </a:t>
            </a:r>
            <a:r>
              <a:rPr lang="en-US" sz="2400" dirty="0" err="1" smtClean="0">
                <a:latin typeface="Time New Roman"/>
              </a:rPr>
              <a:t>lá</a:t>
            </a:r>
            <a:r>
              <a:rPr lang="en-US" sz="2400" dirty="0" smtClean="0">
                <a:latin typeface="Time New Roman"/>
              </a:rPr>
              <a:t> (</a:t>
            </a:r>
            <a:r>
              <a:rPr lang="en-US" sz="2400" dirty="0" err="1" smtClean="0">
                <a:latin typeface="Time New Roman"/>
              </a:rPr>
              <a:t>xanh</a:t>
            </a:r>
            <a:r>
              <a:rPr lang="en-US" sz="2400" dirty="0" smtClean="0">
                <a:latin typeface="Time New Roman"/>
              </a:rPr>
              <a:t> non, </a:t>
            </a:r>
            <a:r>
              <a:rPr lang="en-US" sz="2400" dirty="0" err="1" smtClean="0">
                <a:latin typeface="Time New Roman"/>
              </a:rPr>
              <a:t>xanh</a:t>
            </a:r>
            <a:r>
              <a:rPr lang="en-US" sz="2400" dirty="0" smtClean="0">
                <a:latin typeface="Time New Roman"/>
              </a:rPr>
              <a:t> </a:t>
            </a:r>
            <a:r>
              <a:rPr lang="en-US" sz="2400" dirty="0" err="1" smtClean="0">
                <a:latin typeface="Time New Roman"/>
              </a:rPr>
              <a:t>đậm</a:t>
            </a:r>
            <a:r>
              <a:rPr lang="en-US" sz="2400" dirty="0" smtClean="0">
                <a:latin typeface="Time New Roman"/>
              </a:rPr>
              <a:t>, </a:t>
            </a:r>
            <a:r>
              <a:rPr lang="en-US" sz="2400" dirty="0" err="1" smtClean="0">
                <a:latin typeface="Time New Roman"/>
              </a:rPr>
              <a:t>vàng</a:t>
            </a:r>
            <a:r>
              <a:rPr lang="en-US" sz="2400" dirty="0" smtClean="0">
                <a:latin typeface="Time New Roman"/>
              </a:rPr>
              <a:t>), </a:t>
            </a:r>
            <a:r>
              <a:rPr lang="en-US" sz="2400" dirty="0" err="1" smtClean="0">
                <a:latin typeface="Time New Roman"/>
              </a:rPr>
              <a:t>chồi</a:t>
            </a:r>
            <a:r>
              <a:rPr lang="en-US" sz="2400" dirty="0" smtClean="0">
                <a:latin typeface="Time New Roman"/>
              </a:rPr>
              <a:t> non, </a:t>
            </a:r>
            <a:r>
              <a:rPr lang="en-US" sz="2400" dirty="0" err="1" smtClean="0">
                <a:latin typeface="Time New Roman"/>
              </a:rPr>
              <a:t>mây</a:t>
            </a:r>
            <a:r>
              <a:rPr lang="en-US" sz="2400" dirty="0" smtClean="0">
                <a:latin typeface="Time New Roman"/>
              </a:rPr>
              <a:t>, </a:t>
            </a:r>
            <a:r>
              <a:rPr lang="en-US" sz="2400" dirty="0" err="1" smtClean="0">
                <a:latin typeface="Time New Roman"/>
              </a:rPr>
              <a:t>mưa</a:t>
            </a:r>
            <a:r>
              <a:rPr lang="en-US" sz="2400" dirty="0" smtClean="0">
                <a:latin typeface="Time New Roman"/>
              </a:rPr>
              <a:t>, </a:t>
            </a:r>
            <a:r>
              <a:rPr lang="en-US" sz="2400" dirty="0" err="1" smtClean="0">
                <a:latin typeface="Time New Roman"/>
              </a:rPr>
              <a:t>gió</a:t>
            </a:r>
            <a:r>
              <a:rPr lang="en-US" sz="2400" dirty="0" smtClean="0">
                <a:latin typeface="Time New Roman"/>
              </a:rPr>
              <a:t>, </a:t>
            </a:r>
            <a:r>
              <a:rPr lang="en-US" sz="2400" dirty="0" err="1" smtClean="0">
                <a:latin typeface="Time New Roman"/>
              </a:rPr>
              <a:t>hoa</a:t>
            </a:r>
            <a:r>
              <a:rPr lang="en-US" sz="2400" dirty="0" smtClean="0">
                <a:latin typeface="Time New Roman"/>
              </a:rPr>
              <a:t>, </a:t>
            </a:r>
            <a:r>
              <a:rPr lang="en-US" sz="2400" dirty="0" err="1" smtClean="0">
                <a:latin typeface="Time New Roman"/>
              </a:rPr>
              <a:t>ong</a:t>
            </a:r>
            <a:r>
              <a:rPr lang="en-US" sz="2400" dirty="0" smtClean="0">
                <a:latin typeface="Time New Roman"/>
              </a:rPr>
              <a:t>, </a:t>
            </a:r>
            <a:r>
              <a:rPr lang="en-US" sz="2400" dirty="0" err="1" smtClean="0">
                <a:latin typeface="Time New Roman"/>
              </a:rPr>
              <a:t>bướm</a:t>
            </a:r>
            <a:r>
              <a:rPr lang="en-US" sz="2400" dirty="0" smtClean="0">
                <a:latin typeface="Time New Roman"/>
              </a:rPr>
              <a:t>, </a:t>
            </a:r>
            <a:r>
              <a:rPr lang="en-US" sz="2400" dirty="0" err="1" smtClean="0">
                <a:latin typeface="Time New Roman"/>
              </a:rPr>
              <a:t>chim</a:t>
            </a:r>
            <a:r>
              <a:rPr lang="en-US" sz="2400" dirty="0" smtClean="0">
                <a:latin typeface="Time New Roman"/>
              </a:rPr>
              <a:t>…</a:t>
            </a:r>
            <a:r>
              <a:rPr lang="en-US" sz="2400" dirty="0" err="1" smtClean="0">
                <a:latin typeface="Time New Roman"/>
              </a:rPr>
              <a:t>hoạt</a:t>
            </a:r>
            <a:r>
              <a:rPr lang="en-US" sz="2400" dirty="0" smtClean="0">
                <a:latin typeface="Time New Roman"/>
              </a:rPr>
              <a:t> </a:t>
            </a:r>
            <a:r>
              <a:rPr lang="en-US" sz="2400" dirty="0" err="1" smtClean="0">
                <a:latin typeface="Time New Roman"/>
              </a:rPr>
              <a:t>động</a:t>
            </a:r>
            <a:r>
              <a:rPr lang="en-US" sz="2400" dirty="0" smtClean="0">
                <a:latin typeface="Time New Roman"/>
              </a:rPr>
              <a:t> </a:t>
            </a:r>
            <a:r>
              <a:rPr lang="en-US" sz="2400" dirty="0" err="1" smtClean="0">
                <a:latin typeface="Time New Roman"/>
              </a:rPr>
              <a:t>của</a:t>
            </a:r>
            <a:r>
              <a:rPr lang="en-US" sz="2400" dirty="0" smtClean="0">
                <a:latin typeface="Time New Roman"/>
              </a:rPr>
              <a:t> con </a:t>
            </a:r>
            <a:r>
              <a:rPr lang="en-US" sz="2400" dirty="0" err="1" smtClean="0">
                <a:latin typeface="Time New Roman"/>
              </a:rPr>
              <a:t>người</a:t>
            </a:r>
            <a:r>
              <a:rPr lang="en-US" sz="2400" dirty="0" smtClean="0">
                <a:latin typeface="Time New Roman"/>
              </a:rPr>
              <a:t>. </a:t>
            </a:r>
            <a:r>
              <a:rPr lang="en-US" sz="2400" dirty="0" err="1" smtClean="0">
                <a:latin typeface="Time New Roman"/>
              </a:rPr>
              <a:t>Trẻ</a:t>
            </a:r>
            <a:r>
              <a:rPr lang="en-US" sz="2400" dirty="0" smtClean="0">
                <a:latin typeface="Time New Roman"/>
              </a:rPr>
              <a:t> ở </a:t>
            </a:r>
            <a:r>
              <a:rPr lang="en-US" sz="2400" dirty="0" err="1" smtClean="0">
                <a:latin typeface="Time New Roman"/>
              </a:rPr>
              <a:t>trong</a:t>
            </a:r>
            <a:r>
              <a:rPr lang="en-US" sz="2400" dirty="0" smtClean="0">
                <a:latin typeface="Time New Roman"/>
              </a:rPr>
              <a:t> </a:t>
            </a:r>
            <a:r>
              <a:rPr lang="en-US" sz="2400" dirty="0" err="1" smtClean="0">
                <a:latin typeface="Time New Roman"/>
              </a:rPr>
              <a:t>nhóm</a:t>
            </a:r>
            <a:r>
              <a:rPr lang="en-US" sz="2400" dirty="0" smtClean="0">
                <a:latin typeface="Time New Roman"/>
              </a:rPr>
              <a:t> </a:t>
            </a:r>
            <a:r>
              <a:rPr lang="en-US" sz="2400" dirty="0" err="1" smtClean="0">
                <a:latin typeface="Time New Roman"/>
              </a:rPr>
              <a:t>trang</a:t>
            </a:r>
            <a:r>
              <a:rPr lang="en-US" sz="2400" dirty="0" smtClean="0">
                <a:latin typeface="Time New Roman"/>
              </a:rPr>
              <a:t> </a:t>
            </a:r>
            <a:r>
              <a:rPr lang="en-US" sz="2400" dirty="0" err="1" smtClean="0">
                <a:latin typeface="Time New Roman"/>
              </a:rPr>
              <a:t>trí</a:t>
            </a:r>
            <a:r>
              <a:rPr lang="en-US" sz="2400" dirty="0" smtClean="0">
                <a:latin typeface="Time New Roman"/>
              </a:rPr>
              <a:t> </a:t>
            </a:r>
            <a:r>
              <a:rPr lang="en-US" sz="2400" dirty="0" err="1" smtClean="0">
                <a:latin typeface="Time New Roman"/>
              </a:rPr>
              <a:t>cho</a:t>
            </a:r>
            <a:r>
              <a:rPr lang="en-US" sz="2400" dirty="0" smtClean="0">
                <a:latin typeface="Time New Roman"/>
              </a:rPr>
              <a:t> </a:t>
            </a:r>
            <a:r>
              <a:rPr lang="en-US" sz="2400" dirty="0" err="1" smtClean="0">
                <a:latin typeface="Time New Roman"/>
              </a:rPr>
              <a:t>bức</a:t>
            </a:r>
            <a:r>
              <a:rPr lang="en-US" sz="2400" dirty="0" smtClean="0">
                <a:latin typeface="Time New Roman"/>
              </a:rPr>
              <a:t> </a:t>
            </a:r>
            <a:r>
              <a:rPr lang="en-US" sz="2400" dirty="0" err="1" smtClean="0">
                <a:latin typeface="Time New Roman"/>
              </a:rPr>
              <a:t>tranh</a:t>
            </a:r>
            <a:r>
              <a:rPr lang="en-US" sz="2400" dirty="0" smtClean="0">
                <a:latin typeface="Time New Roman"/>
              </a:rPr>
              <a:t> </a:t>
            </a:r>
            <a:r>
              <a:rPr lang="en-US" sz="2400" dirty="0" err="1" smtClean="0">
                <a:latin typeface="Time New Roman"/>
              </a:rPr>
              <a:t>mùa</a:t>
            </a:r>
            <a:r>
              <a:rPr lang="en-US" sz="2400" dirty="0" smtClean="0">
                <a:latin typeface="Time New Roman"/>
              </a:rPr>
              <a:t> </a:t>
            </a:r>
            <a:r>
              <a:rPr lang="en-US" sz="2400" dirty="0" err="1" smtClean="0">
                <a:latin typeface="Time New Roman"/>
              </a:rPr>
              <a:t>xuân</a:t>
            </a:r>
            <a:r>
              <a:rPr lang="en-US" sz="2400" dirty="0" smtClean="0">
                <a:latin typeface="Time New Roman"/>
              </a:rPr>
              <a:t>.</a:t>
            </a:r>
          </a:p>
          <a:p>
            <a:pPr algn="just"/>
            <a:r>
              <a:rPr lang="en-US" sz="2400" dirty="0" smtClean="0">
                <a:latin typeface="Time New Roman"/>
              </a:rPr>
              <a:t>- </a:t>
            </a:r>
            <a:r>
              <a:rPr lang="en-US" sz="2400" dirty="0" err="1" smtClean="0">
                <a:latin typeface="Time New Roman"/>
              </a:rPr>
              <a:t>Luật</a:t>
            </a:r>
            <a:r>
              <a:rPr lang="en-US" sz="2400" dirty="0" smtClean="0">
                <a:latin typeface="Time New Roman"/>
              </a:rPr>
              <a:t> </a:t>
            </a:r>
            <a:r>
              <a:rPr lang="en-US" sz="2400" dirty="0" err="1" smtClean="0">
                <a:latin typeface="Time New Roman"/>
              </a:rPr>
              <a:t>chơi</a:t>
            </a:r>
            <a:r>
              <a:rPr lang="en-US" sz="2400" dirty="0" smtClean="0">
                <a:latin typeface="Time New Roman"/>
              </a:rPr>
              <a:t>: </a:t>
            </a:r>
            <a:r>
              <a:rPr lang="en-US" sz="2400" dirty="0" err="1" smtClean="0">
                <a:latin typeface="Time New Roman"/>
              </a:rPr>
              <a:t>Hết</a:t>
            </a:r>
            <a:r>
              <a:rPr lang="en-US" sz="2400" dirty="0" smtClean="0">
                <a:latin typeface="Time New Roman"/>
              </a:rPr>
              <a:t> 1 </a:t>
            </a:r>
            <a:r>
              <a:rPr lang="en-US" sz="2400" dirty="0" err="1" smtClean="0">
                <a:latin typeface="Time New Roman"/>
              </a:rPr>
              <a:t>bản</a:t>
            </a:r>
            <a:r>
              <a:rPr lang="en-US" sz="2400" dirty="0" smtClean="0">
                <a:latin typeface="Time New Roman"/>
              </a:rPr>
              <a:t> </a:t>
            </a:r>
            <a:r>
              <a:rPr lang="en-US" sz="2400" dirty="0" err="1" smtClean="0">
                <a:latin typeface="Time New Roman"/>
              </a:rPr>
              <a:t>nhạc</a:t>
            </a:r>
            <a:r>
              <a:rPr lang="en-US" sz="2400" dirty="0" smtClean="0">
                <a:latin typeface="Time New Roman"/>
              </a:rPr>
              <a:t> </a:t>
            </a:r>
            <a:r>
              <a:rPr lang="en-US" sz="2400" dirty="0" err="1" smtClean="0">
                <a:latin typeface="Time New Roman"/>
              </a:rPr>
              <a:t>đội</a:t>
            </a:r>
            <a:r>
              <a:rPr lang="en-US" sz="2400" dirty="0" smtClean="0">
                <a:latin typeface="Time New Roman"/>
              </a:rPr>
              <a:t> </a:t>
            </a:r>
            <a:r>
              <a:rPr lang="en-US" sz="2400" dirty="0" err="1" smtClean="0">
                <a:latin typeface="Time New Roman"/>
              </a:rPr>
              <a:t>nào</a:t>
            </a:r>
            <a:r>
              <a:rPr lang="en-US" sz="2400" dirty="0" smtClean="0">
                <a:latin typeface="Time New Roman"/>
              </a:rPr>
              <a:t> </a:t>
            </a:r>
            <a:r>
              <a:rPr lang="en-US" sz="2400" dirty="0" err="1" smtClean="0">
                <a:latin typeface="Time New Roman"/>
              </a:rPr>
              <a:t>dán</a:t>
            </a:r>
            <a:r>
              <a:rPr lang="en-US" sz="2400" dirty="0" smtClean="0">
                <a:latin typeface="Time New Roman"/>
              </a:rPr>
              <a:t> </a:t>
            </a:r>
            <a:r>
              <a:rPr lang="en-US" sz="2400" dirty="0" err="1" smtClean="0">
                <a:latin typeface="Time New Roman"/>
              </a:rPr>
              <a:t>được</a:t>
            </a:r>
            <a:r>
              <a:rPr lang="en-US" sz="2400" dirty="0" smtClean="0">
                <a:latin typeface="Time New Roman"/>
              </a:rPr>
              <a:t> </a:t>
            </a:r>
            <a:r>
              <a:rPr lang="en-US" sz="2400" dirty="0" err="1" smtClean="0">
                <a:latin typeface="Time New Roman"/>
              </a:rPr>
              <a:t>nhiều</a:t>
            </a:r>
            <a:r>
              <a:rPr lang="en-US" sz="2400" dirty="0" smtClean="0">
                <a:latin typeface="Time New Roman"/>
              </a:rPr>
              <a:t> chi </a:t>
            </a:r>
            <a:r>
              <a:rPr lang="en-US" sz="2400" dirty="0" err="1" smtClean="0">
                <a:latin typeface="Time New Roman"/>
              </a:rPr>
              <a:t>tiết</a:t>
            </a:r>
            <a:r>
              <a:rPr lang="en-US" sz="2400" dirty="0" smtClean="0">
                <a:latin typeface="Time New Roman"/>
              </a:rPr>
              <a:t> </a:t>
            </a:r>
            <a:r>
              <a:rPr lang="en-US" sz="2400" dirty="0" err="1" smtClean="0">
                <a:latin typeface="Time New Roman"/>
              </a:rPr>
              <a:t>và</a:t>
            </a:r>
            <a:r>
              <a:rPr lang="en-US" sz="2400" dirty="0" smtClean="0">
                <a:latin typeface="Time New Roman"/>
              </a:rPr>
              <a:t> </a:t>
            </a:r>
            <a:r>
              <a:rPr lang="en-US" sz="2400" dirty="0" err="1" smtClean="0">
                <a:latin typeface="Time New Roman"/>
              </a:rPr>
              <a:t>có</a:t>
            </a:r>
            <a:r>
              <a:rPr lang="en-US" sz="2400" dirty="0" smtClean="0">
                <a:latin typeface="Time New Roman"/>
              </a:rPr>
              <a:t> </a:t>
            </a:r>
            <a:r>
              <a:rPr lang="en-US" sz="2400" dirty="0" err="1" smtClean="0">
                <a:latin typeface="Time New Roman"/>
              </a:rPr>
              <a:t>bố</a:t>
            </a:r>
            <a:r>
              <a:rPr lang="en-US" sz="2400" dirty="0" smtClean="0">
                <a:latin typeface="Time New Roman"/>
              </a:rPr>
              <a:t> </a:t>
            </a:r>
            <a:r>
              <a:rPr lang="en-US" sz="2400" dirty="0" err="1" smtClean="0">
                <a:latin typeface="Time New Roman"/>
              </a:rPr>
              <a:t>cục</a:t>
            </a:r>
            <a:r>
              <a:rPr lang="en-US" sz="2400" dirty="0" smtClean="0">
                <a:latin typeface="Time New Roman"/>
              </a:rPr>
              <a:t> </a:t>
            </a:r>
            <a:r>
              <a:rPr lang="en-US" sz="2400" dirty="0" err="1" smtClean="0">
                <a:latin typeface="Time New Roman"/>
              </a:rPr>
              <a:t>đẹp</a:t>
            </a:r>
            <a:r>
              <a:rPr lang="en-US" sz="2400" dirty="0" smtClean="0">
                <a:latin typeface="Time New Roman"/>
              </a:rPr>
              <a:t> </a:t>
            </a:r>
            <a:r>
              <a:rPr lang="en-US" sz="2400" dirty="0" err="1" smtClean="0">
                <a:latin typeface="Time New Roman"/>
              </a:rPr>
              <a:t>sẽ</a:t>
            </a:r>
            <a:r>
              <a:rPr lang="en-US" sz="2400" dirty="0" smtClean="0">
                <a:latin typeface="Time New Roman"/>
              </a:rPr>
              <a:t> </a:t>
            </a:r>
            <a:r>
              <a:rPr lang="en-US" sz="2400" dirty="0" err="1" smtClean="0">
                <a:latin typeface="Time New Roman"/>
              </a:rPr>
              <a:t>thắng</a:t>
            </a:r>
            <a:r>
              <a:rPr lang="en-US" sz="2400" dirty="0" smtClean="0">
                <a:latin typeface="Time New Roman"/>
              </a:rPr>
              <a:t>.</a:t>
            </a:r>
            <a:endParaRPr lang="en-US" sz="2400" dirty="0">
              <a:latin typeface="Time New Roman"/>
            </a:endParaRPr>
          </a:p>
        </p:txBody>
      </p:sp>
    </p:spTree>
    <p:extLst>
      <p:ext uri="{BB962C8B-B14F-4D97-AF65-F5344CB8AC3E}">
        <p14:creationId xmlns:p14="http://schemas.microsoft.com/office/powerpoint/2010/main" val="7573873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1874520" y="2720340"/>
            <a:ext cx="9155430" cy="1200329"/>
          </a:xfrm>
          <a:prstGeom prst="rect">
            <a:avLst/>
          </a:prstGeom>
          <a:noFill/>
        </p:spPr>
        <p:txBody>
          <a:bodyPr wrap="square" rtlCol="0">
            <a:spAutoFit/>
          </a:bodyPr>
          <a:lstStyle/>
          <a:p>
            <a:r>
              <a:rPr lang="en-US" sz="7200" dirty="0" smtClean="0">
                <a:solidFill>
                  <a:srgbClr val="FF0000"/>
                </a:solidFill>
                <a:latin typeface="Time New Roman"/>
              </a:rPr>
              <a:t>KẾT THÚC GIỜ HỌC</a:t>
            </a:r>
            <a:endParaRPr lang="en-US" sz="7200" dirty="0">
              <a:solidFill>
                <a:srgbClr val="FF0000"/>
              </a:solidFill>
              <a:latin typeface="Time New Roman"/>
            </a:endParaRPr>
          </a:p>
        </p:txBody>
      </p:sp>
    </p:spTree>
    <p:extLst>
      <p:ext uri="{BB962C8B-B14F-4D97-AF65-F5344CB8AC3E}">
        <p14:creationId xmlns:p14="http://schemas.microsoft.com/office/powerpoint/2010/main" val="3652584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38911" y="86954"/>
            <a:ext cx="2395207" cy="743473"/>
          </a:xfrm>
          <a:prstGeom prst="rect">
            <a:avLst/>
          </a:prstGeom>
        </p:spPr>
        <p:txBody>
          <a:bodyPr wrap="none">
            <a:spAutoFit/>
          </a:bodyPr>
          <a:lstStyle/>
          <a:p>
            <a:pPr algn="ctr">
              <a:lnSpc>
                <a:spcPct val="115000"/>
              </a:lnSpc>
            </a:pP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697664" y="830427"/>
            <a:ext cx="8637181" cy="5262979"/>
          </a:xfrm>
          <a:prstGeom prst="rect">
            <a:avLst/>
          </a:prstGeom>
        </p:spPr>
        <p:txBody>
          <a:bodyPr wrap="square">
            <a:spAutoFit/>
          </a:bodyPr>
          <a:lstStyle/>
          <a:p>
            <a:pPr algn="just"/>
            <a:r>
              <a:rPr lang="vi-VN" sz="2400" b="1" i="0" dirty="0" smtClean="0">
                <a:effectLst/>
                <a:latin typeface="Time New Roman"/>
              </a:rPr>
              <a:t>1. Đồ dùng của cô:</a:t>
            </a:r>
            <a:endParaRPr lang="vi-VN" sz="2400" b="0" i="0" dirty="0" smtClean="0">
              <a:effectLst/>
              <a:latin typeface="Time New Roman"/>
            </a:endParaRPr>
          </a:p>
          <a:p>
            <a:pPr algn="just"/>
            <a:r>
              <a:rPr lang="vi-VN" sz="2400" b="0" i="0" dirty="0" smtClean="0">
                <a:effectLst/>
                <a:latin typeface="Time New Roman"/>
              </a:rPr>
              <a:t>- Các </a:t>
            </a:r>
            <a:r>
              <a:rPr lang="en-US" sz="2400" b="0" i="0" dirty="0" err="1" smtClean="0">
                <a:effectLst/>
                <a:latin typeface="Time New Roman"/>
              </a:rPr>
              <a:t>hình</a:t>
            </a:r>
            <a:r>
              <a:rPr lang="en-US" sz="2400" b="0" i="0" dirty="0" smtClean="0">
                <a:effectLst/>
                <a:latin typeface="Time New Roman"/>
              </a:rPr>
              <a:t> </a:t>
            </a:r>
            <a:r>
              <a:rPr lang="en-US" sz="2400" b="0" i="0" dirty="0" err="1" smtClean="0">
                <a:effectLst/>
                <a:latin typeface="Time New Roman"/>
              </a:rPr>
              <a:t>ảnh</a:t>
            </a:r>
            <a:r>
              <a:rPr lang="en-US" sz="2400" b="0" i="0" dirty="0" smtClean="0">
                <a:effectLst/>
                <a:latin typeface="Time New Roman"/>
              </a:rPr>
              <a:t>:</a:t>
            </a:r>
            <a:endParaRPr lang="vi-VN" sz="2400" b="0" i="0" dirty="0" smtClean="0">
              <a:effectLst/>
              <a:latin typeface="Time New Roman"/>
            </a:endParaRPr>
          </a:p>
          <a:p>
            <a:pPr algn="just"/>
            <a:r>
              <a:rPr lang="vi-VN" sz="2400" b="0" i="0" dirty="0" smtClean="0">
                <a:effectLst/>
                <a:latin typeface="Time New Roman"/>
              </a:rPr>
              <a:t>+ Thời tiết mùa xuân, cây cối, hoa, con vật trong mùa xuân.</a:t>
            </a:r>
          </a:p>
          <a:p>
            <a:pPr algn="just"/>
            <a:r>
              <a:rPr lang="vi-VN" sz="2400" b="0" i="0" dirty="0" smtClean="0">
                <a:effectLst/>
                <a:latin typeface="Time New Roman"/>
              </a:rPr>
              <a:t>+ Chuyển giao thời tiết từ mùa đông sang mùa xuân sang mùa hạ. </a:t>
            </a:r>
          </a:p>
          <a:p>
            <a:pPr algn="just"/>
            <a:r>
              <a:rPr lang="vi-VN" sz="2400" b="0" i="0" dirty="0" smtClean="0">
                <a:effectLst/>
                <a:latin typeface="Time New Roman"/>
              </a:rPr>
              <a:t>+ Các hoạt động của con người trong mùa xuân: đón tết, chúc tết, lễ hội xuân Hà Nội, tết trồng  cây.</a:t>
            </a:r>
          </a:p>
          <a:p>
            <a:pPr algn="just"/>
            <a:r>
              <a:rPr lang="vi-VN" sz="2400" b="0" i="0" dirty="0" smtClean="0">
                <a:effectLst/>
                <a:latin typeface="Time New Roman"/>
              </a:rPr>
              <a:t>- Nhạc bài: Mùa xuân của </a:t>
            </a:r>
            <a:r>
              <a:rPr lang="en-US" sz="2400" dirty="0" err="1" smtClean="0">
                <a:latin typeface="Time New Roman"/>
              </a:rPr>
              <a:t>em</a:t>
            </a:r>
            <a:endParaRPr lang="vi-VN" sz="2400" b="0" i="0" dirty="0" smtClean="0">
              <a:effectLst/>
              <a:latin typeface="Time New Roman"/>
            </a:endParaRPr>
          </a:p>
          <a:p>
            <a:pPr algn="just"/>
            <a:r>
              <a:rPr lang="vi-VN" sz="2400" b="1" i="0" dirty="0" smtClean="0">
                <a:effectLst/>
                <a:latin typeface="Time New Roman"/>
              </a:rPr>
              <a:t>2. Đồ dùng của trẻ:</a:t>
            </a:r>
            <a:endParaRPr lang="vi-VN" sz="2400" b="0" i="0" dirty="0" smtClean="0">
              <a:effectLst/>
              <a:latin typeface="Time New Roman"/>
            </a:endParaRPr>
          </a:p>
          <a:p>
            <a:pPr algn="just"/>
            <a:r>
              <a:rPr lang="vi-VN" sz="2400" b="0" i="0" dirty="0" smtClean="0">
                <a:effectLst/>
                <a:latin typeface="Time New Roman"/>
              </a:rPr>
              <a:t>- </a:t>
            </a:r>
            <a:r>
              <a:rPr lang="en-US" sz="2400" b="0" i="0" dirty="0" smtClean="0">
                <a:effectLst/>
                <a:latin typeface="Time New Roman"/>
              </a:rPr>
              <a:t>3 </a:t>
            </a:r>
            <a:r>
              <a:rPr lang="en-US" sz="2400" dirty="0" err="1" smtClean="0">
                <a:latin typeface="Time New Roman"/>
              </a:rPr>
              <a:t>tranh</a:t>
            </a:r>
            <a:r>
              <a:rPr lang="en-US" sz="2400" dirty="0" smtClean="0">
                <a:latin typeface="Time New Roman"/>
              </a:rPr>
              <a:t> </a:t>
            </a:r>
            <a:r>
              <a:rPr lang="en-US" sz="2400" dirty="0" err="1">
                <a:latin typeface="Time New Roman"/>
              </a:rPr>
              <a:t>khổ</a:t>
            </a:r>
            <a:r>
              <a:rPr lang="en-US" sz="2400" dirty="0">
                <a:latin typeface="Time New Roman"/>
              </a:rPr>
              <a:t> </a:t>
            </a:r>
            <a:r>
              <a:rPr lang="en-US" sz="2400" dirty="0" err="1">
                <a:latin typeface="Time New Roman"/>
              </a:rPr>
              <a:t>rộng</a:t>
            </a:r>
            <a:r>
              <a:rPr lang="en-US" sz="2400" dirty="0">
                <a:latin typeface="Time New Roman"/>
              </a:rPr>
              <a:t> </a:t>
            </a:r>
            <a:r>
              <a:rPr lang="en-US" sz="2400" dirty="0" err="1">
                <a:latin typeface="Time New Roman"/>
              </a:rPr>
              <a:t>vẽ</a:t>
            </a:r>
            <a:r>
              <a:rPr lang="en-US" sz="2400" dirty="0">
                <a:latin typeface="Time New Roman"/>
              </a:rPr>
              <a:t> </a:t>
            </a:r>
            <a:r>
              <a:rPr lang="en-US" sz="2400" dirty="0" err="1">
                <a:latin typeface="Time New Roman"/>
              </a:rPr>
              <a:t>hình</a:t>
            </a:r>
            <a:r>
              <a:rPr lang="en-US" sz="2400" dirty="0">
                <a:latin typeface="Time New Roman"/>
              </a:rPr>
              <a:t> </a:t>
            </a:r>
            <a:r>
              <a:rPr lang="en-US" sz="2400" dirty="0" err="1">
                <a:latin typeface="Time New Roman"/>
              </a:rPr>
              <a:t>ảnh</a:t>
            </a:r>
            <a:r>
              <a:rPr lang="en-US" sz="2400" dirty="0">
                <a:latin typeface="Time New Roman"/>
              </a:rPr>
              <a:t> </a:t>
            </a:r>
            <a:r>
              <a:rPr lang="en-US" sz="2400" dirty="0" err="1">
                <a:latin typeface="Time New Roman"/>
              </a:rPr>
              <a:t>cây</a:t>
            </a:r>
            <a:r>
              <a:rPr lang="en-US" sz="2400" dirty="0">
                <a:latin typeface="Time New Roman"/>
              </a:rPr>
              <a:t> </a:t>
            </a:r>
            <a:r>
              <a:rPr lang="en-US" sz="2400" dirty="0" err="1">
                <a:latin typeface="Time New Roman"/>
              </a:rPr>
              <a:t>chụi</a:t>
            </a:r>
            <a:r>
              <a:rPr lang="en-US" sz="2400" dirty="0">
                <a:latin typeface="Time New Roman"/>
              </a:rPr>
              <a:t> </a:t>
            </a:r>
            <a:r>
              <a:rPr lang="en-US" sz="2400" dirty="0" err="1">
                <a:latin typeface="Time New Roman"/>
              </a:rPr>
              <a:t>lá</a:t>
            </a:r>
            <a:r>
              <a:rPr lang="en-US" sz="2400" dirty="0">
                <a:latin typeface="Time New Roman"/>
              </a:rPr>
              <a:t> (</a:t>
            </a:r>
            <a:r>
              <a:rPr lang="en-US" sz="2400" dirty="0" err="1">
                <a:latin typeface="Time New Roman"/>
              </a:rPr>
              <a:t>mùa</a:t>
            </a:r>
            <a:r>
              <a:rPr lang="en-US" sz="2400" dirty="0">
                <a:latin typeface="Time New Roman"/>
              </a:rPr>
              <a:t> </a:t>
            </a:r>
            <a:r>
              <a:rPr lang="en-US" sz="2400" dirty="0" err="1">
                <a:latin typeface="Time New Roman"/>
              </a:rPr>
              <a:t>đông</a:t>
            </a:r>
            <a:r>
              <a:rPr lang="en-US" sz="2400" dirty="0">
                <a:latin typeface="Time New Roman"/>
              </a:rPr>
              <a:t>) </a:t>
            </a:r>
            <a:r>
              <a:rPr lang="en-US" sz="2400" dirty="0" err="1">
                <a:latin typeface="Time New Roman"/>
              </a:rPr>
              <a:t>và</a:t>
            </a:r>
            <a:r>
              <a:rPr lang="en-US" sz="2400" dirty="0">
                <a:latin typeface="Time New Roman"/>
              </a:rPr>
              <a:t> </a:t>
            </a:r>
            <a:r>
              <a:rPr lang="en-US" sz="2400" dirty="0" smtClean="0">
                <a:latin typeface="Time New Roman"/>
              </a:rPr>
              <a:t>3 </a:t>
            </a:r>
            <a:r>
              <a:rPr lang="en-US" sz="2400" dirty="0" err="1">
                <a:latin typeface="Time New Roman"/>
              </a:rPr>
              <a:t>rổ</a:t>
            </a:r>
            <a:r>
              <a:rPr lang="en-US" sz="2400" dirty="0">
                <a:latin typeface="Time New Roman"/>
              </a:rPr>
              <a:t> </a:t>
            </a:r>
            <a:r>
              <a:rPr lang="en-US" sz="2400" dirty="0" err="1">
                <a:latin typeface="Time New Roman"/>
              </a:rPr>
              <a:t>có</a:t>
            </a:r>
            <a:r>
              <a:rPr lang="en-US" sz="2400" dirty="0">
                <a:latin typeface="Time New Roman"/>
              </a:rPr>
              <a:t> </a:t>
            </a:r>
            <a:r>
              <a:rPr lang="en-US" sz="2400" dirty="0" err="1">
                <a:latin typeface="Time New Roman"/>
              </a:rPr>
              <a:t>các</a:t>
            </a:r>
            <a:r>
              <a:rPr lang="en-US" sz="2400" dirty="0">
                <a:latin typeface="Time New Roman"/>
              </a:rPr>
              <a:t> </a:t>
            </a:r>
            <a:r>
              <a:rPr lang="en-US" sz="2400" dirty="0" err="1">
                <a:latin typeface="Time New Roman"/>
              </a:rPr>
              <a:t>lô</a:t>
            </a:r>
            <a:r>
              <a:rPr lang="en-US" sz="2400" dirty="0">
                <a:latin typeface="Time New Roman"/>
              </a:rPr>
              <a:t> </a:t>
            </a:r>
            <a:r>
              <a:rPr lang="en-US" sz="2400" dirty="0" err="1">
                <a:latin typeface="Time New Roman"/>
              </a:rPr>
              <a:t>tô</a:t>
            </a:r>
            <a:r>
              <a:rPr lang="en-US" sz="2400" dirty="0">
                <a:latin typeface="Time New Roman"/>
              </a:rPr>
              <a:t> </a:t>
            </a:r>
            <a:r>
              <a:rPr lang="en-US" sz="2400" dirty="0" err="1">
                <a:latin typeface="Time New Roman"/>
              </a:rPr>
              <a:t>nhỏ</a:t>
            </a:r>
            <a:r>
              <a:rPr lang="en-US" sz="2400" dirty="0">
                <a:latin typeface="Time New Roman"/>
              </a:rPr>
              <a:t> </a:t>
            </a:r>
            <a:r>
              <a:rPr lang="en-US" sz="2400" dirty="0" err="1">
                <a:latin typeface="Time New Roman"/>
              </a:rPr>
              <a:t>về</a:t>
            </a:r>
            <a:r>
              <a:rPr lang="en-US" sz="2400" dirty="0">
                <a:latin typeface="Time New Roman"/>
              </a:rPr>
              <a:t> </a:t>
            </a:r>
            <a:r>
              <a:rPr lang="en-US" sz="2400" dirty="0" err="1">
                <a:latin typeface="Time New Roman"/>
              </a:rPr>
              <a:t>các</a:t>
            </a:r>
            <a:r>
              <a:rPr lang="en-US" sz="2400" dirty="0">
                <a:latin typeface="Time New Roman"/>
              </a:rPr>
              <a:t> </a:t>
            </a:r>
            <a:r>
              <a:rPr lang="en-US" sz="2400" dirty="0" err="1">
                <a:latin typeface="Time New Roman"/>
              </a:rPr>
              <a:t>dấu</a:t>
            </a:r>
            <a:r>
              <a:rPr lang="en-US" sz="2400" dirty="0">
                <a:latin typeface="Time New Roman"/>
              </a:rPr>
              <a:t> </a:t>
            </a:r>
            <a:r>
              <a:rPr lang="en-US" sz="2400" dirty="0" err="1">
                <a:latin typeface="Time New Roman"/>
              </a:rPr>
              <a:t>hiệu</a:t>
            </a:r>
            <a:r>
              <a:rPr lang="en-US" sz="2400" dirty="0">
                <a:latin typeface="Time New Roman"/>
              </a:rPr>
              <a:t> </a:t>
            </a:r>
            <a:r>
              <a:rPr lang="en-US" sz="2400" dirty="0" err="1">
                <a:latin typeface="Time New Roman"/>
              </a:rPr>
              <a:t>của</a:t>
            </a:r>
            <a:r>
              <a:rPr lang="en-US" sz="2400" dirty="0">
                <a:latin typeface="Time New Roman"/>
              </a:rPr>
              <a:t> </a:t>
            </a:r>
            <a:r>
              <a:rPr lang="en-US" sz="2400" dirty="0" err="1">
                <a:latin typeface="Time New Roman"/>
              </a:rPr>
              <a:t>mùa</a:t>
            </a:r>
            <a:r>
              <a:rPr lang="en-US" sz="2400" dirty="0">
                <a:latin typeface="Time New Roman"/>
              </a:rPr>
              <a:t> </a:t>
            </a:r>
            <a:r>
              <a:rPr lang="en-US" sz="2400" dirty="0" err="1">
                <a:latin typeface="Time New Roman"/>
              </a:rPr>
              <a:t>trong</a:t>
            </a:r>
            <a:r>
              <a:rPr lang="en-US" sz="2400" dirty="0">
                <a:latin typeface="Time New Roman"/>
              </a:rPr>
              <a:t> </a:t>
            </a:r>
            <a:r>
              <a:rPr lang="en-US" sz="2400" dirty="0" err="1">
                <a:latin typeface="Time New Roman"/>
              </a:rPr>
              <a:t>năm</a:t>
            </a:r>
            <a:r>
              <a:rPr lang="en-US" sz="2400" dirty="0">
                <a:latin typeface="Time New Roman"/>
              </a:rPr>
              <a:t> </a:t>
            </a:r>
            <a:r>
              <a:rPr lang="en-US" sz="2400" dirty="0" err="1">
                <a:latin typeface="Time New Roman"/>
              </a:rPr>
              <a:t>như</a:t>
            </a:r>
            <a:r>
              <a:rPr lang="en-US" sz="2400" dirty="0">
                <a:latin typeface="Time New Roman"/>
              </a:rPr>
              <a:t>: </a:t>
            </a:r>
            <a:r>
              <a:rPr lang="en-US" sz="2400" dirty="0" err="1">
                <a:latin typeface="Time New Roman"/>
              </a:rPr>
              <a:t>lá</a:t>
            </a:r>
            <a:r>
              <a:rPr lang="en-US" sz="2400" dirty="0">
                <a:latin typeface="Time New Roman"/>
              </a:rPr>
              <a:t> (</a:t>
            </a:r>
            <a:r>
              <a:rPr lang="en-US" sz="2400" dirty="0" err="1">
                <a:latin typeface="Time New Roman"/>
              </a:rPr>
              <a:t>xanh</a:t>
            </a:r>
            <a:r>
              <a:rPr lang="en-US" sz="2400" dirty="0">
                <a:latin typeface="Time New Roman"/>
              </a:rPr>
              <a:t> non, </a:t>
            </a:r>
            <a:r>
              <a:rPr lang="en-US" sz="2400" dirty="0" err="1">
                <a:latin typeface="Time New Roman"/>
              </a:rPr>
              <a:t>xanh</a:t>
            </a:r>
            <a:r>
              <a:rPr lang="en-US" sz="2400" dirty="0">
                <a:latin typeface="Time New Roman"/>
              </a:rPr>
              <a:t> </a:t>
            </a:r>
            <a:r>
              <a:rPr lang="en-US" sz="2400" dirty="0" err="1">
                <a:latin typeface="Time New Roman"/>
              </a:rPr>
              <a:t>đậm</a:t>
            </a:r>
            <a:r>
              <a:rPr lang="en-US" sz="2400" dirty="0">
                <a:latin typeface="Time New Roman"/>
              </a:rPr>
              <a:t>, </a:t>
            </a:r>
            <a:r>
              <a:rPr lang="en-US" sz="2400" dirty="0" err="1">
                <a:latin typeface="Time New Roman"/>
              </a:rPr>
              <a:t>vàng</a:t>
            </a:r>
            <a:r>
              <a:rPr lang="en-US" sz="2400" dirty="0">
                <a:latin typeface="Time New Roman"/>
              </a:rPr>
              <a:t>), </a:t>
            </a:r>
            <a:r>
              <a:rPr lang="en-US" sz="2400" dirty="0" err="1">
                <a:latin typeface="Time New Roman"/>
              </a:rPr>
              <a:t>chồi</a:t>
            </a:r>
            <a:r>
              <a:rPr lang="en-US" sz="2400" dirty="0">
                <a:latin typeface="Time New Roman"/>
              </a:rPr>
              <a:t> non, </a:t>
            </a:r>
            <a:r>
              <a:rPr lang="en-US" sz="2400" dirty="0" err="1">
                <a:latin typeface="Time New Roman"/>
              </a:rPr>
              <a:t>mây</a:t>
            </a:r>
            <a:r>
              <a:rPr lang="en-US" sz="2400" dirty="0">
                <a:latin typeface="Time New Roman"/>
              </a:rPr>
              <a:t>, </a:t>
            </a:r>
            <a:r>
              <a:rPr lang="en-US" sz="2400" dirty="0" err="1">
                <a:latin typeface="Time New Roman"/>
              </a:rPr>
              <a:t>mưa</a:t>
            </a:r>
            <a:r>
              <a:rPr lang="en-US" sz="2400" dirty="0">
                <a:latin typeface="Time New Roman"/>
              </a:rPr>
              <a:t>, </a:t>
            </a:r>
            <a:r>
              <a:rPr lang="en-US" sz="2400" dirty="0" err="1">
                <a:latin typeface="Time New Roman"/>
              </a:rPr>
              <a:t>gió</a:t>
            </a:r>
            <a:r>
              <a:rPr lang="en-US" sz="2400" dirty="0">
                <a:latin typeface="Time New Roman"/>
              </a:rPr>
              <a:t>, </a:t>
            </a:r>
            <a:r>
              <a:rPr lang="en-US" sz="2400" dirty="0" err="1">
                <a:latin typeface="Time New Roman"/>
              </a:rPr>
              <a:t>hoa</a:t>
            </a:r>
            <a:r>
              <a:rPr lang="en-US" sz="2400" dirty="0">
                <a:latin typeface="Time New Roman"/>
              </a:rPr>
              <a:t>, </a:t>
            </a:r>
            <a:r>
              <a:rPr lang="en-US" sz="2400" dirty="0" err="1">
                <a:latin typeface="Time New Roman"/>
              </a:rPr>
              <a:t>ong</a:t>
            </a:r>
            <a:r>
              <a:rPr lang="en-US" sz="2400" dirty="0">
                <a:latin typeface="Time New Roman"/>
              </a:rPr>
              <a:t>, </a:t>
            </a:r>
            <a:r>
              <a:rPr lang="en-US" sz="2400" dirty="0" err="1">
                <a:latin typeface="Time New Roman"/>
              </a:rPr>
              <a:t>bướm</a:t>
            </a:r>
            <a:r>
              <a:rPr lang="en-US" sz="2400" dirty="0">
                <a:latin typeface="Time New Roman"/>
              </a:rPr>
              <a:t>, </a:t>
            </a:r>
            <a:r>
              <a:rPr lang="en-US" sz="2400" dirty="0" err="1">
                <a:latin typeface="Time New Roman"/>
              </a:rPr>
              <a:t>chim</a:t>
            </a:r>
            <a:r>
              <a:rPr lang="en-US" sz="2400" dirty="0">
                <a:latin typeface="Time New Roman"/>
              </a:rPr>
              <a:t>…</a:t>
            </a:r>
            <a:r>
              <a:rPr lang="en-US" sz="2400" dirty="0" err="1">
                <a:latin typeface="Time New Roman"/>
              </a:rPr>
              <a:t>hoạt</a:t>
            </a:r>
            <a:r>
              <a:rPr lang="en-US" sz="2400" dirty="0">
                <a:latin typeface="Time New Roman"/>
              </a:rPr>
              <a:t> </a:t>
            </a:r>
            <a:r>
              <a:rPr lang="en-US" sz="2400" dirty="0" err="1">
                <a:latin typeface="Time New Roman"/>
              </a:rPr>
              <a:t>động</a:t>
            </a:r>
            <a:r>
              <a:rPr lang="en-US" sz="2400" dirty="0">
                <a:latin typeface="Time New Roman"/>
              </a:rPr>
              <a:t> </a:t>
            </a:r>
            <a:r>
              <a:rPr lang="en-US" sz="2400" dirty="0" err="1">
                <a:latin typeface="Time New Roman"/>
              </a:rPr>
              <a:t>của</a:t>
            </a:r>
            <a:r>
              <a:rPr lang="en-US" sz="2400" dirty="0">
                <a:latin typeface="Time New Roman"/>
              </a:rPr>
              <a:t> con </a:t>
            </a:r>
            <a:r>
              <a:rPr lang="en-US" sz="2400" dirty="0" err="1">
                <a:latin typeface="Time New Roman"/>
              </a:rPr>
              <a:t>người</a:t>
            </a:r>
            <a:r>
              <a:rPr lang="en-US" sz="2400" dirty="0">
                <a:latin typeface="Time New Roman"/>
              </a:rPr>
              <a:t>.</a:t>
            </a:r>
            <a:endParaRPr lang="vi-VN" sz="2400" b="0" i="0" dirty="0" smtClean="0">
              <a:effectLst/>
              <a:latin typeface="Time New Roman"/>
            </a:endParaRPr>
          </a:p>
          <a:p>
            <a:pPr algn="just"/>
            <a:r>
              <a:rPr lang="vi-VN" sz="2400" b="0" i="0" dirty="0" smtClean="0">
                <a:effectLst/>
                <a:latin typeface="Time New Roman"/>
              </a:rPr>
              <a:t> </a:t>
            </a:r>
            <a:endParaRPr lang="vi-VN" sz="2400" b="0" i="0" dirty="0">
              <a:effectLst/>
              <a:latin typeface="Time New Roman"/>
            </a:endParaRPr>
          </a:p>
        </p:txBody>
      </p:sp>
    </p:spTree>
    <p:extLst>
      <p:ext uri="{BB962C8B-B14F-4D97-AF65-F5344CB8AC3E}">
        <p14:creationId xmlns:p14="http://schemas.microsoft.com/office/powerpoint/2010/main" val="879171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0357" y="94230"/>
            <a:ext cx="8229600" cy="811306"/>
          </a:xfrm>
        </p:spPr>
        <p:txBody>
          <a:bodyPr>
            <a:noAutofit/>
          </a:bodyPr>
          <a:lstStyle/>
          <a:p>
            <a:pPr>
              <a:lnSpc>
                <a:spcPct val="150000"/>
              </a:lnSpc>
            </a:pPr>
            <a:r>
              <a:rPr lang="vi-VN" sz="6000" b="1" dirty="0">
                <a:solidFill>
                  <a:srgbClr val="FF0000"/>
                </a:solidFill>
                <a:latin typeface="Times New Roman" panose="02020603050405020304" pitchFamily="18" charset="0"/>
                <a:cs typeface="Times New Roman" panose="02020603050405020304" pitchFamily="18" charset="0"/>
              </a:rPr>
              <a:t>Ổn định tổ chức: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8D9FD25-39FA-4A4D-9732-84BB46CBBAD7}"/>
              </a:ext>
            </a:extLst>
          </p:cNvPr>
          <p:cNvSpPr/>
          <p:nvPr/>
        </p:nvSpPr>
        <p:spPr>
          <a:xfrm>
            <a:off x="1638657" y="994364"/>
            <a:ext cx="8656414" cy="1015663"/>
          </a:xfrm>
          <a:prstGeom prst="rect">
            <a:avLst/>
          </a:prstGeom>
        </p:spPr>
        <p:txBody>
          <a:bodyPr wrap="square">
            <a:spAutoFit/>
          </a:bodyPr>
          <a:lstStyle/>
          <a:p>
            <a:pPr algn="just">
              <a:lnSpc>
                <a:spcPct val="150000"/>
              </a:lnSpc>
              <a:spcAft>
                <a:spcPts val="0"/>
              </a:spcAft>
            </a:pP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Mua-Xuan-Cua-Em-Be-Trieu-Vy">
            <a:hlinkClick r:id="" action="ppaction://media"/>
          </p:cNvPr>
          <p:cNvPicPr>
            <a:picLocks noChangeAspect="1"/>
          </p:cNvPicPr>
          <p:nvPr>
            <a:audioFile r:link="rId1"/>
            <p:extLst>
              <p:ext uri="{DAA4B4D4-6D71-4841-9C94-3DE7FCFB9230}">
                <p14:media xmlns:p14="http://schemas.microsoft.com/office/powerpoint/2010/main" r:embed="rId2">
                  <p14:trim end="91579"/>
                  <p14:fade out="2500"/>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857483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212" y="638038"/>
            <a:ext cx="10616345" cy="1297640"/>
          </a:xfrm>
        </p:spPr>
        <p:txBody>
          <a:bodyPr>
            <a:normAutofit fontScale="90000"/>
          </a:bodyPr>
          <a:lstStyle/>
          <a:p>
            <a:r>
              <a:rPr lang="vi-VN" sz="6000" b="1" dirty="0">
                <a:solidFill>
                  <a:srgbClr val="FF0000"/>
                </a:solidFill>
                <a:latin typeface="Times New Roman" panose="02020603050405020304" pitchFamily="18" charset="0"/>
                <a:cs typeface="Times New Roman" panose="02020603050405020304" pitchFamily="18" charset="0"/>
              </a:rPr>
              <a:t>Phương pháp</a:t>
            </a:r>
            <a:r>
              <a:rPr lang="en-US" sz="6000" b="1" dirty="0">
                <a:solidFill>
                  <a:srgbClr val="FF0000"/>
                </a:solidFill>
                <a:latin typeface="Times New Roman" panose="02020603050405020304" pitchFamily="18" charset="0"/>
                <a:cs typeface="Times New Roman" panose="02020603050405020304" pitchFamily="18" charset="0"/>
              </a:rPr>
              <a:t> </a:t>
            </a:r>
            <a:r>
              <a:rPr lang="vi-VN" sz="6000" b="1" dirty="0">
                <a:solidFill>
                  <a:srgbClr val="FF0000"/>
                </a:solidFill>
                <a:latin typeface="Times New Roman" panose="02020603050405020304" pitchFamily="18" charset="0"/>
                <a:cs typeface="Times New Roman" panose="02020603050405020304" pitchFamily="18" charset="0"/>
              </a:rPr>
              <a:t>- hình thức tổ chức:</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782395"/>
            <a:ext cx="10001250" cy="830997"/>
          </a:xfrm>
          <a:prstGeom prst="rect">
            <a:avLst/>
          </a:prstGeom>
          <a:noFill/>
        </p:spPr>
        <p:txBody>
          <a:bodyPr wrap="square" rtlCol="0">
            <a:spAutoFit/>
          </a:bodyPr>
          <a:lstStyle/>
          <a:p>
            <a:r>
              <a:rPr lang="vi-VN" sz="4800" b="1" dirty="0">
                <a:solidFill>
                  <a:srgbClr val="0070C0"/>
                </a:solidFill>
                <a:latin typeface="Times New Roman" panose="02020603050405020304" pitchFamily="18" charset="0"/>
              </a:rPr>
              <a:t>                   </a:t>
            </a:r>
            <a:r>
              <a:rPr lang="en-US" sz="4800" b="1" dirty="0" err="1" smtClean="0">
                <a:solidFill>
                  <a:srgbClr val="0070C0"/>
                </a:solidFill>
                <a:latin typeface="Times New Roman" panose="02020603050405020304" pitchFamily="18" charset="0"/>
              </a:rPr>
              <a:t>Trò</a:t>
            </a:r>
            <a:r>
              <a:rPr lang="en-US" sz="4800" b="1" dirty="0" smtClean="0">
                <a:solidFill>
                  <a:srgbClr val="0070C0"/>
                </a:solidFill>
                <a:latin typeface="Times New Roman" panose="02020603050405020304" pitchFamily="18" charset="0"/>
              </a:rPr>
              <a:t> </a:t>
            </a:r>
            <a:r>
              <a:rPr lang="en-US" sz="4800" b="1" dirty="0" err="1" smtClean="0">
                <a:solidFill>
                  <a:srgbClr val="0070C0"/>
                </a:solidFill>
                <a:latin typeface="Times New Roman" panose="02020603050405020304" pitchFamily="18" charset="0"/>
              </a:rPr>
              <a:t>chuyện</a:t>
            </a:r>
            <a:r>
              <a:rPr lang="en-US" sz="4800" b="1" dirty="0" smtClean="0">
                <a:solidFill>
                  <a:srgbClr val="0070C0"/>
                </a:solidFill>
                <a:latin typeface="Times New Roman" panose="02020603050405020304" pitchFamily="18" charset="0"/>
              </a:rPr>
              <a:t> </a:t>
            </a:r>
            <a:r>
              <a:rPr lang="en-US" sz="4800" b="1" dirty="0" err="1" smtClean="0">
                <a:solidFill>
                  <a:srgbClr val="0070C0"/>
                </a:solidFill>
                <a:latin typeface="Times New Roman" panose="02020603050405020304" pitchFamily="18" charset="0"/>
              </a:rPr>
              <a:t>về</a:t>
            </a:r>
            <a:r>
              <a:rPr lang="en-US" sz="4800" b="1" dirty="0" smtClean="0">
                <a:solidFill>
                  <a:srgbClr val="0070C0"/>
                </a:solidFill>
                <a:latin typeface="Times New Roman" panose="02020603050405020304" pitchFamily="18" charset="0"/>
              </a:rPr>
              <a:t> </a:t>
            </a:r>
            <a:r>
              <a:rPr lang="en-US" sz="4800" b="1" dirty="0" err="1" smtClean="0">
                <a:solidFill>
                  <a:srgbClr val="0070C0"/>
                </a:solidFill>
                <a:latin typeface="Times New Roman" panose="02020603050405020304" pitchFamily="18" charset="0"/>
              </a:rPr>
              <a:t>mùa</a:t>
            </a:r>
            <a:r>
              <a:rPr lang="en-US" sz="4800" b="1" dirty="0" smtClean="0">
                <a:solidFill>
                  <a:srgbClr val="0070C0"/>
                </a:solidFill>
                <a:latin typeface="Times New Roman" panose="02020603050405020304" pitchFamily="18" charset="0"/>
              </a:rPr>
              <a:t> </a:t>
            </a:r>
            <a:r>
              <a:rPr lang="en-US" sz="4800" b="1" dirty="0" err="1" smtClean="0">
                <a:solidFill>
                  <a:srgbClr val="0070C0"/>
                </a:solidFill>
                <a:latin typeface="Times New Roman" panose="02020603050405020304" pitchFamily="18" charset="0"/>
              </a:rPr>
              <a:t>xuân</a:t>
            </a:r>
            <a:endParaRPr lang="vi-VN" sz="4400" b="1" i="1" dirty="0">
              <a:solidFill>
                <a:srgbClr val="0070C0"/>
              </a:solidFill>
              <a:latin typeface="Times New Roman" panose="02020603050405020304" pitchFamily="18" charset="0"/>
            </a:endParaRPr>
          </a:p>
        </p:txBody>
      </p:sp>
      <p:sp>
        <p:nvSpPr>
          <p:cNvPr id="5" name="Rectangle 4"/>
          <p:cNvSpPr/>
          <p:nvPr/>
        </p:nvSpPr>
        <p:spPr>
          <a:xfrm>
            <a:off x="3595607" y="2895369"/>
            <a:ext cx="5137945" cy="369332"/>
          </a:xfrm>
          <a:prstGeom prst="rect">
            <a:avLst/>
          </a:prstGeom>
        </p:spPr>
        <p:txBody>
          <a:bodyPr wrap="none">
            <a:spAutoFit/>
          </a:bodyPr>
          <a:lstStyle/>
          <a:p>
            <a:pPr algn="just"/>
            <a:r>
              <a:rPr lang="en-US" dirty="0">
                <a:latin typeface="Times New Roman"/>
                <a:ea typeface="Times New Roman"/>
              </a:rPr>
              <a:t>Ai </a:t>
            </a:r>
            <a:r>
              <a:rPr lang="en-US" dirty="0" err="1">
                <a:latin typeface="Times New Roman"/>
                <a:ea typeface="Times New Roman"/>
              </a:rPr>
              <a:t>biết</a:t>
            </a:r>
            <a:r>
              <a:rPr lang="en-US" dirty="0">
                <a:latin typeface="Times New Roman"/>
                <a:ea typeface="Times New Roman"/>
              </a:rPr>
              <a:t> </a:t>
            </a:r>
            <a:r>
              <a:rPr lang="en-US" dirty="0" err="1">
                <a:latin typeface="Times New Roman"/>
                <a:ea typeface="Times New Roman"/>
              </a:rPr>
              <a:t>một</a:t>
            </a:r>
            <a:r>
              <a:rPr lang="en-US" dirty="0">
                <a:latin typeface="Times New Roman"/>
                <a:ea typeface="Times New Roman"/>
              </a:rPr>
              <a:t> </a:t>
            </a:r>
            <a:r>
              <a:rPr lang="en-US" dirty="0" err="1">
                <a:latin typeface="Times New Roman"/>
                <a:ea typeface="Times New Roman"/>
              </a:rPr>
              <a:t>năm</a:t>
            </a:r>
            <a:r>
              <a:rPr lang="en-US" dirty="0">
                <a:latin typeface="Times New Roman"/>
                <a:ea typeface="Times New Roman"/>
              </a:rPr>
              <a:t> </a:t>
            </a:r>
            <a:r>
              <a:rPr lang="en-US" dirty="0" err="1">
                <a:latin typeface="Times New Roman"/>
                <a:ea typeface="Times New Roman"/>
              </a:rPr>
              <a:t>có</a:t>
            </a:r>
            <a:r>
              <a:rPr lang="en-US" dirty="0">
                <a:latin typeface="Times New Roman"/>
                <a:ea typeface="Times New Roman"/>
              </a:rPr>
              <a:t> </a:t>
            </a:r>
            <a:r>
              <a:rPr lang="en-US" dirty="0" err="1">
                <a:latin typeface="Times New Roman"/>
                <a:ea typeface="Times New Roman"/>
              </a:rPr>
              <a:t>mấy</a:t>
            </a:r>
            <a:r>
              <a:rPr lang="en-US" dirty="0">
                <a:latin typeface="Times New Roman"/>
                <a:ea typeface="Times New Roman"/>
              </a:rPr>
              <a:t> </a:t>
            </a:r>
            <a:r>
              <a:rPr lang="en-US" dirty="0" err="1">
                <a:latin typeface="Times New Roman"/>
                <a:ea typeface="Times New Roman"/>
              </a:rPr>
              <a:t>mùa</a:t>
            </a:r>
            <a:r>
              <a:rPr lang="en-US" dirty="0">
                <a:latin typeface="Times New Roman"/>
                <a:ea typeface="Times New Roman"/>
              </a:rPr>
              <a:t>? </a:t>
            </a:r>
            <a:r>
              <a:rPr lang="en-US" dirty="0" err="1">
                <a:latin typeface="Times New Roman"/>
                <a:ea typeface="Times New Roman"/>
              </a:rPr>
              <a:t>Đó</a:t>
            </a:r>
            <a:r>
              <a:rPr lang="en-US" dirty="0">
                <a:latin typeface="Times New Roman"/>
                <a:ea typeface="Times New Roman"/>
              </a:rPr>
              <a: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những</a:t>
            </a:r>
            <a:r>
              <a:rPr lang="en-US" dirty="0">
                <a:latin typeface="Times New Roman"/>
                <a:ea typeface="Times New Roman"/>
              </a:rPr>
              <a:t> </a:t>
            </a:r>
            <a:r>
              <a:rPr lang="en-US" dirty="0" err="1">
                <a:latin typeface="Times New Roman"/>
                <a:ea typeface="Times New Roman"/>
              </a:rPr>
              <a:t>mùa</a:t>
            </a:r>
            <a:r>
              <a:rPr lang="en-US" dirty="0">
                <a:latin typeface="Times New Roman"/>
                <a:ea typeface="Times New Roman"/>
              </a:rPr>
              <a:t> </a:t>
            </a:r>
            <a:r>
              <a:rPr lang="en-US" dirty="0" err="1">
                <a:latin typeface="Times New Roman"/>
                <a:ea typeface="Times New Roman"/>
              </a:rPr>
              <a:t>nào</a:t>
            </a:r>
            <a:r>
              <a:rPr lang="en-US" dirty="0">
                <a:latin typeface="Times New Roman"/>
                <a:ea typeface="Times New Roman"/>
              </a:rPr>
              <a:t>?</a:t>
            </a:r>
          </a:p>
        </p:txBody>
      </p:sp>
    </p:spTree>
    <p:extLst>
      <p:ext uri="{BB962C8B-B14F-4D97-AF65-F5344CB8AC3E}">
        <p14:creationId xmlns:p14="http://schemas.microsoft.com/office/powerpoint/2010/main" val="1024999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 y="0"/>
            <a:ext cx="11407140" cy="630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Box 5"/>
          <p:cNvSpPr txBox="1">
            <a:spLocks noChangeArrowheads="1"/>
          </p:cNvSpPr>
          <p:nvPr/>
        </p:nvSpPr>
        <p:spPr bwMode="auto">
          <a:xfrm>
            <a:off x="2663190" y="6168569"/>
            <a:ext cx="7162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dirty="0" err="1" smtClean="0">
                <a:solidFill>
                  <a:srgbClr val="FF0000"/>
                </a:solidFill>
                <a:latin typeface="Time New Roman"/>
              </a:rPr>
              <a:t>Mùa</a:t>
            </a:r>
            <a:r>
              <a:rPr lang="en-US" altLang="en-US" sz="4400" b="1" dirty="0" smtClean="0">
                <a:solidFill>
                  <a:srgbClr val="FF0000"/>
                </a:solidFill>
                <a:latin typeface="Time New Roman"/>
              </a:rPr>
              <a:t> </a:t>
            </a:r>
            <a:r>
              <a:rPr lang="en-US" altLang="en-US" sz="4400" b="1" dirty="0" err="1" smtClean="0">
                <a:solidFill>
                  <a:srgbClr val="FF0000"/>
                </a:solidFill>
                <a:latin typeface="Time New Roman"/>
              </a:rPr>
              <a:t>xuân</a:t>
            </a:r>
            <a:endParaRPr lang="en-US" altLang="en-US" sz="4400" b="1" dirty="0">
              <a:solidFill>
                <a:srgbClr val="FF0000"/>
              </a:solidFill>
              <a:latin typeface="Time New Roman"/>
            </a:endParaRPr>
          </a:p>
        </p:txBody>
      </p:sp>
    </p:spTree>
    <p:extLst>
      <p:ext uri="{BB962C8B-B14F-4D97-AF65-F5344CB8AC3E}">
        <p14:creationId xmlns:p14="http://schemas.microsoft.com/office/powerpoint/2010/main" val="26721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2663190" y="6088559"/>
            <a:ext cx="7162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dirty="0" err="1" smtClean="0">
                <a:solidFill>
                  <a:srgbClr val="FF0000"/>
                </a:solidFill>
                <a:latin typeface="Time New Roman"/>
              </a:rPr>
              <a:t>Mùa</a:t>
            </a:r>
            <a:r>
              <a:rPr lang="en-US" altLang="en-US" sz="4400" b="1" dirty="0" smtClean="0">
                <a:solidFill>
                  <a:srgbClr val="FF0000"/>
                </a:solidFill>
                <a:latin typeface="Time New Roman"/>
              </a:rPr>
              <a:t> </a:t>
            </a:r>
            <a:r>
              <a:rPr lang="en-US" altLang="en-US" sz="4400" b="1" dirty="0" err="1" smtClean="0">
                <a:solidFill>
                  <a:srgbClr val="FF0000"/>
                </a:solidFill>
                <a:latin typeface="Time New Roman"/>
              </a:rPr>
              <a:t>hạ</a:t>
            </a:r>
            <a:endParaRPr lang="en-US" altLang="en-US" sz="4400" b="1" dirty="0">
              <a:solidFill>
                <a:srgbClr val="FF0000"/>
              </a:solidFill>
              <a:latin typeface="Time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24" y="0"/>
            <a:ext cx="10846006" cy="6088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270292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6565"/>
                                        </p:tgtEl>
                                        <p:attrNameLst>
                                          <p:attrName>style.visibility</p:attrName>
                                        </p:attrNameLst>
                                      </p:cBhvr>
                                      <p:to>
                                        <p:strVal val="visible"/>
                                      </p:to>
                                    </p:set>
                                    <p:animEffect transition="in" filter="fade">
                                      <p:cBhvr>
                                        <p:cTn id="12" dur="1000"/>
                                        <p:tgtEl>
                                          <p:spTgt spid="66565"/>
                                        </p:tgtEl>
                                      </p:cBhvr>
                                    </p:animEffect>
                                    <p:anim calcmode="lin" valueType="num">
                                      <p:cBhvr>
                                        <p:cTn id="13" dur="1000" fill="hold"/>
                                        <p:tgtEl>
                                          <p:spTgt spid="66565"/>
                                        </p:tgtEl>
                                        <p:attrNameLst>
                                          <p:attrName>ppt_x</p:attrName>
                                        </p:attrNameLst>
                                      </p:cBhvr>
                                      <p:tavLst>
                                        <p:tav tm="0">
                                          <p:val>
                                            <p:strVal val="#ppt_x"/>
                                          </p:val>
                                        </p:tav>
                                        <p:tav tm="100000">
                                          <p:val>
                                            <p:strVal val="#ppt_x"/>
                                          </p:val>
                                        </p:tav>
                                      </p:tavLst>
                                    </p:anim>
                                    <p:anim calcmode="lin" valueType="num">
                                      <p:cBhvr>
                                        <p:cTn id="14" dur="1000" fill="hold"/>
                                        <p:tgtEl>
                                          <p:spTgt spid="665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83" name="Text Box 15"/>
          <p:cNvSpPr txBox="1">
            <a:spLocks noChangeArrowheads="1"/>
          </p:cNvSpPr>
          <p:nvPr/>
        </p:nvSpPr>
        <p:spPr bwMode="auto">
          <a:xfrm>
            <a:off x="4091940" y="6176784"/>
            <a:ext cx="3886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dirty="0" err="1" smtClean="0">
                <a:solidFill>
                  <a:srgbClr val="FF0000"/>
                </a:solidFill>
                <a:latin typeface="Time New Roman"/>
              </a:rPr>
              <a:t>Mùa</a:t>
            </a:r>
            <a:r>
              <a:rPr lang="en-US" altLang="en-US" sz="4000" b="1" dirty="0" smtClean="0">
                <a:solidFill>
                  <a:srgbClr val="FF0000"/>
                </a:solidFill>
                <a:latin typeface="Time New Roman"/>
              </a:rPr>
              <a:t> </a:t>
            </a:r>
            <a:r>
              <a:rPr lang="en-US" altLang="en-US" sz="4000" b="1" dirty="0" err="1">
                <a:solidFill>
                  <a:srgbClr val="FF0000"/>
                </a:solidFill>
                <a:latin typeface="Time New Roman"/>
              </a:rPr>
              <a:t>thu</a:t>
            </a:r>
            <a:endParaRPr lang="en-US" altLang="en-US" sz="4000" b="1" dirty="0">
              <a:solidFill>
                <a:srgbClr val="FF0000"/>
              </a:solidFill>
              <a:latin typeface="Time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80" y="0"/>
            <a:ext cx="10679860" cy="6176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822961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183"/>
                                        </p:tgtEl>
                                        <p:attrNameLst>
                                          <p:attrName>style.visibility</p:attrName>
                                        </p:attrNameLst>
                                      </p:cBhvr>
                                      <p:to>
                                        <p:strVal val="visible"/>
                                      </p:to>
                                    </p:set>
                                    <p:animEffect transition="in" filter="fade">
                                      <p:cBhvr>
                                        <p:cTn id="15" dur="1000"/>
                                        <p:tgtEl>
                                          <p:spTgt spid="7183"/>
                                        </p:tgtEl>
                                      </p:cBhvr>
                                    </p:animEffect>
                                    <p:anim calcmode="lin" valueType="num">
                                      <p:cBhvr>
                                        <p:cTn id="16" dur="1000" fill="hold"/>
                                        <p:tgtEl>
                                          <p:spTgt spid="7183"/>
                                        </p:tgtEl>
                                        <p:attrNameLst>
                                          <p:attrName>ppt_x</p:attrName>
                                        </p:attrNameLst>
                                      </p:cBhvr>
                                      <p:tavLst>
                                        <p:tav tm="0">
                                          <p:val>
                                            <p:strVal val="#ppt_x"/>
                                          </p:val>
                                        </p:tav>
                                        <p:tav tm="100000">
                                          <p:val>
                                            <p:strVal val="#ppt_x"/>
                                          </p:val>
                                        </p:tav>
                                      </p:tavLst>
                                    </p:anim>
                                    <p:anim calcmode="lin" valueType="num">
                                      <p:cBhvr>
                                        <p:cTn id="17" dur="1000" fill="hold"/>
                                        <p:tgtEl>
                                          <p:spTgt spid="7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9" name="Text Box 9"/>
          <p:cNvSpPr txBox="1">
            <a:spLocks noChangeArrowheads="1"/>
          </p:cNvSpPr>
          <p:nvPr/>
        </p:nvSpPr>
        <p:spPr bwMode="auto">
          <a:xfrm>
            <a:off x="2834640" y="6088559"/>
            <a:ext cx="6324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b="1" dirty="0" err="1" smtClean="0">
                <a:solidFill>
                  <a:srgbClr val="FF0000"/>
                </a:solidFill>
                <a:latin typeface="Time New Roman"/>
              </a:rPr>
              <a:t>Mùa</a:t>
            </a:r>
            <a:r>
              <a:rPr lang="en-US" altLang="en-US" sz="4400" b="1" dirty="0" smtClean="0">
                <a:solidFill>
                  <a:srgbClr val="FF0000"/>
                </a:solidFill>
                <a:latin typeface="Time New Roman"/>
              </a:rPr>
              <a:t> </a:t>
            </a:r>
            <a:r>
              <a:rPr lang="en-US" altLang="en-US" sz="4400" b="1" dirty="0" err="1">
                <a:solidFill>
                  <a:srgbClr val="FF0000"/>
                </a:solidFill>
                <a:latin typeface="Time New Roman"/>
              </a:rPr>
              <a:t>đông</a:t>
            </a:r>
            <a:endParaRPr lang="en-US" altLang="en-US" sz="4400" b="1" dirty="0">
              <a:solidFill>
                <a:srgbClr val="FF0000"/>
              </a:solidFill>
              <a:latin typeface="Time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70" y="0"/>
            <a:ext cx="10424160" cy="6184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69818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729"/>
                                        </p:tgtEl>
                                        <p:attrNameLst>
                                          <p:attrName>style.visibility</p:attrName>
                                        </p:attrNameLst>
                                      </p:cBhvr>
                                      <p:to>
                                        <p:strVal val="visible"/>
                                      </p:to>
                                    </p:set>
                                    <p:animEffect transition="in" filter="fade">
                                      <p:cBhvr>
                                        <p:cTn id="12" dur="1000"/>
                                        <p:tgtEl>
                                          <p:spTgt spid="30729"/>
                                        </p:tgtEl>
                                      </p:cBhvr>
                                    </p:animEffect>
                                    <p:anim calcmode="lin" valueType="num">
                                      <p:cBhvr>
                                        <p:cTn id="13" dur="1000" fill="hold"/>
                                        <p:tgtEl>
                                          <p:spTgt spid="30729"/>
                                        </p:tgtEl>
                                        <p:attrNameLst>
                                          <p:attrName>ppt_x</p:attrName>
                                        </p:attrNameLst>
                                      </p:cBhvr>
                                      <p:tavLst>
                                        <p:tav tm="0">
                                          <p:val>
                                            <p:strVal val="#ppt_x"/>
                                          </p:val>
                                        </p:tav>
                                        <p:tav tm="100000">
                                          <p:val>
                                            <p:strVal val="#ppt_x"/>
                                          </p:val>
                                        </p:tav>
                                      </p:tavLst>
                                    </p:anim>
                                    <p:anim calcmode="lin" valueType="num">
                                      <p:cBhvr>
                                        <p:cTn id="14" dur="1000" fill="hold"/>
                                        <p:tgtEl>
                                          <p:spTgt spid="307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597</Words>
  <Application>Microsoft Office PowerPoint</Application>
  <PresentationFormat>Widescreen</PresentationFormat>
  <Paragraphs>67</Paragraphs>
  <Slides>21</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 New Roman</vt:lpstr>
      <vt:lpstr>Times New Roman</vt:lpstr>
      <vt:lpstr>Office Theme</vt:lpstr>
      <vt:lpstr>PowerPoint Presentation</vt:lpstr>
      <vt:lpstr>PowerPoint Presentation</vt:lpstr>
      <vt:lpstr>PowerPoint Presentation</vt:lpstr>
      <vt:lpstr>Ổn định tổ chức:</vt:lpstr>
      <vt:lpstr>Phương pháp - hình thức tổ chức: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32</cp:revision>
  <dcterms:created xsi:type="dcterms:W3CDTF">2024-02-21T01:33:58Z</dcterms:created>
  <dcterms:modified xsi:type="dcterms:W3CDTF">2024-02-21T09:26:48Z</dcterms:modified>
</cp:coreProperties>
</file>