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1" r:id="rId4"/>
    <p:sldId id="263" r:id="rId5"/>
    <p:sldId id="265" r:id="rId6"/>
    <p:sldId id="267" r:id="rId7"/>
    <p:sldId id="269" r:id="rId8"/>
    <p:sldId id="271" r:id="rId9"/>
    <p:sldId id="273" r:id="rId10"/>
    <p:sldId id="274" r:id="rId11"/>
    <p:sldId id="276" r:id="rId12"/>
    <p:sldId id="277" r:id="rId13"/>
    <p:sldId id="279" r:id="rId14"/>
    <p:sldId id="283" r:id="rId15"/>
    <p:sldId id="285" r:id="rId16"/>
    <p:sldId id="287" r:id="rId17"/>
    <p:sldId id="29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CDE45E-7D2A-43CA-9E05-63FA18B2E849}"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ED3884-647A-4E70-A79C-D9138744A82D}" type="slidenum">
              <a:rPr lang="en-US" smtClean="0"/>
              <a:t>‹#›</a:t>
            </a:fld>
            <a:endParaRPr lang="en-US"/>
          </a:p>
        </p:txBody>
      </p:sp>
    </p:spTree>
    <p:extLst>
      <p:ext uri="{BB962C8B-B14F-4D97-AF65-F5344CB8AC3E}">
        <p14:creationId xmlns:p14="http://schemas.microsoft.com/office/powerpoint/2010/main" val="127168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CDE45E-7D2A-43CA-9E05-63FA18B2E849}"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ED3884-647A-4E70-A79C-D9138744A82D}" type="slidenum">
              <a:rPr lang="en-US" smtClean="0"/>
              <a:t>‹#›</a:t>
            </a:fld>
            <a:endParaRPr lang="en-US"/>
          </a:p>
        </p:txBody>
      </p:sp>
    </p:spTree>
    <p:extLst>
      <p:ext uri="{BB962C8B-B14F-4D97-AF65-F5344CB8AC3E}">
        <p14:creationId xmlns:p14="http://schemas.microsoft.com/office/powerpoint/2010/main" val="2563201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CDE45E-7D2A-43CA-9E05-63FA18B2E849}"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ED3884-647A-4E70-A79C-D9138744A82D}" type="slidenum">
              <a:rPr lang="en-US" smtClean="0"/>
              <a:t>‹#›</a:t>
            </a:fld>
            <a:endParaRPr lang="en-US"/>
          </a:p>
        </p:txBody>
      </p:sp>
    </p:spTree>
    <p:extLst>
      <p:ext uri="{BB962C8B-B14F-4D97-AF65-F5344CB8AC3E}">
        <p14:creationId xmlns:p14="http://schemas.microsoft.com/office/powerpoint/2010/main" val="233278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CDE45E-7D2A-43CA-9E05-63FA18B2E849}"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ED3884-647A-4E70-A79C-D9138744A82D}" type="slidenum">
              <a:rPr lang="en-US" smtClean="0"/>
              <a:t>‹#›</a:t>
            </a:fld>
            <a:endParaRPr lang="en-US"/>
          </a:p>
        </p:txBody>
      </p:sp>
    </p:spTree>
    <p:extLst>
      <p:ext uri="{BB962C8B-B14F-4D97-AF65-F5344CB8AC3E}">
        <p14:creationId xmlns:p14="http://schemas.microsoft.com/office/powerpoint/2010/main" val="670293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CDE45E-7D2A-43CA-9E05-63FA18B2E849}"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ED3884-647A-4E70-A79C-D9138744A82D}" type="slidenum">
              <a:rPr lang="en-US" smtClean="0"/>
              <a:t>‹#›</a:t>
            </a:fld>
            <a:endParaRPr lang="en-US"/>
          </a:p>
        </p:txBody>
      </p:sp>
    </p:spTree>
    <p:extLst>
      <p:ext uri="{BB962C8B-B14F-4D97-AF65-F5344CB8AC3E}">
        <p14:creationId xmlns:p14="http://schemas.microsoft.com/office/powerpoint/2010/main" val="376620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CDE45E-7D2A-43CA-9E05-63FA18B2E849}"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ED3884-647A-4E70-A79C-D9138744A82D}" type="slidenum">
              <a:rPr lang="en-US" smtClean="0"/>
              <a:t>‹#›</a:t>
            </a:fld>
            <a:endParaRPr lang="en-US"/>
          </a:p>
        </p:txBody>
      </p:sp>
    </p:spTree>
    <p:extLst>
      <p:ext uri="{BB962C8B-B14F-4D97-AF65-F5344CB8AC3E}">
        <p14:creationId xmlns:p14="http://schemas.microsoft.com/office/powerpoint/2010/main" val="1938257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CDE45E-7D2A-43CA-9E05-63FA18B2E849}" type="datetimeFigureOut">
              <a:rPr lang="en-US" smtClean="0"/>
              <a:t>10/14/2024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ED3884-647A-4E70-A79C-D9138744A82D}" type="slidenum">
              <a:rPr lang="en-US" smtClean="0"/>
              <a:t>‹#›</a:t>
            </a:fld>
            <a:endParaRPr lang="en-US"/>
          </a:p>
        </p:txBody>
      </p:sp>
    </p:spTree>
    <p:extLst>
      <p:ext uri="{BB962C8B-B14F-4D97-AF65-F5344CB8AC3E}">
        <p14:creationId xmlns:p14="http://schemas.microsoft.com/office/powerpoint/2010/main" val="1255374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CDE45E-7D2A-43CA-9E05-63FA18B2E849}" type="datetimeFigureOut">
              <a:rPr lang="en-US" smtClean="0"/>
              <a:t>10/14/2024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ED3884-647A-4E70-A79C-D9138744A82D}" type="slidenum">
              <a:rPr lang="en-US" smtClean="0"/>
              <a:t>‹#›</a:t>
            </a:fld>
            <a:endParaRPr lang="en-US"/>
          </a:p>
        </p:txBody>
      </p:sp>
    </p:spTree>
    <p:extLst>
      <p:ext uri="{BB962C8B-B14F-4D97-AF65-F5344CB8AC3E}">
        <p14:creationId xmlns:p14="http://schemas.microsoft.com/office/powerpoint/2010/main" val="425379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DE45E-7D2A-43CA-9E05-63FA18B2E849}" type="datetimeFigureOut">
              <a:rPr lang="en-US" smtClean="0"/>
              <a:t>10/14/2024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ED3884-647A-4E70-A79C-D9138744A82D}" type="slidenum">
              <a:rPr lang="en-US" smtClean="0"/>
              <a:t>‹#›</a:t>
            </a:fld>
            <a:endParaRPr lang="en-US"/>
          </a:p>
        </p:txBody>
      </p:sp>
    </p:spTree>
    <p:extLst>
      <p:ext uri="{BB962C8B-B14F-4D97-AF65-F5344CB8AC3E}">
        <p14:creationId xmlns:p14="http://schemas.microsoft.com/office/powerpoint/2010/main" val="424316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CDE45E-7D2A-43CA-9E05-63FA18B2E849}"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ED3884-647A-4E70-A79C-D9138744A82D}" type="slidenum">
              <a:rPr lang="en-US" smtClean="0"/>
              <a:t>‹#›</a:t>
            </a:fld>
            <a:endParaRPr lang="en-US"/>
          </a:p>
        </p:txBody>
      </p:sp>
    </p:spTree>
    <p:extLst>
      <p:ext uri="{BB962C8B-B14F-4D97-AF65-F5344CB8AC3E}">
        <p14:creationId xmlns:p14="http://schemas.microsoft.com/office/powerpoint/2010/main" val="1105877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CDE45E-7D2A-43CA-9E05-63FA18B2E849}"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ED3884-647A-4E70-A79C-D9138744A82D}" type="slidenum">
              <a:rPr lang="en-US" smtClean="0"/>
              <a:t>‹#›</a:t>
            </a:fld>
            <a:endParaRPr lang="en-US"/>
          </a:p>
        </p:txBody>
      </p:sp>
    </p:spTree>
    <p:extLst>
      <p:ext uri="{BB962C8B-B14F-4D97-AF65-F5344CB8AC3E}">
        <p14:creationId xmlns:p14="http://schemas.microsoft.com/office/powerpoint/2010/main" val="1761585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CDE45E-7D2A-43CA-9E05-63FA18B2E849}" type="datetimeFigureOut">
              <a:rPr lang="en-US" smtClean="0"/>
              <a:t>10/14/2024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ED3884-647A-4E70-A79C-D9138744A82D}" type="slidenum">
              <a:rPr lang="en-US" smtClean="0"/>
              <a:t>‹#›</a:t>
            </a:fld>
            <a:endParaRPr lang="en-US"/>
          </a:p>
        </p:txBody>
      </p:sp>
    </p:spTree>
    <p:extLst>
      <p:ext uri="{BB962C8B-B14F-4D97-AF65-F5344CB8AC3E}">
        <p14:creationId xmlns:p14="http://schemas.microsoft.com/office/powerpoint/2010/main" val="4217133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gif"/><Relationship Id="rId2" Type="http://schemas.openxmlformats.org/officeDocument/2006/relationships/hyperlink" Target="http://2.bp.blogspot.com/-juPZCPnt-Wc/TkTLlo69ttI/AAAAAAAAAeU/kcZPHZy6T-c/s1600/8066_view_325002773.jpg" TargetMode="External"/><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3.bp.blogspot.com/-YHJODcEUz-Y/TkTLnGNQpCI/AAAAAAAAAf8/Sn8-j60ICJU/s1600/1232929990wHZKSp8.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gif"/><Relationship Id="rId2" Type="http://schemas.openxmlformats.org/officeDocument/2006/relationships/hyperlink" Target="http://2.bp.blogspot.com/-juPZCPnt-Wc/TkTLlo69ttI/AAAAAAAAAeU/kcZPHZy6T-c/s1600/8066_view_325002773.jpg" TargetMode="External"/><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2.bp.blogspot.com/-lV1pLKxJneM/TkTLnAa7CKI/AAAAAAAAAf0/X1zC1AGyl10/s1600/baby-names-baby-in-towel(2).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8856" y="159488"/>
            <a:ext cx="11717079" cy="6496493"/>
          </a:xfrm>
          <a:prstGeom prst="rect">
            <a:avLst/>
          </a:prstGeom>
        </p:spPr>
      </p:pic>
      <p:sp>
        <p:nvSpPr>
          <p:cNvPr id="5" name="TextBox 4"/>
          <p:cNvSpPr txBox="1"/>
          <p:nvPr/>
        </p:nvSpPr>
        <p:spPr>
          <a:xfrm>
            <a:off x="3769736" y="618912"/>
            <a:ext cx="5061097" cy="646331"/>
          </a:xfrm>
          <a:prstGeom prst="rect">
            <a:avLst/>
          </a:prstGeom>
          <a:noFill/>
        </p:spPr>
        <p:txBody>
          <a:bodyPr wrap="square" rtlCol="0">
            <a:spAutoFit/>
          </a:bodyPr>
          <a:lstStyle/>
          <a:p>
            <a:pPr algn="ctr"/>
            <a:r>
              <a:rPr lang="en-US" b="1" dirty="0" smtClean="0">
                <a:solidFill>
                  <a:srgbClr val="002060"/>
                </a:solidFill>
                <a:latin typeface="Times New Roman" pitchFamily="18" charset="0"/>
                <a:cs typeface="Times New Roman" pitchFamily="18" charset="0"/>
              </a:rPr>
              <a:t>ỦY BAN NHÂN DÂN QUẬN LONG BIÊN</a:t>
            </a:r>
            <a:endParaRPr lang="vi-VN" b="1" dirty="0" smtClean="0">
              <a:solidFill>
                <a:srgbClr val="002060"/>
              </a:solidFill>
              <a:latin typeface="Times New Roman" pitchFamily="18" charset="0"/>
              <a:cs typeface="Times New Roman" pitchFamily="18" charset="0"/>
            </a:endParaRPr>
          </a:p>
          <a:p>
            <a:pPr algn="ctr"/>
            <a:r>
              <a:rPr lang="vi-VN" b="1" dirty="0" smtClean="0">
                <a:solidFill>
                  <a:srgbClr val="002060"/>
                </a:solidFill>
                <a:latin typeface="Times New Roman" pitchFamily="18" charset="0"/>
                <a:cs typeface="Times New Roman" pitchFamily="18" charset="0"/>
              </a:rPr>
              <a:t>TRƯỜNG MẦM NON </a:t>
            </a:r>
            <a:r>
              <a:rPr lang="en-US" b="1" dirty="0" smtClean="0">
                <a:solidFill>
                  <a:srgbClr val="002060"/>
                </a:solidFill>
                <a:latin typeface="Times New Roman" pitchFamily="18" charset="0"/>
                <a:cs typeface="Times New Roman" pitchFamily="18" charset="0"/>
              </a:rPr>
              <a:t>CỰ KHỐI </a:t>
            </a:r>
            <a:endParaRPr lang="en-US" b="1" dirty="0">
              <a:solidFill>
                <a:srgbClr val="002060"/>
              </a:solidFill>
              <a:latin typeface="Times New Roman" pitchFamily="18" charset="0"/>
              <a:cs typeface="Times New Roman" pitchFamily="18" charset="0"/>
            </a:endParaRPr>
          </a:p>
        </p:txBody>
      </p:sp>
      <p:pic>
        <p:nvPicPr>
          <p:cNvPr id="6" name="Picture 5" descr="A logo with people and text&#10;&#10;Description automatically generated">
            <a:extLst>
              <a:ext uri="{FF2B5EF4-FFF2-40B4-BE49-F238E27FC236}">
                <a16:creationId xmlns:a16="http://schemas.microsoft.com/office/drawing/2014/main" id="{7065D9A0-40E8-4891-9B04-D4BC30F1B8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5555" y="1490749"/>
            <a:ext cx="1336809" cy="1243425"/>
          </a:xfrm>
          <a:prstGeom prst="rect">
            <a:avLst/>
          </a:prstGeom>
        </p:spPr>
      </p:pic>
      <p:sp>
        <p:nvSpPr>
          <p:cNvPr id="7" name="TextBox 6"/>
          <p:cNvSpPr txBox="1"/>
          <p:nvPr/>
        </p:nvSpPr>
        <p:spPr>
          <a:xfrm>
            <a:off x="1523360" y="3795823"/>
            <a:ext cx="8819214" cy="2185214"/>
          </a:xfrm>
          <a:prstGeom prst="rect">
            <a:avLst/>
          </a:prstGeom>
          <a:noFill/>
        </p:spPr>
        <p:txBody>
          <a:bodyPr wrap="square" rtlCol="0">
            <a:spAutoFit/>
          </a:bodyPr>
          <a:lstStyle/>
          <a:p>
            <a:pPr algn="ctr">
              <a:tabLst>
                <a:tab pos="514350" algn="l"/>
                <a:tab pos="2239328" algn="ctr"/>
              </a:tabLst>
            </a:pPr>
            <a:r>
              <a:rPr lang="en-US" sz="3200" b="1" kern="0" dirty="0" smtClean="0">
                <a:solidFill>
                  <a:srgbClr val="C00000"/>
                </a:solidFill>
                <a:latin typeface="Times New Roman"/>
                <a:cs typeface="Times New Roman" pitchFamily="18" charset="0"/>
              </a:rPr>
              <a:t>   LĨNH VỰC: PHÁT TRIỂN NGÔN NGỮ</a:t>
            </a:r>
          </a:p>
          <a:p>
            <a:pPr algn="ctr">
              <a:tabLst>
                <a:tab pos="514350" algn="l"/>
                <a:tab pos="2239328" algn="ctr"/>
              </a:tabLst>
            </a:pPr>
            <a:endParaRPr lang="en-US" sz="3200" b="1" kern="0" dirty="0">
              <a:solidFill>
                <a:srgbClr val="C00000"/>
              </a:solidFill>
              <a:latin typeface="Times New Roman"/>
              <a:cs typeface="Times New Roman" pitchFamily="18" charset="0"/>
            </a:endParaRPr>
          </a:p>
          <a:p>
            <a:pPr algn="ctr">
              <a:tabLst>
                <a:tab pos="514350" algn="l"/>
                <a:tab pos="2239328" algn="ctr"/>
              </a:tabLst>
            </a:pPr>
            <a:r>
              <a:rPr lang="en-US" sz="2400" b="1" kern="0" dirty="0" smtClean="0">
                <a:solidFill>
                  <a:srgbClr val="C00000"/>
                </a:solidFill>
                <a:latin typeface="Times New Roman"/>
                <a:cs typeface="Times New Roman" pitchFamily="18" charset="0"/>
              </a:rPr>
              <a:t>                    </a:t>
            </a:r>
            <a:r>
              <a:rPr lang="en-US" sz="2400" b="1" kern="0" dirty="0" err="1" smtClean="0">
                <a:solidFill>
                  <a:srgbClr val="C00000"/>
                </a:solidFill>
                <a:latin typeface="Times New Roman"/>
                <a:cs typeface="Times New Roman" pitchFamily="18" charset="0"/>
              </a:rPr>
              <a:t>Đề</a:t>
            </a:r>
            <a:r>
              <a:rPr lang="en-US" sz="2400" b="1" kern="0" dirty="0" smtClean="0">
                <a:solidFill>
                  <a:srgbClr val="C00000"/>
                </a:solidFill>
                <a:latin typeface="Times New Roman"/>
                <a:cs typeface="Times New Roman" pitchFamily="18" charset="0"/>
              </a:rPr>
              <a:t> </a:t>
            </a:r>
            <a:r>
              <a:rPr lang="en-US" sz="2400" b="1" kern="0" dirty="0" err="1" smtClean="0">
                <a:solidFill>
                  <a:srgbClr val="C00000"/>
                </a:solidFill>
                <a:latin typeface="Times New Roman"/>
                <a:cs typeface="Times New Roman" pitchFamily="18" charset="0"/>
              </a:rPr>
              <a:t>tài:Thơ</a:t>
            </a:r>
            <a:r>
              <a:rPr lang="en-US" sz="2400" b="1" kern="0" dirty="0" smtClean="0">
                <a:solidFill>
                  <a:srgbClr val="C00000"/>
                </a:solidFill>
                <a:latin typeface="Times New Roman"/>
                <a:cs typeface="Times New Roman" pitchFamily="18" charset="0"/>
              </a:rPr>
              <a:t> “</a:t>
            </a:r>
            <a:r>
              <a:rPr lang="en-US" sz="2400" b="1" kern="0" dirty="0" err="1" smtClean="0">
                <a:solidFill>
                  <a:srgbClr val="C00000"/>
                </a:solidFill>
                <a:latin typeface="Times New Roman"/>
                <a:cs typeface="Times New Roman" pitchFamily="18" charset="0"/>
              </a:rPr>
              <a:t>Đôi</a:t>
            </a:r>
            <a:r>
              <a:rPr lang="en-US" sz="2400" b="1" kern="0" dirty="0" smtClean="0">
                <a:solidFill>
                  <a:srgbClr val="C00000"/>
                </a:solidFill>
                <a:latin typeface="Times New Roman"/>
                <a:cs typeface="Times New Roman" pitchFamily="18" charset="0"/>
              </a:rPr>
              <a:t> </a:t>
            </a:r>
            <a:r>
              <a:rPr lang="en-US" sz="2400" b="1" kern="0" dirty="0" err="1" smtClean="0">
                <a:solidFill>
                  <a:srgbClr val="C00000"/>
                </a:solidFill>
                <a:latin typeface="Times New Roman"/>
                <a:cs typeface="Times New Roman" pitchFamily="18" charset="0"/>
              </a:rPr>
              <a:t>mắt</a:t>
            </a:r>
            <a:r>
              <a:rPr lang="en-US" sz="2400" b="1" kern="0" dirty="0" smtClean="0">
                <a:solidFill>
                  <a:srgbClr val="C00000"/>
                </a:solidFill>
                <a:latin typeface="Times New Roman"/>
                <a:cs typeface="Times New Roman" pitchFamily="18" charset="0"/>
              </a:rPr>
              <a:t> </a:t>
            </a:r>
            <a:r>
              <a:rPr lang="en-US" sz="2400" b="1" kern="0" dirty="0" err="1" smtClean="0">
                <a:solidFill>
                  <a:srgbClr val="C00000"/>
                </a:solidFill>
                <a:latin typeface="Times New Roman"/>
                <a:cs typeface="Times New Roman" pitchFamily="18" charset="0"/>
              </a:rPr>
              <a:t>của</a:t>
            </a:r>
            <a:r>
              <a:rPr lang="en-US" sz="2400" b="1" kern="0" dirty="0" smtClean="0">
                <a:solidFill>
                  <a:srgbClr val="C00000"/>
                </a:solidFill>
                <a:latin typeface="Times New Roman"/>
                <a:cs typeface="Times New Roman" pitchFamily="18" charset="0"/>
              </a:rPr>
              <a:t> </a:t>
            </a:r>
            <a:r>
              <a:rPr lang="en-US" sz="2400" b="1" kern="0" dirty="0" err="1" smtClean="0">
                <a:solidFill>
                  <a:srgbClr val="C00000"/>
                </a:solidFill>
                <a:latin typeface="Times New Roman"/>
                <a:cs typeface="Times New Roman" pitchFamily="18" charset="0"/>
              </a:rPr>
              <a:t>em</a:t>
            </a:r>
            <a:r>
              <a:rPr lang="en-US" sz="2400" b="1" kern="0" dirty="0" smtClean="0">
                <a:solidFill>
                  <a:srgbClr val="C00000"/>
                </a:solidFill>
                <a:latin typeface="Times New Roman"/>
                <a:cs typeface="Times New Roman" pitchFamily="18" charset="0"/>
              </a:rPr>
              <a:t>”</a:t>
            </a:r>
            <a:endParaRPr lang="en-US" sz="2400" b="1" kern="0" dirty="0">
              <a:solidFill>
                <a:srgbClr val="C00000"/>
              </a:solidFill>
              <a:latin typeface="Times New Roman"/>
              <a:cs typeface="Times New Roman" pitchFamily="18" charset="0"/>
            </a:endParaRPr>
          </a:p>
          <a:p>
            <a:pPr algn="ctr">
              <a:tabLst>
                <a:tab pos="514350" algn="l"/>
                <a:tab pos="2239328" algn="ctr"/>
              </a:tabLst>
            </a:pPr>
            <a:r>
              <a:rPr lang="en-US" sz="2400" b="1" kern="0" dirty="0" smtClean="0">
                <a:solidFill>
                  <a:srgbClr val="C00000"/>
                </a:solidFill>
                <a:latin typeface="Times New Roman"/>
                <a:cs typeface="Times New Roman" pitchFamily="18" charset="0"/>
              </a:rPr>
              <a:t>                  </a:t>
            </a:r>
            <a:r>
              <a:rPr lang="en-US" sz="2400" b="1" kern="0" dirty="0" err="1" smtClean="0">
                <a:solidFill>
                  <a:srgbClr val="C00000"/>
                </a:solidFill>
                <a:latin typeface="Times New Roman"/>
                <a:cs typeface="Times New Roman" pitchFamily="18" charset="0"/>
              </a:rPr>
              <a:t>Giáo</a:t>
            </a:r>
            <a:r>
              <a:rPr lang="en-US" sz="2400" b="1" kern="0" dirty="0" smtClean="0">
                <a:solidFill>
                  <a:srgbClr val="C00000"/>
                </a:solidFill>
                <a:latin typeface="Times New Roman"/>
                <a:cs typeface="Times New Roman" pitchFamily="18" charset="0"/>
              </a:rPr>
              <a:t> </a:t>
            </a:r>
            <a:r>
              <a:rPr lang="en-US" sz="2400" b="1" kern="0" dirty="0" err="1" smtClean="0">
                <a:solidFill>
                  <a:srgbClr val="C00000"/>
                </a:solidFill>
                <a:latin typeface="Times New Roman"/>
                <a:cs typeface="Times New Roman" pitchFamily="18" charset="0"/>
              </a:rPr>
              <a:t>viên:Phan</a:t>
            </a:r>
            <a:r>
              <a:rPr lang="en-US" sz="2400" b="1" kern="0" dirty="0" smtClean="0">
                <a:solidFill>
                  <a:srgbClr val="C00000"/>
                </a:solidFill>
                <a:latin typeface="Times New Roman"/>
                <a:cs typeface="Times New Roman" pitchFamily="18" charset="0"/>
              </a:rPr>
              <a:t> </a:t>
            </a:r>
            <a:r>
              <a:rPr lang="en-US" sz="2400" b="1" kern="0" dirty="0" err="1" smtClean="0">
                <a:solidFill>
                  <a:srgbClr val="C00000"/>
                </a:solidFill>
                <a:latin typeface="Times New Roman"/>
                <a:cs typeface="Times New Roman" pitchFamily="18" charset="0"/>
              </a:rPr>
              <a:t>Thị</a:t>
            </a:r>
            <a:r>
              <a:rPr lang="en-US" sz="2400" b="1" kern="0" dirty="0" smtClean="0">
                <a:solidFill>
                  <a:srgbClr val="C00000"/>
                </a:solidFill>
                <a:latin typeface="Times New Roman"/>
                <a:cs typeface="Times New Roman" pitchFamily="18" charset="0"/>
              </a:rPr>
              <a:t> </a:t>
            </a:r>
            <a:r>
              <a:rPr lang="en-US" sz="2400" b="1" kern="0" dirty="0" err="1" smtClean="0">
                <a:solidFill>
                  <a:srgbClr val="C00000"/>
                </a:solidFill>
                <a:latin typeface="Times New Roman"/>
                <a:cs typeface="Times New Roman" pitchFamily="18" charset="0"/>
              </a:rPr>
              <a:t>Phương</a:t>
            </a:r>
            <a:r>
              <a:rPr lang="en-US" sz="2400" b="1" kern="0" dirty="0" smtClean="0">
                <a:solidFill>
                  <a:srgbClr val="C00000"/>
                </a:solidFill>
                <a:latin typeface="Times New Roman"/>
                <a:cs typeface="Times New Roman" pitchFamily="18" charset="0"/>
              </a:rPr>
              <a:t>.</a:t>
            </a:r>
            <a:endParaRPr lang="en-US" sz="2400" b="1" kern="0" dirty="0">
              <a:solidFill>
                <a:srgbClr val="C00000"/>
              </a:solidFill>
              <a:latin typeface="Times New Roman"/>
              <a:cs typeface="Times New Roman" pitchFamily="18" charset="0"/>
            </a:endParaRPr>
          </a:p>
          <a:p>
            <a:pPr algn="ctr">
              <a:tabLst>
                <a:tab pos="514350" algn="l"/>
                <a:tab pos="2239328" algn="ctr"/>
              </a:tabLst>
            </a:pPr>
            <a:r>
              <a:rPr lang="en-US" sz="2400" b="1" kern="0" dirty="0" smtClean="0">
                <a:solidFill>
                  <a:srgbClr val="C00000"/>
                </a:solidFill>
                <a:latin typeface="Times New Roman"/>
                <a:cs typeface="Times New Roman" pitchFamily="18" charset="0"/>
              </a:rPr>
              <a:t>    </a:t>
            </a:r>
            <a:r>
              <a:rPr lang="en-US" sz="2400" b="1" kern="0" dirty="0" err="1" smtClean="0">
                <a:solidFill>
                  <a:srgbClr val="C00000"/>
                </a:solidFill>
                <a:latin typeface="Times New Roman"/>
                <a:cs typeface="Times New Roman" pitchFamily="18" charset="0"/>
              </a:rPr>
              <a:t>Lứa</a:t>
            </a:r>
            <a:r>
              <a:rPr lang="en-US" sz="2400" b="1" kern="0" dirty="0" smtClean="0">
                <a:solidFill>
                  <a:srgbClr val="C00000"/>
                </a:solidFill>
                <a:latin typeface="Times New Roman"/>
                <a:cs typeface="Times New Roman" pitchFamily="18" charset="0"/>
              </a:rPr>
              <a:t> </a:t>
            </a:r>
            <a:r>
              <a:rPr lang="en-US" sz="2400" b="1" kern="0" dirty="0" err="1">
                <a:solidFill>
                  <a:srgbClr val="C00000"/>
                </a:solidFill>
                <a:latin typeface="Times New Roman"/>
                <a:cs typeface="Times New Roman" pitchFamily="18" charset="0"/>
              </a:rPr>
              <a:t>tuổi</a:t>
            </a:r>
            <a:r>
              <a:rPr lang="en-US" sz="2400" b="1" kern="0" dirty="0">
                <a:solidFill>
                  <a:srgbClr val="C00000"/>
                </a:solidFill>
                <a:latin typeface="Times New Roman"/>
                <a:cs typeface="Times New Roman" pitchFamily="18" charset="0"/>
              </a:rPr>
              <a:t>:(3-4 </a:t>
            </a:r>
            <a:r>
              <a:rPr lang="en-US" sz="2400" b="1" kern="0" dirty="0" err="1">
                <a:solidFill>
                  <a:srgbClr val="C00000"/>
                </a:solidFill>
                <a:latin typeface="Times New Roman"/>
                <a:cs typeface="Times New Roman" pitchFamily="18" charset="0"/>
              </a:rPr>
              <a:t>tuổi</a:t>
            </a:r>
            <a:r>
              <a:rPr lang="en-US" sz="2400" b="1" kern="0" dirty="0">
                <a:solidFill>
                  <a:srgbClr val="C00000"/>
                </a:solidFill>
                <a:latin typeface="Times New Roman"/>
                <a:cs typeface="Times New Roman" pitchFamily="18" charset="0"/>
              </a:rPr>
              <a:t>).</a:t>
            </a:r>
          </a:p>
        </p:txBody>
      </p:sp>
    </p:spTree>
    <p:extLst>
      <p:ext uri="{BB962C8B-B14F-4D97-AF65-F5344CB8AC3E}">
        <p14:creationId xmlns:p14="http://schemas.microsoft.com/office/powerpoint/2010/main" val="241884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inhnen_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591" y="0"/>
            <a:ext cx="1130240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5"/>
          <p:cNvSpPr>
            <a:spLocks noChangeArrowheads="1"/>
          </p:cNvSpPr>
          <p:nvPr/>
        </p:nvSpPr>
        <p:spPr bwMode="auto">
          <a:xfrm rot="10800000">
            <a:off x="1774826" y="476250"/>
            <a:ext cx="4549775" cy="2089150"/>
          </a:xfrm>
          <a:prstGeom prst="wedgeEllipseCallout">
            <a:avLst>
              <a:gd name="adj1" fmla="val 12176"/>
              <a:gd name="adj2" fmla="val 40042"/>
            </a:avLst>
          </a:prstGeom>
          <a:solidFill>
            <a:srgbClr val="00FF00"/>
          </a:solidFill>
          <a:ln w="9525" algn="ctr">
            <a:solidFill>
              <a:schemeClr val="tx1"/>
            </a:solidFill>
            <a:miter lim="800000"/>
            <a:headEnd/>
            <a:tailEnd/>
          </a:ln>
        </p:spPr>
        <p:txBody>
          <a:bodyPr rot="10800000"/>
          <a:lstStyle/>
          <a:p>
            <a:pPr algn="ctr"/>
            <a:r>
              <a:rPr lang="en-US" sz="4000" dirty="0">
                <a:solidFill>
                  <a:srgbClr val="FD3A13"/>
                </a:solidFill>
                <a:latin typeface="Times New Roman" panose="02020603050405020304" pitchFamily="18" charset="0"/>
                <a:cs typeface="Times New Roman" panose="02020603050405020304" pitchFamily="18" charset="0"/>
              </a:rPr>
              <a:t>Đàm thoại:</a:t>
            </a:r>
          </a:p>
          <a:p>
            <a:pPr algn="ctr"/>
            <a:r>
              <a:rPr lang="en-US" sz="2400" dirty="0">
                <a:latin typeface="Times New Roman" panose="02020603050405020304" pitchFamily="18" charset="0"/>
                <a:cs typeface="Times New Roman" panose="02020603050405020304" pitchFamily="18" charset="0"/>
              </a:rPr>
              <a:t>Cô vừa nghe đọc bài thơ gì?</a:t>
            </a:r>
          </a:p>
          <a:p>
            <a:pPr algn="ctr"/>
            <a:r>
              <a:rPr lang="en-US" sz="2400" dirty="0">
                <a:latin typeface="Times New Roman" panose="02020603050405020304" pitchFamily="18" charset="0"/>
                <a:cs typeface="Times New Roman" panose="02020603050405020304" pitchFamily="18" charset="0"/>
              </a:rPr>
              <a:t>Của tác giả nào?</a:t>
            </a:r>
          </a:p>
        </p:txBody>
      </p:sp>
      <p:grpSp>
        <p:nvGrpSpPr>
          <p:cNvPr id="7" name="Group 6"/>
          <p:cNvGrpSpPr>
            <a:grpSpLocks/>
          </p:cNvGrpSpPr>
          <p:nvPr/>
        </p:nvGrpSpPr>
        <p:grpSpPr bwMode="auto">
          <a:xfrm>
            <a:off x="7043960" y="338728"/>
            <a:ext cx="3975100" cy="5580062"/>
            <a:chOff x="2698" y="527"/>
            <a:chExt cx="2504" cy="3515"/>
          </a:xfrm>
        </p:grpSpPr>
        <p:grpSp>
          <p:nvGrpSpPr>
            <p:cNvPr id="8" name="Group 7"/>
            <p:cNvGrpSpPr>
              <a:grpSpLocks/>
            </p:cNvGrpSpPr>
            <p:nvPr/>
          </p:nvGrpSpPr>
          <p:grpSpPr bwMode="auto">
            <a:xfrm>
              <a:off x="2698" y="527"/>
              <a:ext cx="2504" cy="3515"/>
              <a:chOff x="3061" y="935"/>
              <a:chExt cx="1913" cy="3288"/>
            </a:xfrm>
          </p:grpSpPr>
          <p:grpSp>
            <p:nvGrpSpPr>
              <p:cNvPr id="10" name="Group 8"/>
              <p:cNvGrpSpPr>
                <a:grpSpLocks/>
              </p:cNvGrpSpPr>
              <p:nvPr/>
            </p:nvGrpSpPr>
            <p:grpSpPr bwMode="auto">
              <a:xfrm>
                <a:off x="3061" y="935"/>
                <a:ext cx="1905" cy="3266"/>
                <a:chOff x="5952" y="720"/>
                <a:chExt cx="3888" cy="3168"/>
              </a:xfrm>
            </p:grpSpPr>
            <p:sp>
              <p:nvSpPr>
                <p:cNvPr id="12" name="Rectangle 9"/>
                <p:cNvSpPr>
                  <a:spLocks noChangeArrowheads="1"/>
                </p:cNvSpPr>
                <p:nvPr/>
              </p:nvSpPr>
              <p:spPr bwMode="auto">
                <a:xfrm>
                  <a:off x="5952" y="2587"/>
                  <a:ext cx="3888" cy="1301"/>
                </a:xfrm>
                <a:prstGeom prst="rect">
                  <a:avLst/>
                </a:prstGeom>
                <a:gradFill rotWithShape="1">
                  <a:gsLst>
                    <a:gs pos="0">
                      <a:srgbClr val="99FFCC"/>
                    </a:gs>
                    <a:gs pos="50000">
                      <a:srgbClr val="CCFFCC"/>
                    </a:gs>
                    <a:gs pos="100000">
                      <a:srgbClr val="99FFCC"/>
                    </a:gs>
                  </a:gsLst>
                  <a:lin ang="5400000" scaled="1"/>
                </a:gradFill>
                <a:ln w="9525">
                  <a:solidFill>
                    <a:srgbClr val="37B3FF"/>
                  </a:solidFill>
                  <a:miter lim="800000"/>
                  <a:headEnd/>
                  <a:tailEnd/>
                </a:ln>
              </p:spPr>
              <p:txBody>
                <a:bodyPr wrap="none" anchor="ctr"/>
                <a:lstStyle/>
                <a:p>
                  <a:pPr marL="342900" indent="-342900" eaLnBrk="0" hangingPunct="0"/>
                  <a:endParaRPr lang="en-US" sz="2400" b="1"/>
                </a:p>
                <a:p>
                  <a:pPr marL="342900" indent="-342900" eaLnBrk="0" hangingPunct="0"/>
                  <a:endParaRPr lang="en-US" sz="2000" b="1" u="sng">
                    <a:solidFill>
                      <a:srgbClr val="0000FF"/>
                    </a:solidFill>
                  </a:endParaRPr>
                </a:p>
                <a:p>
                  <a:pPr marL="342900" indent="-342900" eaLnBrk="0" hangingPunct="0"/>
                  <a:endParaRPr lang="en-US" sz="2400" b="1">
                    <a:solidFill>
                      <a:srgbClr val="0000FF"/>
                    </a:solidFill>
                    <a:latin typeface=".VnTime" pitchFamily="34" charset="0"/>
                  </a:endParaRPr>
                </a:p>
              </p:txBody>
            </p:sp>
            <p:pic>
              <p:nvPicPr>
                <p:cNvPr id="13" name="Picture 10" descr="TWEET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57" y="720"/>
                  <a:ext cx="1206" cy="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11"/>
                <p:cNvSpPr>
                  <a:spLocks noChangeShapeType="1"/>
                </p:cNvSpPr>
                <p:nvPr/>
              </p:nvSpPr>
              <p:spPr bwMode="auto">
                <a:xfrm flipV="1">
                  <a:off x="5952" y="1706"/>
                  <a:ext cx="1776" cy="88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2"/>
                <p:cNvSpPr>
                  <a:spLocks noChangeShapeType="1"/>
                </p:cNvSpPr>
                <p:nvPr/>
              </p:nvSpPr>
              <p:spPr bwMode="auto">
                <a:xfrm flipH="1" flipV="1">
                  <a:off x="7728" y="1680"/>
                  <a:ext cx="2112" cy="8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1" name="Picture 13" descr="A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9" y="2907"/>
                <a:ext cx="1905" cy="131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9" name="Rectangle 14"/>
            <p:cNvSpPr>
              <a:spLocks noChangeArrowheads="1"/>
            </p:cNvSpPr>
            <p:nvPr/>
          </p:nvSpPr>
          <p:spPr bwMode="auto">
            <a:xfrm>
              <a:off x="3152" y="2205"/>
              <a:ext cx="1633"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r>
                <a:rPr lang="en-US" sz="2800" b="1" dirty="0">
                  <a:latin typeface="Times New Roman" panose="02020603050405020304" pitchFamily="18" charset="0"/>
                  <a:cs typeface="Times New Roman" panose="02020603050405020304" pitchFamily="18" charset="0"/>
                </a:rPr>
                <a:t>đôi mắtcủa em</a:t>
              </a:r>
            </a:p>
            <a:p>
              <a:pPr algn="ctr"/>
              <a:r>
                <a:rPr lang="en-US" sz="2800" b="1" dirty="0">
                  <a:latin typeface="Times New Roman" panose="02020603050405020304" pitchFamily="18" charset="0"/>
                  <a:cs typeface="Times New Roman" panose="02020603050405020304" pitchFamily="18" charset="0"/>
                </a:rPr>
                <a:t>Lê Thị Mỹ Phương</a:t>
              </a:r>
            </a:p>
            <a:p>
              <a:pPr algn="ctr"/>
              <a:endParaRPr lang="en-US" sz="2800" b="1" dirty="0">
                <a:latin typeface="VNI-Times" pitchFamily="2" charset="0"/>
              </a:endParaRPr>
            </a:p>
          </p:txBody>
        </p:sp>
      </p:grpSp>
    </p:spTree>
    <p:extLst>
      <p:ext uri="{BB962C8B-B14F-4D97-AF65-F5344CB8AC3E}">
        <p14:creationId xmlns:p14="http://schemas.microsoft.com/office/powerpoint/2010/main" val="222855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847850" y="211581"/>
            <a:ext cx="9144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thơ</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nói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đến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bộ</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phận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nào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trên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cơ</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thể</a:t>
            </a:r>
            <a:r>
              <a:rPr lang="en-US" sz="4000" b="1" dirty="0">
                <a:latin typeface="Times New Roman" panose="02020603050405020304" pitchFamily="18" charset="0"/>
                <a:cs typeface="Times New Roman" panose="02020603050405020304" pitchFamily="18" charset="0"/>
              </a:rPr>
              <a:t>?</a:t>
            </a:r>
            <a:br>
              <a:rPr lang="en-US" sz="4000" b="1" dirty="0">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912" y="2009553"/>
            <a:ext cx="7251403" cy="398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02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fade">
                                      <p:cBhvr>
                                        <p:cTn id="12" dur="1000"/>
                                        <p:tgtEl>
                                          <p:spTgt spid="10243"/>
                                        </p:tgtEl>
                                      </p:cBhvr>
                                    </p:animEffect>
                                    <p:anim calcmode="lin" valueType="num">
                                      <p:cBhvr>
                                        <p:cTn id="13" dur="1000" fill="hold"/>
                                        <p:tgtEl>
                                          <p:spTgt spid="10243"/>
                                        </p:tgtEl>
                                        <p:attrNameLst>
                                          <p:attrName>ppt_x</p:attrName>
                                        </p:attrNameLst>
                                      </p:cBhvr>
                                      <p:tavLst>
                                        <p:tav tm="0">
                                          <p:val>
                                            <p:strVal val="#ppt_x"/>
                                          </p:val>
                                        </p:tav>
                                        <p:tav tm="100000">
                                          <p:val>
                                            <p:strVal val="#ppt_x"/>
                                          </p:val>
                                        </p:tav>
                                      </p:tavLst>
                                    </p:anim>
                                    <p:anim calcmode="lin" valueType="num">
                                      <p:cBhvr>
                                        <p:cTn id="14" dur="1000" fill="hold"/>
                                        <p:tgtEl>
                                          <p:spTgt spid="102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203" y="933893"/>
            <a:ext cx="7467600" cy="4343400"/>
          </a:xfrm>
          <a:prstGeom prst="rect">
            <a:avLst/>
          </a:prstGeom>
        </p:spPr>
      </p:pic>
      <p:sp>
        <p:nvSpPr>
          <p:cNvPr id="5" name="Rectangle 4"/>
          <p:cNvSpPr/>
          <p:nvPr/>
        </p:nvSpPr>
        <p:spPr>
          <a:xfrm>
            <a:off x="5037524" y="5828045"/>
            <a:ext cx="2048959" cy="830997"/>
          </a:xfrm>
          <a:prstGeom prst="rect">
            <a:avLst/>
          </a:prstGeom>
        </p:spPr>
        <p:txBody>
          <a:bodyPr wrap="none">
            <a:spAutoFit/>
          </a:bodyPr>
          <a:lstStyle/>
          <a:p>
            <a:r>
              <a:rPr lang="en-US" sz="4800" dirty="0" err="1">
                <a:solidFill>
                  <a:srgbClr val="FF0000"/>
                </a:solidFill>
                <a:latin typeface="Times New Roman" pitchFamily="18" charset="0"/>
                <a:cs typeface="Times New Roman" pitchFamily="18" charset="0"/>
              </a:rPr>
              <a:t>đôi</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mắt</a:t>
            </a:r>
            <a:endParaRPr lang="en-US" sz="4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5666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524000" y="115888"/>
            <a:ext cx="9144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solidFill>
                  <a:srgbClr val="FF0000"/>
                </a:solidFill>
                <a:latin typeface="Times New Roman" panose="02020603050405020304" pitchFamily="18" charset="0"/>
                <a:cs typeface="Times New Roman" panose="02020603050405020304" pitchFamily="18" charset="0"/>
              </a:rPr>
              <a:t>Đôi mắt được tác giả miêu tả như thế nào?</a:t>
            </a:r>
            <a:br>
              <a:rPr lang="en-US" sz="4000" dirty="0">
                <a:solidFill>
                  <a:srgbClr val="FF0000"/>
                </a:solidFill>
                <a:latin typeface="Times New Roman" panose="02020603050405020304" pitchFamily="18" charset="0"/>
                <a:cs typeface="Times New Roman" panose="02020603050405020304" pitchFamily="18" charset="0"/>
              </a:rPr>
            </a:b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102" y="1935126"/>
            <a:ext cx="8080745" cy="4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74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arn(inVertical)">
                                      <p:cBhvr>
                                        <p:cTn id="7" dur="500"/>
                                        <p:tgtEl>
                                          <p:spTgt spid="1024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val 2"/>
          <p:cNvSpPr>
            <a:spLocks noChangeArrowheads="1"/>
          </p:cNvSpPr>
          <p:nvPr/>
        </p:nvSpPr>
        <p:spPr bwMode="auto">
          <a:xfrm>
            <a:off x="3124994" y="204952"/>
            <a:ext cx="6192838" cy="792162"/>
          </a:xfrm>
          <a:prstGeom prst="ellipse">
            <a:avLst/>
          </a:prstGeom>
          <a:solidFill>
            <a:schemeClr val="accent1"/>
          </a:solidFill>
          <a:ln w="9525" algn="ctr">
            <a:solidFill>
              <a:schemeClr val="tx1"/>
            </a:solidFill>
            <a:round/>
            <a:headEnd/>
            <a:tailEnd/>
          </a:ln>
        </p:spPr>
        <p:txBody>
          <a:bodyPr wrap="none" anchor="ctr"/>
          <a:lstStyle/>
          <a:p>
            <a:pPr algn="ctr"/>
            <a:r>
              <a:rPr lang="en-US" sz="3200" dirty="0">
                <a:latin typeface="Times New Roman" panose="02020603050405020304" pitchFamily="18" charset="0"/>
                <a:cs typeface="Times New Roman" panose="02020603050405020304" pitchFamily="18" charset="0"/>
              </a:rPr>
              <a:t>Đôi mắt giúp bé điều gì?</a:t>
            </a:r>
          </a:p>
        </p:txBody>
      </p:sp>
      <p:grpSp>
        <p:nvGrpSpPr>
          <p:cNvPr id="2" name="Group 3"/>
          <p:cNvGrpSpPr>
            <a:grpSpLocks/>
          </p:cNvGrpSpPr>
          <p:nvPr/>
        </p:nvGrpSpPr>
        <p:grpSpPr bwMode="auto">
          <a:xfrm>
            <a:off x="1774825" y="997114"/>
            <a:ext cx="3200400" cy="2057400"/>
            <a:chOff x="158" y="799"/>
            <a:chExt cx="2016" cy="1296"/>
          </a:xfrm>
        </p:grpSpPr>
        <p:sp>
          <p:nvSpPr>
            <p:cNvPr id="25615" name="AutoShape 4"/>
            <p:cNvSpPr>
              <a:spLocks noChangeArrowheads="1"/>
            </p:cNvSpPr>
            <p:nvPr/>
          </p:nvSpPr>
          <p:spPr bwMode="auto">
            <a:xfrm>
              <a:off x="158" y="799"/>
              <a:ext cx="2016" cy="1296"/>
            </a:xfrm>
            <a:prstGeom prst="cloudCallout">
              <a:avLst>
                <a:gd name="adj1" fmla="val 55157"/>
                <a:gd name="adj2" fmla="val 45912"/>
              </a:avLst>
            </a:prstGeom>
            <a:solidFill>
              <a:srgbClr val="66FF33"/>
            </a:solidFill>
            <a:ln w="9525">
              <a:solidFill>
                <a:schemeClr val="tx1"/>
              </a:solidFill>
              <a:round/>
              <a:headEnd/>
              <a:tailEnd/>
            </a:ln>
          </p:spPr>
          <p:txBody>
            <a:bodyPr/>
            <a:lstStyle/>
            <a:p>
              <a:pPr algn="ctr"/>
              <a:endParaRPr lang="vi-VN"/>
            </a:p>
          </p:txBody>
        </p:sp>
        <p:pic>
          <p:nvPicPr>
            <p:cNvPr id="25616" name="Picture 5" descr="sun1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1" y="845"/>
              <a:ext cx="1406"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6"/>
          <p:cNvGrpSpPr>
            <a:grpSpLocks/>
          </p:cNvGrpSpPr>
          <p:nvPr/>
        </p:nvGrpSpPr>
        <p:grpSpPr bwMode="auto">
          <a:xfrm>
            <a:off x="1524000" y="3878426"/>
            <a:ext cx="2984500" cy="2376488"/>
            <a:chOff x="340" y="2478"/>
            <a:chExt cx="1880" cy="1633"/>
          </a:xfrm>
        </p:grpSpPr>
        <p:sp>
          <p:nvSpPr>
            <p:cNvPr id="25613" name="AutoShape 7"/>
            <p:cNvSpPr>
              <a:spLocks noChangeArrowheads="1"/>
            </p:cNvSpPr>
            <p:nvPr/>
          </p:nvSpPr>
          <p:spPr bwMode="auto">
            <a:xfrm>
              <a:off x="340" y="2614"/>
              <a:ext cx="1880" cy="1497"/>
            </a:xfrm>
            <a:prstGeom prst="cloudCallout">
              <a:avLst>
                <a:gd name="adj1" fmla="val 76065"/>
                <a:gd name="adj2" fmla="val -25551"/>
              </a:avLst>
            </a:prstGeom>
            <a:solidFill>
              <a:srgbClr val="66CCFF"/>
            </a:solidFill>
            <a:ln w="9525">
              <a:solidFill>
                <a:schemeClr val="tx1"/>
              </a:solidFill>
              <a:round/>
              <a:headEnd/>
              <a:tailEnd/>
            </a:ln>
          </p:spPr>
          <p:txBody>
            <a:bodyPr/>
            <a:lstStyle/>
            <a:p>
              <a:pPr algn="ctr"/>
              <a:endParaRPr lang="vi-VN"/>
            </a:p>
          </p:txBody>
        </p:sp>
        <p:pic>
          <p:nvPicPr>
            <p:cNvPr id="25614" name="Picture 8" descr="XMASCA~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2" y="2478"/>
              <a:ext cx="1248"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9"/>
          <p:cNvGrpSpPr>
            <a:grpSpLocks/>
          </p:cNvGrpSpPr>
          <p:nvPr/>
        </p:nvGrpSpPr>
        <p:grpSpPr bwMode="auto">
          <a:xfrm>
            <a:off x="7680326" y="781214"/>
            <a:ext cx="2987675" cy="2305050"/>
            <a:chOff x="3470" y="754"/>
            <a:chExt cx="1950" cy="1400"/>
          </a:xfrm>
        </p:grpSpPr>
        <p:sp>
          <p:nvSpPr>
            <p:cNvPr id="25610" name="AutoShape 10"/>
            <p:cNvSpPr>
              <a:spLocks noChangeArrowheads="1"/>
            </p:cNvSpPr>
            <p:nvPr/>
          </p:nvSpPr>
          <p:spPr bwMode="auto">
            <a:xfrm>
              <a:off x="3470" y="754"/>
              <a:ext cx="1950" cy="1400"/>
            </a:xfrm>
            <a:prstGeom prst="cloudCallout">
              <a:avLst>
                <a:gd name="adj1" fmla="val -67130"/>
                <a:gd name="adj2" fmla="val 46569"/>
              </a:avLst>
            </a:prstGeom>
            <a:solidFill>
              <a:srgbClr val="FF99CC"/>
            </a:solidFill>
            <a:ln w="9525">
              <a:solidFill>
                <a:schemeClr val="tx1"/>
              </a:solidFill>
              <a:round/>
              <a:headEnd/>
              <a:tailEnd/>
            </a:ln>
          </p:spPr>
          <p:txBody>
            <a:bodyPr/>
            <a:lstStyle/>
            <a:p>
              <a:pPr algn="ctr"/>
              <a:endParaRPr lang="vi-VN"/>
            </a:p>
          </p:txBody>
        </p:sp>
        <p:pic>
          <p:nvPicPr>
            <p:cNvPr id="25611" name="Picture 11" descr="Bluebird05-animated-chick_in_fligh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96" y="1207"/>
              <a:ext cx="660" cy="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2" descr="Bluebird05-animated-chick_in_fligh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4332" y="1026"/>
              <a:ext cx="876" cy="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3"/>
          <p:cNvGrpSpPr>
            <a:grpSpLocks/>
          </p:cNvGrpSpPr>
          <p:nvPr/>
        </p:nvGrpSpPr>
        <p:grpSpPr bwMode="auto">
          <a:xfrm>
            <a:off x="7967664" y="3660939"/>
            <a:ext cx="2700337" cy="2881312"/>
            <a:chOff x="3651" y="2523"/>
            <a:chExt cx="1905" cy="1633"/>
          </a:xfrm>
        </p:grpSpPr>
        <p:sp>
          <p:nvSpPr>
            <p:cNvPr id="25608" name="AutoShape 14"/>
            <p:cNvSpPr>
              <a:spLocks noChangeArrowheads="1"/>
            </p:cNvSpPr>
            <p:nvPr/>
          </p:nvSpPr>
          <p:spPr bwMode="auto">
            <a:xfrm>
              <a:off x="3651" y="2568"/>
              <a:ext cx="1905" cy="1588"/>
            </a:xfrm>
            <a:prstGeom prst="cloudCallout">
              <a:avLst>
                <a:gd name="adj1" fmla="val -78454"/>
                <a:gd name="adj2" fmla="val -23676"/>
              </a:avLst>
            </a:prstGeom>
            <a:solidFill>
              <a:srgbClr val="FFFF66"/>
            </a:solidFill>
            <a:ln w="9525">
              <a:solidFill>
                <a:schemeClr val="tx1"/>
              </a:solidFill>
              <a:round/>
              <a:headEnd/>
              <a:tailEnd/>
            </a:ln>
          </p:spPr>
          <p:txBody>
            <a:bodyPr/>
            <a:lstStyle/>
            <a:p>
              <a:pPr algn="ctr"/>
              <a:endParaRPr lang="vi-VN"/>
            </a:p>
          </p:txBody>
        </p:sp>
        <p:pic>
          <p:nvPicPr>
            <p:cNvPr id="25609" name="Picture 15" descr="1 (182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9" y="2523"/>
              <a:ext cx="1089" cy="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8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2038" y="2652877"/>
            <a:ext cx="295275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01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280"/>
                                        </p:tgtEl>
                                        <p:attrNameLst>
                                          <p:attrName>style.visibility</p:attrName>
                                        </p:attrNameLst>
                                      </p:cBhvr>
                                      <p:to>
                                        <p:strVal val="visible"/>
                                      </p:to>
                                    </p:set>
                                    <p:animEffect transition="in" filter="barn(inVertical)">
                                      <p:cBhvr>
                                        <p:cTn id="7" dur="500"/>
                                        <p:tgtEl>
                                          <p:spTgt spid="11280"/>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5602"/>
                                        </p:tgtEl>
                                        <p:attrNameLst>
                                          <p:attrName>style.visibility</p:attrName>
                                        </p:attrNameLst>
                                      </p:cBhvr>
                                      <p:to>
                                        <p:strVal val="visible"/>
                                      </p:to>
                                    </p:set>
                                    <p:animEffect transition="in" filter="barn(inVertical)">
                                      <p:cBhvr>
                                        <p:cTn id="22"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4" descr="Ảnh baby dễ thươ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762000"/>
            <a:ext cx="5943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699" name="Group 13"/>
          <p:cNvGrpSpPr>
            <a:grpSpLocks/>
          </p:cNvGrpSpPr>
          <p:nvPr/>
        </p:nvGrpSpPr>
        <p:grpSpPr bwMode="auto">
          <a:xfrm>
            <a:off x="1600200" y="-681037"/>
            <a:ext cx="9144000" cy="5715000"/>
            <a:chOff x="0" y="0"/>
            <a:chExt cx="5760" cy="4392"/>
          </a:xfrm>
        </p:grpSpPr>
        <p:pic>
          <p:nvPicPr>
            <p:cNvPr id="29705" name="Picture 4" descr="n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15" descr="fduende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2" y="2064"/>
              <a:ext cx="1265" cy="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700" name="Picture 6" descr="Butterfly-06-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44001" y="685800"/>
            <a:ext cx="7143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descr="bug4"/>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1828801"/>
            <a:ext cx="8382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8" descr="bug4"/>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1295401"/>
            <a:ext cx="8382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WordArt 16"/>
          <p:cNvSpPr>
            <a:spLocks noChangeArrowheads="1" noChangeShapeType="1" noTextEdit="1"/>
          </p:cNvSpPr>
          <p:nvPr/>
        </p:nvSpPr>
        <p:spPr bwMode="auto">
          <a:xfrm>
            <a:off x="3962401" y="5810250"/>
            <a:ext cx="3914775" cy="1047750"/>
          </a:xfrm>
          <a:prstGeom prst="rect">
            <a:avLst/>
          </a:prstGeom>
        </p:spPr>
        <p:txBody>
          <a:bodyPr wrap="none" fromWordArt="1">
            <a:prstTxWarp prst="textPlain">
              <a:avLst>
                <a:gd name="adj" fmla="val 50000"/>
              </a:avLst>
            </a:prstTxWarp>
          </a:bodyPr>
          <a:lstStyle/>
          <a:p>
            <a:pPr algn="ctr"/>
            <a:endParaRPr lang="en-US" sz="3600" b="1" kern="10">
              <a:ln w="12700">
                <a:solidFill>
                  <a:srgbClr val="EAEAEA"/>
                </a:solidFill>
                <a:round/>
                <a:headEnd/>
                <a:tailEnd/>
              </a:ln>
              <a:solidFill>
                <a:schemeClr val="tx2"/>
              </a:solidFill>
              <a:effectLst>
                <a:outerShdw dist="35921" dir="2700000" sy="50000" kx="2115830" algn="bl" rotWithShape="0">
                  <a:srgbClr val="C0C0C0">
                    <a:alpha val="79999"/>
                  </a:srgbClr>
                </a:outerShdw>
              </a:effectLst>
              <a:latin typeface="Times New Roman"/>
              <a:cs typeface="Times New Roman"/>
            </a:endParaRPr>
          </a:p>
        </p:txBody>
      </p:sp>
      <p:sp>
        <p:nvSpPr>
          <p:cNvPr id="10" name="Rectangle 9"/>
          <p:cNvSpPr/>
          <p:nvPr/>
        </p:nvSpPr>
        <p:spPr>
          <a:xfrm>
            <a:off x="3810000" y="5638801"/>
            <a:ext cx="4572000" cy="95410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vi-VN" sz="2800" b="1" kern="10" dirty="0">
                <a:ln w="12700">
                  <a:solidFill>
                    <a:srgbClr val="EAEAEA"/>
                  </a:solidFill>
                  <a:round/>
                  <a:headEnd/>
                  <a:tailEnd/>
                </a:ln>
                <a:solidFill>
                  <a:srgbClr val="C00000"/>
                </a:solidFill>
                <a:effectLst>
                  <a:outerShdw dist="35921" dir="2700000" sy="50000" kx="2115830" algn="bl" rotWithShape="0">
                    <a:srgbClr val="C0C0C0">
                      <a:alpha val="79999"/>
                    </a:srgbClr>
                  </a:outerShdw>
                </a:effectLst>
                <a:cs typeface="Times New Roman"/>
              </a:rPr>
              <a:t>Em yêu em quý</a:t>
            </a:r>
          </a:p>
          <a:p>
            <a:pPr algn="ctr">
              <a:defRPr/>
            </a:pPr>
            <a:r>
              <a:rPr lang="vi-VN" sz="2800" b="1" kern="10" dirty="0">
                <a:ln w="12700">
                  <a:solidFill>
                    <a:srgbClr val="EAEAEA"/>
                  </a:solidFill>
                  <a:round/>
                  <a:headEnd/>
                  <a:tailEnd/>
                </a:ln>
                <a:solidFill>
                  <a:srgbClr val="C00000"/>
                </a:solidFill>
                <a:effectLst>
                  <a:outerShdw dist="35921" dir="2700000" sy="50000" kx="2115830" algn="bl" rotWithShape="0">
                    <a:srgbClr val="C0C0C0">
                      <a:alpha val="79999"/>
                    </a:srgbClr>
                  </a:outerShdw>
                </a:effectLst>
                <a:cs typeface="Times New Roman"/>
              </a:rPr>
              <a:t>Đôi mắt xinh xinh</a:t>
            </a:r>
            <a:endParaRPr lang="en-US" sz="2800" dirty="0">
              <a:solidFill>
                <a:srgbClr val="C00000"/>
              </a:solidFill>
            </a:endParaRPr>
          </a:p>
        </p:txBody>
      </p:sp>
    </p:spTree>
    <p:extLst>
      <p:ext uri="{BB962C8B-B14F-4D97-AF65-F5344CB8AC3E}">
        <p14:creationId xmlns:p14="http://schemas.microsoft.com/office/powerpoint/2010/main" val="2448710545"/>
      </p:ext>
    </p:extLst>
  </p:cSld>
  <p:clrMapOvr>
    <a:masterClrMapping/>
  </p:clrMapOvr>
  <p:transition>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om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962" y="109346"/>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descr="lavap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6982" r="5353" b="5661"/>
          <a:stretch>
            <a:fillRect/>
          </a:stretch>
        </p:blipFill>
        <p:spPr bwMode="auto">
          <a:xfrm>
            <a:off x="2244725" y="3511550"/>
            <a:ext cx="2667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rot="558427">
            <a:off x="3721100" y="3135313"/>
            <a:ext cx="706438" cy="1066800"/>
            <a:chOff x="576" y="2688"/>
            <a:chExt cx="1632" cy="1344"/>
          </a:xfrm>
        </p:grpSpPr>
        <p:pic>
          <p:nvPicPr>
            <p:cNvPr id="26650" name="Picture 5"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2736"/>
              <a:ext cx="144" cy="33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651" name="Picture 6"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 y="2688"/>
              <a:ext cx="144" cy="33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652" name="Picture 7"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3360"/>
              <a:ext cx="144" cy="33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653" name="Picture 8"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 y="3120"/>
              <a:ext cx="144" cy="33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654" name="Picture 9"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0" y="3072"/>
              <a:ext cx="144" cy="33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655" name="Picture 10"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 y="3696"/>
              <a:ext cx="144" cy="33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656" name="Picture 11"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 y="3360"/>
              <a:ext cx="144" cy="33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657" name="Picture 12"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3504"/>
              <a:ext cx="144" cy="33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26629" name="Picture 13" descr="be hai hoa"/>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16684">
            <a:off x="4593994" y="743957"/>
            <a:ext cx="3309937"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AutoShape 14"/>
          <p:cNvSpPr>
            <a:spLocks noChangeArrowheads="1"/>
          </p:cNvSpPr>
          <p:nvPr/>
        </p:nvSpPr>
        <p:spPr bwMode="auto">
          <a:xfrm>
            <a:off x="7212014" y="333376"/>
            <a:ext cx="3455987" cy="2303463"/>
          </a:xfrm>
          <a:prstGeom prst="cloudCallout">
            <a:avLst>
              <a:gd name="adj1" fmla="val 667"/>
              <a:gd name="adj2" fmla="val 23120"/>
            </a:avLst>
          </a:prstGeom>
          <a:solidFill>
            <a:schemeClr val="accent1"/>
          </a:solidFill>
          <a:ln w="9525">
            <a:solidFill>
              <a:schemeClr val="tx1"/>
            </a:solidFill>
            <a:round/>
            <a:headEnd/>
            <a:tailEnd/>
          </a:ln>
        </p:spPr>
        <p:txBody>
          <a:bodyPr/>
          <a:lstStyle/>
          <a:p>
            <a:pPr algn="ctr"/>
            <a:r>
              <a:rPr lang="en-US" sz="2400" i="1"/>
              <a:t>Bé làm gì để bảo vệ đôi mắt của mình?</a:t>
            </a:r>
          </a:p>
        </p:txBody>
      </p:sp>
      <p:pic>
        <p:nvPicPr>
          <p:cNvPr id="26631" name="Picture 15" descr="voi nuoc"/>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34303"/>
          <a:stretch>
            <a:fillRect/>
          </a:stretch>
        </p:blipFill>
        <p:spPr bwMode="auto">
          <a:xfrm rot="-1312151">
            <a:off x="3503613" y="2133600"/>
            <a:ext cx="685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6"/>
          <p:cNvGrpSpPr>
            <a:grpSpLocks/>
          </p:cNvGrpSpPr>
          <p:nvPr/>
        </p:nvGrpSpPr>
        <p:grpSpPr bwMode="auto">
          <a:xfrm rot="558427">
            <a:off x="3432175" y="3141663"/>
            <a:ext cx="706438" cy="1066800"/>
            <a:chOff x="576" y="2688"/>
            <a:chExt cx="1632" cy="1344"/>
          </a:xfrm>
        </p:grpSpPr>
        <p:pic>
          <p:nvPicPr>
            <p:cNvPr id="26642" name="Picture 17"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2736"/>
              <a:ext cx="144" cy="33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643" name="Picture 18"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 y="2688"/>
              <a:ext cx="144" cy="33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644" name="Picture 19"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3360"/>
              <a:ext cx="144" cy="33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645" name="Picture 20"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 y="3120"/>
              <a:ext cx="144" cy="33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646" name="Picture 21"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0" y="3072"/>
              <a:ext cx="144" cy="33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647" name="Picture 22"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 y="3696"/>
              <a:ext cx="144" cy="33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648" name="Picture 23"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 y="3360"/>
              <a:ext cx="144" cy="33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649" name="Picture 24"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3504"/>
              <a:ext cx="144" cy="33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4" name="Group 25"/>
          <p:cNvGrpSpPr>
            <a:grpSpLocks/>
          </p:cNvGrpSpPr>
          <p:nvPr/>
        </p:nvGrpSpPr>
        <p:grpSpPr bwMode="auto">
          <a:xfrm rot="558427">
            <a:off x="3792539" y="3213100"/>
            <a:ext cx="706437" cy="1066800"/>
            <a:chOff x="576" y="2688"/>
            <a:chExt cx="1632" cy="1344"/>
          </a:xfrm>
        </p:grpSpPr>
        <p:pic>
          <p:nvPicPr>
            <p:cNvPr id="26634" name="Picture 26"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2736"/>
              <a:ext cx="144" cy="33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635" name="Picture 27"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 y="2688"/>
              <a:ext cx="144" cy="33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636" name="Picture 28"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3360"/>
              <a:ext cx="144" cy="33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637" name="Picture 29"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 y="3120"/>
              <a:ext cx="144" cy="33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638" name="Picture 30"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0" y="3072"/>
              <a:ext cx="144" cy="33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639" name="Picture 31"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 y="3696"/>
              <a:ext cx="144" cy="33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640" name="Picture 32"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 y="3360"/>
              <a:ext cx="144" cy="33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641" name="Picture 33" descr="nuoc mat Copy of scan0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3504"/>
              <a:ext cx="144" cy="33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5875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arn(inVertical)">
                                      <p:cBhvr>
                                        <p:cTn id="7" dur="500"/>
                                        <p:tgtEl>
                                          <p:spTgt spid="26626"/>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26627"/>
                                        </p:tgtEl>
                                        <p:attrNameLst>
                                          <p:attrName>style.visibility</p:attrName>
                                        </p:attrNameLst>
                                      </p:cBhvr>
                                      <p:to>
                                        <p:strVal val="visible"/>
                                      </p:to>
                                    </p:set>
                                    <p:animEffect transition="in" filter="barn(inVertical)">
                                      <p:cBhvr>
                                        <p:cTn id="13" dur="500"/>
                                        <p:tgtEl>
                                          <p:spTgt spid="26627"/>
                                        </p:tgtEl>
                                      </p:cBhvr>
                                    </p:animEffect>
                                  </p:childTnLst>
                                </p:cTn>
                              </p:par>
                              <p:par>
                                <p:cTn id="14" presetID="16" presetClass="entr" presetSubtype="21" fill="hold" nodeType="withEffect">
                                  <p:stCondLst>
                                    <p:cond delay="0"/>
                                  </p:stCondLst>
                                  <p:childTnLst>
                                    <p:set>
                                      <p:cBhvr>
                                        <p:cTn id="15" dur="1" fill="hold">
                                          <p:stCondLst>
                                            <p:cond delay="0"/>
                                          </p:stCondLst>
                                        </p:cTn>
                                        <p:tgtEl>
                                          <p:spTgt spid="26631"/>
                                        </p:tgtEl>
                                        <p:attrNameLst>
                                          <p:attrName>style.visibility</p:attrName>
                                        </p:attrNameLst>
                                      </p:cBhvr>
                                      <p:to>
                                        <p:strVal val="visible"/>
                                      </p:to>
                                    </p:set>
                                    <p:animEffect transition="in" filter="barn(inVertical)">
                                      <p:cBhvr>
                                        <p:cTn id="16" dur="500"/>
                                        <p:tgtEl>
                                          <p:spTgt spid="26631"/>
                                        </p:tgtEl>
                                      </p:cBhvr>
                                    </p:animEffect>
                                  </p:childTnLst>
                                </p:cTn>
                              </p:par>
                              <p:par>
                                <p:cTn id="17" presetID="16" presetClass="entr" presetSubtype="21" fill="hold" nodeType="withEffect">
                                  <p:stCondLst>
                                    <p:cond delay="0"/>
                                  </p:stCondLst>
                                  <p:childTnLst>
                                    <p:set>
                                      <p:cBhvr>
                                        <p:cTn id="18" dur="1" fill="hold">
                                          <p:stCondLst>
                                            <p:cond delay="0"/>
                                          </p:stCondLst>
                                        </p:cTn>
                                        <p:tgtEl>
                                          <p:spTgt spid="26629"/>
                                        </p:tgtEl>
                                        <p:attrNameLst>
                                          <p:attrName>style.visibility</p:attrName>
                                        </p:attrNameLst>
                                      </p:cBhvr>
                                      <p:to>
                                        <p:strVal val="visible"/>
                                      </p:to>
                                    </p:set>
                                    <p:animEffect transition="in" filter="barn(inVertical)">
                                      <p:cBhvr>
                                        <p:cTn id="19" dur="500"/>
                                        <p:tgtEl>
                                          <p:spTgt spid="2662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630"/>
                                        </p:tgtEl>
                                        <p:attrNameLst>
                                          <p:attrName>style.visibility</p:attrName>
                                        </p:attrNameLst>
                                      </p:cBhvr>
                                      <p:to>
                                        <p:strVal val="visible"/>
                                      </p:to>
                                    </p:set>
                                    <p:animEffect transition="in" filter="barn(inVertical)">
                                      <p:cBhvr>
                                        <p:cTn id="22" dur="500"/>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935" y="56707"/>
            <a:ext cx="1016827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4"/>
          <p:cNvSpPr>
            <a:spLocks noChangeArrowheads="1" noChangeShapeType="1" noTextEdit="1"/>
          </p:cNvSpPr>
          <p:nvPr/>
        </p:nvSpPr>
        <p:spPr bwMode="auto">
          <a:xfrm>
            <a:off x="3276601" y="1752600"/>
            <a:ext cx="6476999" cy="1905000"/>
          </a:xfrm>
          <a:prstGeom prst="rect">
            <a:avLst/>
          </a:prstGeom>
        </p:spPr>
        <p:txBody>
          <a:bodyPr wrap="none" fromWordArt="1">
            <a:prstTxWarp prst="textPlain">
              <a:avLst>
                <a:gd name="adj" fmla="val 49153"/>
              </a:avLst>
            </a:prstTxWarp>
          </a:bodyPr>
          <a:lstStyle/>
          <a:p>
            <a:pPr algn="ctr"/>
            <a:r>
              <a:rPr lang="en-US" sz="4000" b="1" kern="10" dirty="0">
                <a:ln w="12700">
                  <a:solidFill>
                    <a:srgbClr val="FF0000"/>
                  </a:solidFill>
                  <a:round/>
                  <a:headEnd/>
                  <a:tailEnd/>
                </a:ln>
                <a:solidFill>
                  <a:srgbClr val="C0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Kết thúc: hát “Đôi mắt xinh”</a:t>
            </a:r>
          </a:p>
        </p:txBody>
      </p:sp>
      <p:pic>
        <p:nvPicPr>
          <p:cNvPr id="26628" name="Picture 26" descr="0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182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26" descr="0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10450" y="228600"/>
            <a:ext cx="182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26" descr="0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962400"/>
            <a:ext cx="182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26" descr="0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52085" y="3886200"/>
            <a:ext cx="182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844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arn(inVertical)">
                                      <p:cBhvr>
                                        <p:cTn id="7" dur="500"/>
                                        <p:tgtEl>
                                          <p:spTgt spid="266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12085674" cy="6858000"/>
          </a:xfrm>
          <a:prstGeom prst="rect">
            <a:avLst/>
          </a:prstGeom>
          <a:solidFill>
            <a:srgbClr val="E4EDB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507" name="WordArt 3"/>
          <p:cNvSpPr>
            <a:spLocks noChangeArrowheads="1" noChangeShapeType="1" noTextEdit="1"/>
          </p:cNvSpPr>
          <p:nvPr/>
        </p:nvSpPr>
        <p:spPr bwMode="auto">
          <a:xfrm>
            <a:off x="2209800" y="4187826"/>
            <a:ext cx="7772400" cy="1831975"/>
          </a:xfrm>
          <a:prstGeom prst="rect">
            <a:avLst/>
          </a:prstGeom>
        </p:spPr>
        <p:txBody>
          <a:bodyPr wrap="none" fromWordArt="1">
            <a:prstTxWarp prst="textPlain">
              <a:avLst>
                <a:gd name="adj" fmla="val 50000"/>
              </a:avLst>
            </a:prstTxWarp>
          </a:bodyPr>
          <a:lstStyle/>
          <a:p>
            <a:r>
              <a:rPr lang="en-US" sz="3200" b="1" kern="10" dirty="0">
                <a:ln w="9525">
                  <a:solidFill>
                    <a:srgbClr val="000000"/>
                  </a:solidFill>
                  <a:round/>
                  <a:headEnd/>
                  <a:tailEnd/>
                </a:ln>
                <a:solidFill>
                  <a:srgbClr val="FF0066"/>
                </a:solidFill>
                <a:latin typeface="Times New Roman" panose="02020603050405020304" pitchFamily="18" charset="0"/>
                <a:cs typeface="Times New Roman" panose="02020603050405020304" pitchFamily="18" charset="0"/>
              </a:rPr>
              <a:t> </a:t>
            </a:r>
          </a:p>
        </p:txBody>
      </p:sp>
      <p:sp>
        <p:nvSpPr>
          <p:cNvPr id="2" name="Rectangle 1"/>
          <p:cNvSpPr/>
          <p:nvPr/>
        </p:nvSpPr>
        <p:spPr>
          <a:xfrm>
            <a:off x="1679944" y="889844"/>
            <a:ext cx="9654363" cy="3970318"/>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I.</a:t>
            </a:r>
            <a:r>
              <a:rPr lang="vi-VN" b="1" dirty="0">
                <a:latin typeface="Times New Roman" panose="02020603050405020304" pitchFamily="18" charset="0"/>
                <a:cs typeface="Times New Roman" panose="02020603050405020304" pitchFamily="18" charset="0"/>
              </a:rPr>
              <a:t> Mục tiêu </a:t>
            </a:r>
            <a:endParaRPr lang="en-US" b="1" dirty="0" smtClean="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1</a:t>
            </a:r>
            <a:r>
              <a:rPr lang="vi-VN" i="1" dirty="0" smtClean="0">
                <a:latin typeface="Times New Roman" panose="02020603050405020304" pitchFamily="18" charset="0"/>
                <a:cs typeface="Times New Roman" panose="02020603050405020304" pitchFamily="18" charset="0"/>
              </a:rPr>
              <a:t>. </a:t>
            </a:r>
            <a:r>
              <a:rPr lang="vi-VN" i="1" dirty="0">
                <a:latin typeface="Times New Roman" panose="02020603050405020304" pitchFamily="18" charset="0"/>
                <a:cs typeface="Times New Roman" panose="02020603050405020304" pitchFamily="18" charset="0"/>
              </a:rPr>
              <a:t>Kiến thức.</a:t>
            </a:r>
            <a:endParaRPr lang="vi-VN" b="0" i="0" dirty="0" smtClean="0">
              <a:effectLst/>
              <a:latin typeface="Times New Roman" panose="02020603050405020304" pitchFamily="18" charset="0"/>
              <a:cs typeface="Times New Roman" panose="02020603050405020304" pitchFamily="18" charset="0"/>
            </a:endParaRPr>
          </a:p>
          <a:p>
            <a:r>
              <a:rPr lang="vi-VN" b="1"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Trẻ nhớ được tên bài thơ: “ Đôi mắt”của tác giả Lê Thị Mỹ Phương.</a:t>
            </a:r>
            <a:endParaRPr lang="vi-VN" b="0" i="0" dirty="0" smtClean="0">
              <a:effectLst/>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Dạy trẻ hiểu nội dung bài thơ: Đôi mắt giúp em  nhìn thấy mọi vật xung quanh vì vậy phải biết yêu quý giữ gìn vệ sinh sạch sẽ đôi mắt.</a:t>
            </a:r>
            <a:endParaRPr lang="vi-VN" b="0" i="0" dirty="0" smtClean="0">
              <a:effectLst/>
              <a:latin typeface="Times New Roman" panose="02020603050405020304" pitchFamily="18" charset="0"/>
              <a:cs typeface="Times New Roman" panose="02020603050405020304" pitchFamily="18" charset="0"/>
            </a:endParaRPr>
          </a:p>
          <a:p>
            <a:r>
              <a:rPr lang="en-US" i="1" dirty="0" smtClean="0">
                <a:latin typeface="Times New Roman" panose="02020603050405020304" pitchFamily="18" charset="0"/>
                <a:cs typeface="Times New Roman" panose="02020603050405020304" pitchFamily="18" charset="0"/>
              </a:rPr>
              <a:t>2</a:t>
            </a:r>
            <a:r>
              <a:rPr lang="vi-VN" dirty="0" smtClean="0">
                <a:latin typeface="Times New Roman" panose="02020603050405020304" pitchFamily="18" charset="0"/>
                <a:cs typeface="Times New Roman" panose="02020603050405020304" pitchFamily="18" charset="0"/>
              </a:rPr>
              <a:t>.</a:t>
            </a:r>
            <a:r>
              <a:rPr lang="vi-VN" i="1" dirty="0">
                <a:latin typeface="Times New Roman" panose="02020603050405020304" pitchFamily="18" charset="0"/>
                <a:cs typeface="Times New Roman" panose="02020603050405020304" pitchFamily="18" charset="0"/>
              </a:rPr>
              <a:t> Kỹ năng:</a:t>
            </a:r>
            <a:endParaRPr lang="vi-VN" b="0" i="0" dirty="0" smtClean="0">
              <a:effectLst/>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Dạy trẻ đọc diễn cảm bài thơ.</a:t>
            </a:r>
            <a:endParaRPr lang="vi-VN" b="0" i="0" dirty="0" smtClean="0">
              <a:effectLst/>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PT ngôn ngữ nói mạch lạc rõ ràng và trẻ lời được câu hỏi của cô</a:t>
            </a:r>
            <a:endParaRPr lang="vi-VN" b="0" i="0" dirty="0" smtClean="0">
              <a:effectLst/>
              <a:latin typeface="Times New Roman" panose="02020603050405020304" pitchFamily="18" charset="0"/>
              <a:cs typeface="Times New Roman" panose="02020603050405020304" pitchFamily="18" charset="0"/>
            </a:endParaRPr>
          </a:p>
          <a:p>
            <a:r>
              <a:rPr lang="en-US" i="1" dirty="0" smtClean="0">
                <a:latin typeface="Times New Roman" panose="02020603050405020304" pitchFamily="18" charset="0"/>
                <a:cs typeface="Times New Roman" panose="02020603050405020304" pitchFamily="18" charset="0"/>
              </a:rPr>
              <a:t>3</a:t>
            </a:r>
            <a:r>
              <a:rPr lang="vi-VN" i="1" dirty="0" smtClean="0">
                <a:latin typeface="Times New Roman" panose="02020603050405020304" pitchFamily="18" charset="0"/>
                <a:cs typeface="Times New Roman" panose="02020603050405020304" pitchFamily="18" charset="0"/>
              </a:rPr>
              <a:t>.Thái </a:t>
            </a:r>
            <a:r>
              <a:rPr lang="vi-VN" i="1" dirty="0">
                <a:latin typeface="Times New Roman" panose="02020603050405020304" pitchFamily="18" charset="0"/>
                <a:cs typeface="Times New Roman" panose="02020603050405020304" pitchFamily="18" charset="0"/>
              </a:rPr>
              <a:t>độ:</a:t>
            </a:r>
            <a:endParaRPr lang="vi-VN" b="0" i="0" dirty="0" smtClean="0">
              <a:effectLst/>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Trẻ hứng thú trong giờ học</a:t>
            </a:r>
            <a:endParaRPr lang="vi-VN" b="0" i="0" dirty="0" smtClean="0">
              <a:effectLst/>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Thông qua bài thơ giáo dục trẻ có ý thức giữ gìn và bảo vệ đôi mắt của mình</a:t>
            </a:r>
            <a:r>
              <a:rPr lang="vi-VN" dirty="0">
                <a:solidFill>
                  <a:srgbClr val="3C3C3C"/>
                </a:solidFill>
                <a:latin typeface="Times New Roman" panose="02020603050405020304" pitchFamily="18" charset="0"/>
                <a:cs typeface="Times New Roman" panose="02020603050405020304" pitchFamily="18" charset="0"/>
              </a:rPr>
              <a:t>.</a:t>
            </a:r>
            <a:endParaRPr lang="vi-VN" b="0" i="0" dirty="0" smtClean="0">
              <a:solidFill>
                <a:srgbClr val="3C3C3C"/>
              </a:solidFill>
              <a:effectLst/>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II</a:t>
            </a:r>
            <a:r>
              <a:rPr lang="vi-VN" b="1" dirty="0" smtClean="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Chuẩn bị</a:t>
            </a:r>
            <a:endParaRPr lang="vi-VN" b="0" i="0" dirty="0" smtClean="0">
              <a:effectLst/>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Powerpoint về nội dung bài thơ” Đôi mắt của em”</a:t>
            </a:r>
            <a:endParaRPr lang="vi-VN" b="0" i="0" dirty="0" smtClean="0">
              <a:effectLst/>
              <a:latin typeface="Times New Roman" panose="02020603050405020304" pitchFamily="18" charset="0"/>
              <a:cs typeface="Times New Roman" panose="02020603050405020304" pitchFamily="18" charset="0"/>
            </a:endParaRPr>
          </a:p>
          <a:p>
            <a:r>
              <a:rPr lang="vi-VN" dirty="0">
                <a:latin typeface="Roboto Condensed"/>
              </a:rPr>
              <a:t>- Nhạc bài hát “ Đôi mắt xinh”</a:t>
            </a:r>
            <a:endParaRPr lang="vi-VN" b="0" i="0" dirty="0">
              <a:effectLst/>
              <a:latin typeface="Roboto Condensed"/>
            </a:endParaRPr>
          </a:p>
        </p:txBody>
      </p:sp>
    </p:spTree>
    <p:extLst>
      <p:ext uri="{BB962C8B-B14F-4D97-AF65-F5344CB8AC3E}">
        <p14:creationId xmlns:p14="http://schemas.microsoft.com/office/powerpoint/2010/main" val="81145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12085674" cy="6858000"/>
          </a:xfrm>
          <a:prstGeom prst="rect">
            <a:avLst/>
          </a:prstGeom>
          <a:solidFill>
            <a:srgbClr val="E4EDB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58433" y="474345"/>
            <a:ext cx="7685567" cy="4801314"/>
          </a:xfrm>
          <a:prstGeom prst="rect">
            <a:avLst/>
          </a:prstGeom>
        </p:spPr>
        <p:txBody>
          <a:bodyPr wrap="square">
            <a:spAutoFit/>
          </a:bodyPr>
          <a:lstStyle/>
          <a:p>
            <a:r>
              <a:rPr lang="en-US" b="1" dirty="0" smtClean="0">
                <a:latin typeface="+mj-lt"/>
              </a:rPr>
              <a:t>III</a:t>
            </a:r>
            <a:r>
              <a:rPr lang="en-US" dirty="0" smtClean="0">
                <a:latin typeface="+mj-lt"/>
              </a:rPr>
              <a:t>.</a:t>
            </a:r>
            <a:r>
              <a:rPr lang="en-US" altLang="en-US" b="1" dirty="0" smtClean="0">
                <a:latin typeface="Times New Roman" panose="02020603050405020304" pitchFamily="18" charset="0"/>
                <a:cs typeface="Times New Roman" panose="02020603050405020304" pitchFamily="18" charset="0"/>
              </a:rPr>
              <a:t>TỔ </a:t>
            </a:r>
            <a:r>
              <a:rPr lang="en-US" altLang="en-US" b="1" dirty="0">
                <a:latin typeface="Times New Roman" panose="02020603050405020304" pitchFamily="18" charset="0"/>
                <a:cs typeface="Times New Roman" panose="02020603050405020304" pitchFamily="18" charset="0"/>
              </a:rPr>
              <a:t>CHỨC HOẠT ĐỘNG:</a:t>
            </a:r>
          </a:p>
          <a:p>
            <a:r>
              <a:rPr lang="en-US" altLang="en-US" b="1" dirty="0">
                <a:latin typeface="Times New Roman" panose="02020603050405020304" pitchFamily="18" charset="0"/>
                <a:cs typeface="Times New Roman" panose="02020603050405020304" pitchFamily="18" charset="0"/>
              </a:rPr>
              <a:t>1.Ôn </a:t>
            </a:r>
            <a:r>
              <a:rPr lang="en-US" altLang="en-US" b="1" dirty="0" err="1">
                <a:latin typeface="Times New Roman" panose="02020603050405020304" pitchFamily="18" charset="0"/>
                <a:cs typeface="Times New Roman" panose="02020603050405020304" pitchFamily="18" charset="0"/>
              </a:rPr>
              <a:t>định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và</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giới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thiệu</a:t>
            </a:r>
            <a:r>
              <a:rPr lang="en-US" altLang="en-US" b="1" dirty="0">
                <a:latin typeface="Times New Roman" panose="02020603050405020304" pitchFamily="18" charset="0"/>
                <a:cs typeface="Times New Roman" panose="02020603050405020304" pitchFamily="18" charset="0"/>
              </a:rPr>
              <a:t>.</a:t>
            </a:r>
          </a:p>
          <a:p>
            <a:r>
              <a:rPr lang="en-US" dirty="0" smtClean="0">
                <a:latin typeface="+mj-lt"/>
              </a:rPr>
              <a:t>.</a:t>
            </a:r>
            <a:r>
              <a:rPr lang="vi-VN" dirty="0" smtClean="0">
                <a:latin typeface="+mj-lt"/>
              </a:rPr>
              <a:t>Cô </a:t>
            </a:r>
            <a:r>
              <a:rPr lang="vi-VN" dirty="0">
                <a:latin typeface="+mj-lt"/>
              </a:rPr>
              <a:t>cho hát và vận động theo bài </a:t>
            </a:r>
            <a:r>
              <a:rPr lang="vi-VN" i="1" dirty="0">
                <a:latin typeface="+mj-lt"/>
              </a:rPr>
              <a:t>“Xòe bàn tay,nắm ngón tay”</a:t>
            </a:r>
            <a:endParaRPr lang="vi-VN" dirty="0">
              <a:latin typeface="+mj-lt"/>
            </a:endParaRPr>
          </a:p>
          <a:p>
            <a:r>
              <a:rPr lang="vi-VN" dirty="0">
                <a:latin typeface="+mj-lt"/>
              </a:rPr>
              <a:t>+ Trong bài hát đã nhắc đến bộ phận nào trên cơ thể chúng mình?</a:t>
            </a:r>
          </a:p>
          <a:p>
            <a:r>
              <a:rPr lang="vi-VN" dirty="0">
                <a:latin typeface="+mj-lt"/>
              </a:rPr>
              <a:t>+ Ngoài tay ra trên cơ thể còn những bộ phận nào nữa?</a:t>
            </a:r>
          </a:p>
          <a:p>
            <a:r>
              <a:rPr lang="vi-VN" dirty="0">
                <a:latin typeface="+mj-lt"/>
              </a:rPr>
              <a:t>+ Miệng dùng để làm gì?</a:t>
            </a:r>
          </a:p>
          <a:p>
            <a:r>
              <a:rPr lang="vi-VN" dirty="0">
                <a:latin typeface="+mj-lt"/>
              </a:rPr>
              <a:t>+ Tai dùng để làm gì?</a:t>
            </a:r>
          </a:p>
          <a:p>
            <a:r>
              <a:rPr lang="vi-VN" dirty="0">
                <a:latin typeface="+mj-lt"/>
              </a:rPr>
              <a:t>+ Chân để làm gì?</a:t>
            </a:r>
          </a:p>
          <a:p>
            <a:r>
              <a:rPr lang="vi-VN" dirty="0">
                <a:latin typeface="+mj-lt"/>
              </a:rPr>
              <a:t>+ Còn mũi thì sao?</a:t>
            </a:r>
          </a:p>
          <a:p>
            <a:r>
              <a:rPr lang="vi-VN" dirty="0">
                <a:latin typeface="+mj-lt"/>
              </a:rPr>
              <a:t>- Các con ạ, trên cơ thể chúng mình có rất nhiều những bộ phận khác nữa như tai, mắt, mũi, miệng, chân… Mỗi bộ phận lại có những chức năng riêng, vì vậy chúng mình phải thường xuyên tắm rửa giữ gìn và bảo vệ những bộ phận ấy để cơ thể chúng mình luôn khỏe mạnh, chúng mình nhớ chưa nào.</a:t>
            </a:r>
          </a:p>
          <a:p>
            <a:r>
              <a:rPr lang="vi-VN" dirty="0">
                <a:latin typeface="+mj-lt"/>
              </a:rPr>
              <a:t>- Cô đố các con biết để nhìn thấy mọi vật xung quanh là nhờ gì? (Đôi mắt)</a:t>
            </a:r>
          </a:p>
          <a:p>
            <a:r>
              <a:rPr lang="vi-VN" dirty="0">
                <a:latin typeface="+mj-lt"/>
              </a:rPr>
              <a:t>- Có 1 bài thơ rất hay nói về đôi mắt của chúng mình đấy, đó là bài thơ </a:t>
            </a:r>
            <a:r>
              <a:rPr lang="vi-VN" i="1" dirty="0">
                <a:latin typeface="+mj-lt"/>
              </a:rPr>
              <a:t>“Đôi mắt của em”</a:t>
            </a:r>
            <a:r>
              <a:rPr lang="vi-VN" dirty="0">
                <a:latin typeface="+mj-lt"/>
              </a:rPr>
              <a:t> của tác giả Lê Thị Mỹ Phương. Để biết bài thơ này như thế nào chúng mình cùng lắng nghe cô đọc bài thơ này thì rõ nhé.</a:t>
            </a:r>
          </a:p>
        </p:txBody>
      </p:sp>
    </p:spTree>
    <p:extLst>
      <p:ext uri="{BB962C8B-B14F-4D97-AF65-F5344CB8AC3E}">
        <p14:creationId xmlns:p14="http://schemas.microsoft.com/office/powerpoint/2010/main" val="10923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12085674" cy="6858000"/>
          </a:xfrm>
          <a:prstGeom prst="rect">
            <a:avLst/>
          </a:prstGeom>
          <a:solidFill>
            <a:srgbClr val="E4EDB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19647" y="893135"/>
            <a:ext cx="7272669" cy="584775"/>
          </a:xfrm>
          <a:prstGeom prst="rect">
            <a:avLst/>
          </a:prstGeom>
          <a:noFill/>
        </p:spPr>
        <p:txBody>
          <a:bodyPr wrap="square" rtlCol="0">
            <a:spAutoFit/>
          </a:bodyPr>
          <a:lstStyle/>
          <a:p>
            <a:r>
              <a:rPr lang="en-US" altLang="en-US" sz="3200" b="1" dirty="0" err="1">
                <a:latin typeface="Times New Roman" panose="02020603050405020304" pitchFamily="18" charset="0"/>
                <a:cs typeface="Times New Roman" panose="02020603050405020304" pitchFamily="18" charset="0"/>
              </a:rPr>
              <a:t>Hoạt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động</a:t>
            </a:r>
            <a:r>
              <a:rPr lang="en-US" altLang="en-US" sz="3200" b="1" dirty="0">
                <a:latin typeface="Times New Roman" panose="02020603050405020304" pitchFamily="18" charset="0"/>
                <a:cs typeface="Times New Roman" panose="02020603050405020304" pitchFamily="18" charset="0"/>
              </a:rPr>
              <a:t> 1: </a:t>
            </a:r>
            <a:r>
              <a:rPr lang="en-US" altLang="en-US" sz="3200" b="1" dirty="0" err="1">
                <a:latin typeface="Times New Roman" panose="02020603050405020304" pitchFamily="18" charset="0"/>
                <a:cs typeface="Times New Roman" panose="02020603050405020304" pitchFamily="18" charset="0"/>
              </a:rPr>
              <a:t>Cô</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đọc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thơ</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cho</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trẻ</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nghe</a:t>
            </a:r>
            <a:r>
              <a:rPr lang="en-US" altLang="en-US" b="1"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2328531" y="1785735"/>
            <a:ext cx="8059479" cy="2677656"/>
          </a:xfrm>
          <a:prstGeom prst="rect">
            <a:avLst/>
          </a:prstGeom>
          <a:noFill/>
        </p:spPr>
        <p:txBody>
          <a:bodyPr wrap="square" rtlCol="0">
            <a:spAutoFit/>
          </a:bodyPr>
          <a:lstStyle/>
          <a:p>
            <a:r>
              <a:rPr lang="en-US" b="1" dirty="0" smtClean="0"/>
              <a:t>*</a:t>
            </a:r>
            <a:r>
              <a:rPr lang="vi-VN" sz="2400" b="1" dirty="0"/>
              <a:t> </a:t>
            </a:r>
            <a:r>
              <a:rPr lang="vi-VN" sz="2400" b="1" dirty="0">
                <a:latin typeface="+mj-lt"/>
              </a:rPr>
              <a:t>Cô đọc  thơ</a:t>
            </a:r>
            <a:endParaRPr lang="vi-VN" sz="2400" dirty="0">
              <a:latin typeface="+mj-lt"/>
            </a:endParaRPr>
          </a:p>
          <a:p>
            <a:r>
              <a:rPr lang="vi-VN" sz="2400" dirty="0">
                <a:latin typeface="+mj-lt"/>
              </a:rPr>
              <a:t>- Cô đọc 2 lần:</a:t>
            </a:r>
          </a:p>
          <a:p>
            <a:r>
              <a:rPr lang="vi-VN" sz="2400" dirty="0">
                <a:latin typeface="+mj-lt"/>
              </a:rPr>
              <a:t>+ Lần 1: Cô đọc diễn cảm</a:t>
            </a:r>
          </a:p>
          <a:p>
            <a:r>
              <a:rPr lang="vi-VN" sz="2400" dirty="0">
                <a:latin typeface="+mj-lt"/>
              </a:rPr>
              <a:t>     Cô vừa đọc cho các con nghe bài thơ “Đôi mắt của em” của tác giả Lê Thị Mỹ Phương đấy, để bài thơ được hay hơn các con cùng chú ý lắng nghe cô đọc thơ kết hợp với hình ảnh nhé.</a:t>
            </a:r>
          </a:p>
          <a:p>
            <a:r>
              <a:rPr lang="vi-VN" sz="2400" dirty="0">
                <a:latin typeface="+mj-lt"/>
              </a:rPr>
              <a:t>+ Lần 2: Cô đọc thơ kết hợp với tranh minh họa bài thơ</a:t>
            </a:r>
            <a:r>
              <a:rPr lang="vi-VN" sz="2400" dirty="0" smtClean="0">
                <a:latin typeface="+mj-lt"/>
              </a:rPr>
              <a:t>.</a:t>
            </a:r>
            <a:endParaRPr lang="vi-VN" sz="2400" dirty="0">
              <a:latin typeface="+mj-lt"/>
            </a:endParaRPr>
          </a:p>
        </p:txBody>
      </p:sp>
    </p:spTree>
    <p:extLst>
      <p:ext uri="{BB962C8B-B14F-4D97-AF65-F5344CB8AC3E}">
        <p14:creationId xmlns:p14="http://schemas.microsoft.com/office/powerpoint/2010/main" val="184133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962400" y="2558534"/>
            <a:ext cx="2362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t>  </a:t>
            </a:r>
          </a:p>
        </p:txBody>
      </p:sp>
      <p:sp>
        <p:nvSpPr>
          <p:cNvPr id="17411" name="Rectangle 3"/>
          <p:cNvSpPr>
            <a:spLocks noChangeArrowheads="1"/>
          </p:cNvSpPr>
          <p:nvPr/>
        </p:nvSpPr>
        <p:spPr bwMode="auto">
          <a:xfrm>
            <a:off x="4694239" y="2787134"/>
            <a:ext cx="27971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t> </a:t>
            </a:r>
            <a:endParaRPr lang="en-US" sz="1600"/>
          </a:p>
        </p:txBody>
      </p:sp>
      <p:sp>
        <p:nvSpPr>
          <p:cNvPr id="17412" name="Rectangle 4"/>
          <p:cNvSpPr>
            <a:spLocks noChangeArrowheads="1"/>
          </p:cNvSpPr>
          <p:nvPr/>
        </p:nvSpPr>
        <p:spPr bwMode="auto">
          <a:xfrm>
            <a:off x="5994111" y="32443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en-US"/>
          </a:p>
        </p:txBody>
      </p:sp>
      <p:pic>
        <p:nvPicPr>
          <p:cNvPr id="174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60" y="0"/>
            <a:ext cx="1145126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54772" y="6019801"/>
            <a:ext cx="3636335" cy="646331"/>
          </a:xfrm>
          <a:prstGeom prst="rect">
            <a:avLst/>
          </a:prstGeom>
          <a:noFill/>
        </p:spPr>
        <p:txBody>
          <a:bodyPr wrap="square" rtlCol="0">
            <a:spAutoFit/>
          </a:bodyPr>
          <a:lstStyle/>
          <a:p>
            <a:r>
              <a:rPr lang="en-US" sz="3600" dirty="0" err="1" smtClean="0">
                <a:latin typeface="Times New Roman" panose="02020603050405020304" pitchFamily="18" charset="0"/>
                <a:cs typeface="Times New Roman" panose="02020603050405020304" pitchFamily="18" charset="0"/>
              </a:rPr>
              <a:t>Đôi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mắt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em</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974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arn(inVertical)">
                                      <p:cBhvr>
                                        <p:cTn id="7"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2" descr="Ảnh baby dễ thươ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319" y="85725"/>
            <a:ext cx="921543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WordArt 3"/>
          <p:cNvSpPr>
            <a:spLocks noChangeArrowheads="1" noChangeShapeType="1" noTextEdit="1"/>
          </p:cNvSpPr>
          <p:nvPr/>
        </p:nvSpPr>
        <p:spPr bwMode="auto">
          <a:xfrm>
            <a:off x="4267201" y="5810250"/>
            <a:ext cx="3495675" cy="1047750"/>
          </a:xfrm>
          <a:prstGeom prst="rect">
            <a:avLst/>
          </a:prstGeom>
        </p:spPr>
        <p:txBody>
          <a:bodyPr wrap="none" fromWordArt="1">
            <a:prstTxWarp prst="textPlain">
              <a:avLst>
                <a:gd name="adj" fmla="val 50000"/>
              </a:avLst>
            </a:prstTxWarp>
          </a:bodyPr>
          <a:lstStyle/>
          <a:p>
            <a:pPr algn="ctr"/>
            <a:endParaRPr lang="en-US" sz="3600" b="1" kern="10" dirty="0">
              <a:ln w="12700">
                <a:solidFill>
                  <a:srgbClr val="EAEAEA"/>
                </a:solidFill>
                <a:round/>
                <a:headEnd/>
                <a:tailEnd/>
              </a:ln>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22532" name="Line 4"/>
          <p:cNvSpPr>
            <a:spLocks noChangeShapeType="1"/>
          </p:cNvSpPr>
          <p:nvPr/>
        </p:nvSpPr>
        <p:spPr bwMode="auto">
          <a:xfrm flipH="1">
            <a:off x="6781800" y="1828800"/>
            <a:ext cx="1447800" cy="609600"/>
          </a:xfrm>
          <a:prstGeom prst="line">
            <a:avLst/>
          </a:prstGeom>
          <a:noFill/>
          <a:ln w="762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3" name="Line 5"/>
          <p:cNvSpPr>
            <a:spLocks noChangeShapeType="1"/>
          </p:cNvSpPr>
          <p:nvPr/>
        </p:nvSpPr>
        <p:spPr bwMode="auto">
          <a:xfrm>
            <a:off x="2286000" y="1828800"/>
            <a:ext cx="1447800" cy="609600"/>
          </a:xfrm>
          <a:prstGeom prst="line">
            <a:avLst/>
          </a:prstGeom>
          <a:noFill/>
          <a:ln w="762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3733800" y="5638800"/>
            <a:ext cx="4410740" cy="1200329"/>
          </a:xfrm>
          <a:prstGeom prst="rect">
            <a:avLst/>
          </a:prstGeom>
          <a:noFill/>
        </p:spPr>
        <p:txBody>
          <a:bodyPr wrap="square" rtlCol="0">
            <a:spAutoFit/>
          </a:bodyPr>
          <a:lstStyle/>
          <a:p>
            <a:r>
              <a:rPr lang="en-US" sz="3600" dirty="0" err="1" smtClean="0">
                <a:latin typeface="Times New Roman" panose="02020603050405020304" pitchFamily="18" charset="0"/>
                <a:cs typeface="Times New Roman" panose="02020603050405020304" pitchFamily="18" charset="0"/>
              </a:rPr>
              <a:t>Đôi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mắt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xinh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xinh</a:t>
            </a:r>
            <a:endParaRPr lang="en-US" sz="3600" dirty="0" smtClean="0">
              <a:latin typeface="Times New Roman" panose="02020603050405020304" pitchFamily="18" charset="0"/>
              <a:cs typeface="Times New Roman" panose="02020603050405020304" pitchFamily="18" charset="0"/>
            </a:endParaRPr>
          </a:p>
          <a:p>
            <a:r>
              <a:rPr lang="en-US" sz="3600" dirty="0" err="1" smtClean="0">
                <a:latin typeface="Times New Roman" panose="02020603050405020304" pitchFamily="18" charset="0"/>
                <a:cs typeface="Times New Roman" panose="02020603050405020304" pitchFamily="18" charset="0"/>
              </a:rPr>
              <a:t>Đôi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mắt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tròn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913497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774825" y="1052513"/>
            <a:ext cx="3200400" cy="2057400"/>
            <a:chOff x="158" y="799"/>
            <a:chExt cx="2016" cy="1296"/>
          </a:xfrm>
        </p:grpSpPr>
        <p:sp>
          <p:nvSpPr>
            <p:cNvPr id="19471" name="AutoShape 4"/>
            <p:cNvSpPr>
              <a:spLocks noChangeArrowheads="1"/>
            </p:cNvSpPr>
            <p:nvPr/>
          </p:nvSpPr>
          <p:spPr bwMode="auto">
            <a:xfrm>
              <a:off x="158" y="799"/>
              <a:ext cx="2016" cy="1296"/>
            </a:xfrm>
            <a:prstGeom prst="cloudCallout">
              <a:avLst>
                <a:gd name="adj1" fmla="val 55157"/>
                <a:gd name="adj2" fmla="val 45912"/>
              </a:avLst>
            </a:prstGeom>
            <a:solidFill>
              <a:srgbClr val="66FF33"/>
            </a:solidFill>
            <a:ln w="9525">
              <a:solidFill>
                <a:schemeClr val="tx1"/>
              </a:solidFill>
              <a:round/>
              <a:headEnd/>
              <a:tailEnd/>
            </a:ln>
          </p:spPr>
          <p:txBody>
            <a:bodyPr/>
            <a:lstStyle/>
            <a:p>
              <a:pPr algn="ctr"/>
              <a:endParaRPr lang="vi-VN"/>
            </a:p>
          </p:txBody>
        </p:sp>
        <p:pic>
          <p:nvPicPr>
            <p:cNvPr id="19472" name="Picture 5" descr="sun1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1" y="845"/>
              <a:ext cx="1406"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6"/>
          <p:cNvGrpSpPr>
            <a:grpSpLocks/>
          </p:cNvGrpSpPr>
          <p:nvPr/>
        </p:nvGrpSpPr>
        <p:grpSpPr bwMode="auto">
          <a:xfrm>
            <a:off x="1524000" y="3933825"/>
            <a:ext cx="2984500" cy="2376488"/>
            <a:chOff x="340" y="2478"/>
            <a:chExt cx="1880" cy="1633"/>
          </a:xfrm>
        </p:grpSpPr>
        <p:sp>
          <p:nvSpPr>
            <p:cNvPr id="19469" name="AutoShape 7"/>
            <p:cNvSpPr>
              <a:spLocks noChangeArrowheads="1"/>
            </p:cNvSpPr>
            <p:nvPr/>
          </p:nvSpPr>
          <p:spPr bwMode="auto">
            <a:xfrm>
              <a:off x="340" y="2614"/>
              <a:ext cx="1880" cy="1497"/>
            </a:xfrm>
            <a:prstGeom prst="cloudCallout">
              <a:avLst>
                <a:gd name="adj1" fmla="val 76065"/>
                <a:gd name="adj2" fmla="val -25551"/>
              </a:avLst>
            </a:prstGeom>
            <a:solidFill>
              <a:srgbClr val="66CCFF"/>
            </a:solidFill>
            <a:ln w="9525">
              <a:solidFill>
                <a:schemeClr val="tx1"/>
              </a:solidFill>
              <a:round/>
              <a:headEnd/>
              <a:tailEnd/>
            </a:ln>
          </p:spPr>
          <p:txBody>
            <a:bodyPr/>
            <a:lstStyle/>
            <a:p>
              <a:pPr algn="ctr"/>
              <a:endParaRPr lang="vi-VN"/>
            </a:p>
          </p:txBody>
        </p:sp>
        <p:pic>
          <p:nvPicPr>
            <p:cNvPr id="19470" name="Picture 8" descr="XMASCA~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2" y="2478"/>
              <a:ext cx="1248"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9"/>
          <p:cNvGrpSpPr>
            <a:grpSpLocks/>
          </p:cNvGrpSpPr>
          <p:nvPr/>
        </p:nvGrpSpPr>
        <p:grpSpPr bwMode="auto">
          <a:xfrm>
            <a:off x="7680326" y="836613"/>
            <a:ext cx="2987675" cy="2305050"/>
            <a:chOff x="3470" y="754"/>
            <a:chExt cx="1950" cy="1400"/>
          </a:xfrm>
        </p:grpSpPr>
        <p:sp>
          <p:nvSpPr>
            <p:cNvPr id="19466" name="AutoShape 10"/>
            <p:cNvSpPr>
              <a:spLocks noChangeArrowheads="1"/>
            </p:cNvSpPr>
            <p:nvPr/>
          </p:nvSpPr>
          <p:spPr bwMode="auto">
            <a:xfrm>
              <a:off x="3470" y="754"/>
              <a:ext cx="1950" cy="1400"/>
            </a:xfrm>
            <a:prstGeom prst="cloudCallout">
              <a:avLst>
                <a:gd name="adj1" fmla="val -67130"/>
                <a:gd name="adj2" fmla="val 46569"/>
              </a:avLst>
            </a:prstGeom>
            <a:solidFill>
              <a:srgbClr val="FF99CC"/>
            </a:solidFill>
            <a:ln w="9525">
              <a:solidFill>
                <a:schemeClr val="tx1"/>
              </a:solidFill>
              <a:round/>
              <a:headEnd/>
              <a:tailEnd/>
            </a:ln>
          </p:spPr>
          <p:txBody>
            <a:bodyPr/>
            <a:lstStyle/>
            <a:p>
              <a:pPr algn="ctr"/>
              <a:endParaRPr lang="vi-VN"/>
            </a:p>
          </p:txBody>
        </p:sp>
        <p:pic>
          <p:nvPicPr>
            <p:cNvPr id="19467" name="Picture 11" descr="Bluebird05-animated-chick_in_fligh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96" y="1207"/>
              <a:ext cx="660" cy="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2" descr="Bluebird05-animated-chick_in_fligh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4332" y="1026"/>
              <a:ext cx="876" cy="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3"/>
          <p:cNvGrpSpPr>
            <a:grpSpLocks/>
          </p:cNvGrpSpPr>
          <p:nvPr/>
        </p:nvGrpSpPr>
        <p:grpSpPr bwMode="auto">
          <a:xfrm>
            <a:off x="7967664" y="3716338"/>
            <a:ext cx="2700337" cy="2881312"/>
            <a:chOff x="3651" y="2523"/>
            <a:chExt cx="1905" cy="1633"/>
          </a:xfrm>
        </p:grpSpPr>
        <p:sp>
          <p:nvSpPr>
            <p:cNvPr id="19464" name="AutoShape 14"/>
            <p:cNvSpPr>
              <a:spLocks noChangeArrowheads="1"/>
            </p:cNvSpPr>
            <p:nvPr/>
          </p:nvSpPr>
          <p:spPr bwMode="auto">
            <a:xfrm>
              <a:off x="3651" y="2568"/>
              <a:ext cx="1905" cy="1588"/>
            </a:xfrm>
            <a:prstGeom prst="cloudCallout">
              <a:avLst>
                <a:gd name="adj1" fmla="val -78454"/>
                <a:gd name="adj2" fmla="val -23676"/>
              </a:avLst>
            </a:prstGeom>
            <a:solidFill>
              <a:srgbClr val="FFFF66"/>
            </a:solidFill>
            <a:ln w="9525">
              <a:solidFill>
                <a:schemeClr val="tx1"/>
              </a:solidFill>
              <a:round/>
              <a:headEnd/>
              <a:tailEnd/>
            </a:ln>
          </p:spPr>
          <p:txBody>
            <a:bodyPr/>
            <a:lstStyle/>
            <a:p>
              <a:pPr algn="ctr"/>
              <a:endParaRPr lang="vi-VN"/>
            </a:p>
          </p:txBody>
        </p:sp>
        <p:pic>
          <p:nvPicPr>
            <p:cNvPr id="19465" name="Picture 15" descr="1 (182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9" y="2523"/>
              <a:ext cx="1089" cy="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8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2038" y="2708276"/>
            <a:ext cx="295275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WordArt 16"/>
          <p:cNvSpPr>
            <a:spLocks noChangeArrowheads="1" noChangeShapeType="1" noTextEdit="1"/>
          </p:cNvSpPr>
          <p:nvPr/>
        </p:nvSpPr>
        <p:spPr bwMode="auto">
          <a:xfrm>
            <a:off x="4114801" y="5562600"/>
            <a:ext cx="3914775" cy="1047750"/>
          </a:xfrm>
          <a:prstGeom prst="rect">
            <a:avLst/>
          </a:prstGeom>
        </p:spPr>
        <p:txBody>
          <a:bodyPr wrap="none" fromWordArt="1">
            <a:prstTxWarp prst="textPlain">
              <a:avLst>
                <a:gd name="adj" fmla="val 50000"/>
              </a:avLst>
            </a:prstTxWarp>
          </a:bodyPr>
          <a:lstStyle/>
          <a:p>
            <a:pPr algn="ctr"/>
            <a:endParaRPr lang="en-US" sz="3600" b="1" kern="10" dirty="0">
              <a:ln w="12700">
                <a:solidFill>
                  <a:srgbClr val="EAEAEA"/>
                </a:solidFill>
                <a:round/>
                <a:headEnd/>
                <a:tailEnd/>
              </a:ln>
              <a:effectLst>
                <a:outerShdw dist="35921" dir="2700000" sy="50000" kx="2115830" algn="bl" rotWithShape="0">
                  <a:srgbClr val="C0C0C0">
                    <a:alpha val="79999"/>
                  </a:srgbClr>
                </a:outerShdw>
              </a:effectLst>
              <a:latin typeface="Times New Roman"/>
              <a:cs typeface="Times New Roman"/>
            </a:endParaRPr>
          </a:p>
        </p:txBody>
      </p:sp>
      <p:sp>
        <p:nvSpPr>
          <p:cNvPr id="6" name="TextBox 5"/>
          <p:cNvSpPr txBox="1"/>
          <p:nvPr/>
        </p:nvSpPr>
        <p:spPr>
          <a:xfrm>
            <a:off x="4508500" y="5709684"/>
            <a:ext cx="3316288" cy="954107"/>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Giúp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nhìn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thấy</a:t>
            </a:r>
            <a:endParaRPr lang="en-US"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Mọi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xung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097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280"/>
                                        </p:tgtEl>
                                        <p:attrNameLst>
                                          <p:attrName>style.visibility</p:attrName>
                                        </p:attrNameLst>
                                      </p:cBhvr>
                                      <p:to>
                                        <p:strVal val="visible"/>
                                      </p:to>
                                    </p:set>
                                    <p:animEffect transition="in" filter="fade">
                                      <p:cBhvr>
                                        <p:cTn id="17" dur="1000"/>
                                        <p:tgtEl>
                                          <p:spTgt spid="11280"/>
                                        </p:tgtEl>
                                      </p:cBhvr>
                                    </p:animEffect>
                                    <p:anim calcmode="lin" valueType="num">
                                      <p:cBhvr>
                                        <p:cTn id="18" dur="1000" fill="hold"/>
                                        <p:tgtEl>
                                          <p:spTgt spid="11280"/>
                                        </p:tgtEl>
                                        <p:attrNameLst>
                                          <p:attrName>ppt_x</p:attrName>
                                        </p:attrNameLst>
                                      </p:cBhvr>
                                      <p:tavLst>
                                        <p:tav tm="0">
                                          <p:val>
                                            <p:strVal val="#ppt_x"/>
                                          </p:val>
                                        </p:tav>
                                        <p:tav tm="100000">
                                          <p:val>
                                            <p:strVal val="#ppt_x"/>
                                          </p:val>
                                        </p:tav>
                                      </p:tavLst>
                                    </p:anim>
                                    <p:anim calcmode="lin" valueType="num">
                                      <p:cBhvr>
                                        <p:cTn id="19" dur="1000" fill="hold"/>
                                        <p:tgtEl>
                                          <p:spTgt spid="1128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nodePh="1">
                                  <p:stCondLst>
                                    <p:cond delay="0"/>
                                  </p:stCondLst>
                                  <p:endCondLst>
                                    <p:cond evt="begin" delay="0">
                                      <p:tn val="25"/>
                                    </p:cond>
                                  </p:endCondLst>
                                  <p:childTnLst>
                                    <p:set>
                                      <p:cBhvr>
                                        <p:cTn id="26" dur="1" fill="hold">
                                          <p:stCondLst>
                                            <p:cond delay="0"/>
                                          </p:stCondLst>
                                        </p:cTn>
                                        <p:tgtEl>
                                          <p:spTgt spid="19463"/>
                                        </p:tgtEl>
                                        <p:attrNameLst>
                                          <p:attrName>style.visibility</p:attrName>
                                        </p:attrNameLst>
                                      </p:cBhvr>
                                      <p:to>
                                        <p:strVal val="visible"/>
                                      </p:to>
                                    </p:set>
                                    <p:animEffect transition="in" filter="fade">
                                      <p:cBhvr>
                                        <p:cTn id="27" dur="1000"/>
                                        <p:tgtEl>
                                          <p:spTgt spid="19463"/>
                                        </p:tgtEl>
                                      </p:cBhvr>
                                    </p:animEffect>
                                    <p:anim calcmode="lin" valueType="num">
                                      <p:cBhvr>
                                        <p:cTn id="28" dur="1000" fill="hold"/>
                                        <p:tgtEl>
                                          <p:spTgt spid="19463"/>
                                        </p:tgtEl>
                                        <p:attrNameLst>
                                          <p:attrName>ppt_x</p:attrName>
                                        </p:attrNameLst>
                                      </p:cBhvr>
                                      <p:tavLst>
                                        <p:tav tm="0">
                                          <p:val>
                                            <p:strVal val="#ppt_x"/>
                                          </p:val>
                                        </p:tav>
                                        <p:tav tm="100000">
                                          <p:val>
                                            <p:strVal val="#ppt_x"/>
                                          </p:val>
                                        </p:tav>
                                      </p:tavLst>
                                    </p:anim>
                                    <p:anim calcmode="lin" valueType="num">
                                      <p:cBhvr>
                                        <p:cTn id="29" dur="1000" fill="hold"/>
                                        <p:tgtEl>
                                          <p:spTgt spid="1946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4" descr="Ảnh baby dễ thươ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762000"/>
            <a:ext cx="5943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3" name="Group 13"/>
          <p:cNvGrpSpPr>
            <a:grpSpLocks/>
          </p:cNvGrpSpPr>
          <p:nvPr/>
        </p:nvGrpSpPr>
        <p:grpSpPr bwMode="auto">
          <a:xfrm>
            <a:off x="1524000" y="0"/>
            <a:ext cx="9144000" cy="5715000"/>
            <a:chOff x="0" y="0"/>
            <a:chExt cx="5760" cy="4392"/>
          </a:xfrm>
        </p:grpSpPr>
        <p:pic>
          <p:nvPicPr>
            <p:cNvPr id="20489" name="Picture 4" descr="n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5" descr="fduende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2" y="2064"/>
              <a:ext cx="1265" cy="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84" name="Picture 6" descr="Butterfly-06-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44001" y="685800"/>
            <a:ext cx="7143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bug4"/>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1828801"/>
            <a:ext cx="8382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descr="bug4"/>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1295401"/>
            <a:ext cx="8382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WordArt 16"/>
          <p:cNvSpPr>
            <a:spLocks noChangeArrowheads="1" noChangeShapeType="1" noTextEdit="1"/>
          </p:cNvSpPr>
          <p:nvPr/>
        </p:nvSpPr>
        <p:spPr bwMode="auto">
          <a:xfrm>
            <a:off x="3962401" y="5810250"/>
            <a:ext cx="3914775" cy="1047750"/>
          </a:xfrm>
          <a:prstGeom prst="rect">
            <a:avLst/>
          </a:prstGeom>
        </p:spPr>
        <p:txBody>
          <a:bodyPr wrap="none" fromWordArt="1">
            <a:prstTxWarp prst="textPlain">
              <a:avLst>
                <a:gd name="adj" fmla="val 50000"/>
              </a:avLst>
            </a:prstTxWarp>
          </a:bodyPr>
          <a:lstStyle/>
          <a:p>
            <a:pPr algn="ctr"/>
            <a:endParaRPr lang="en-US" sz="3600" b="1" kern="10">
              <a:ln w="12700">
                <a:solidFill>
                  <a:srgbClr val="EAEAEA"/>
                </a:solidFill>
                <a:round/>
                <a:headEnd/>
                <a:tailEnd/>
              </a:ln>
              <a:solidFill>
                <a:schemeClr val="tx2"/>
              </a:solidFill>
              <a:effectLst>
                <a:outerShdw dist="35921" dir="2700000" sy="50000" kx="2115830" algn="bl" rotWithShape="0">
                  <a:srgbClr val="C0C0C0">
                    <a:alpha val="79999"/>
                  </a:srgbClr>
                </a:outerShdw>
              </a:effectLst>
              <a:latin typeface="Times New Roman"/>
              <a:cs typeface="Times New Roman"/>
            </a:endParaRPr>
          </a:p>
        </p:txBody>
      </p:sp>
      <p:sp>
        <p:nvSpPr>
          <p:cNvPr id="10" name="Rectangle 9"/>
          <p:cNvSpPr/>
          <p:nvPr/>
        </p:nvSpPr>
        <p:spPr>
          <a:xfrm>
            <a:off x="3810000" y="5638801"/>
            <a:ext cx="4572000" cy="95410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vi-VN" sz="2800" b="1" kern="10" dirty="0">
                <a:ln w="12700">
                  <a:solidFill>
                    <a:srgbClr val="EAEAEA"/>
                  </a:solidFill>
                  <a:round/>
                  <a:headEnd/>
                  <a:tailEnd/>
                </a:ln>
                <a:solidFill>
                  <a:srgbClr val="C00000"/>
                </a:solidFill>
                <a:effectLst>
                  <a:outerShdw dist="35921" dir="2700000" sy="50000" kx="2115830" algn="bl" rotWithShape="0">
                    <a:srgbClr val="C0C0C0">
                      <a:alpha val="79999"/>
                    </a:srgbClr>
                  </a:outerShdw>
                </a:effectLst>
                <a:latin typeface="+mj-lt"/>
                <a:cs typeface="Times New Roman"/>
              </a:rPr>
              <a:t>Em yêu em quý</a:t>
            </a:r>
          </a:p>
          <a:p>
            <a:pPr algn="ctr">
              <a:defRPr/>
            </a:pPr>
            <a:r>
              <a:rPr lang="vi-VN" sz="2800" b="1" kern="10" dirty="0">
                <a:ln w="12700">
                  <a:solidFill>
                    <a:srgbClr val="EAEAEA"/>
                  </a:solidFill>
                  <a:round/>
                  <a:headEnd/>
                  <a:tailEnd/>
                </a:ln>
                <a:solidFill>
                  <a:srgbClr val="C00000"/>
                </a:solidFill>
                <a:effectLst>
                  <a:outerShdw dist="35921" dir="2700000" sy="50000" kx="2115830" algn="bl" rotWithShape="0">
                    <a:srgbClr val="C0C0C0">
                      <a:alpha val="79999"/>
                    </a:srgbClr>
                  </a:outerShdw>
                </a:effectLst>
                <a:latin typeface="+mj-lt"/>
                <a:cs typeface="Times New Roman"/>
              </a:rPr>
              <a:t>Đôi mắt xinh xinh</a:t>
            </a:r>
            <a:endParaRPr lang="en-US" sz="2800" dirty="0">
              <a:solidFill>
                <a:srgbClr val="C00000"/>
              </a:solidFill>
              <a:latin typeface="+mj-lt"/>
            </a:endParaRPr>
          </a:p>
        </p:txBody>
      </p:sp>
    </p:spTree>
    <p:extLst>
      <p:ext uri="{BB962C8B-B14F-4D97-AF65-F5344CB8AC3E}">
        <p14:creationId xmlns:p14="http://schemas.microsoft.com/office/powerpoint/2010/main" val="395083658"/>
      </p:ext>
    </p:extLst>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4" descr="Ảnh baby dễ thươ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0" y="0"/>
            <a:ext cx="90805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WordArt 5"/>
          <p:cNvSpPr>
            <a:spLocks noChangeArrowheads="1" noChangeShapeType="1" noTextEdit="1"/>
          </p:cNvSpPr>
          <p:nvPr/>
        </p:nvSpPr>
        <p:spPr bwMode="auto">
          <a:xfrm>
            <a:off x="3733800" y="4857750"/>
            <a:ext cx="5029200" cy="2000250"/>
          </a:xfrm>
          <a:prstGeom prst="rect">
            <a:avLst/>
          </a:prstGeom>
        </p:spPr>
        <p:txBody>
          <a:bodyPr wrap="none" fromWordArt="1">
            <a:prstTxWarp prst="textPlain">
              <a:avLst>
                <a:gd name="adj" fmla="val 50000"/>
              </a:avLst>
            </a:prstTxWarp>
          </a:bodyPr>
          <a:lstStyle/>
          <a:p>
            <a:pPr algn="ctr"/>
            <a:endParaRPr lang="vi-VN" sz="3600" b="1" kern="10" dirty="0">
              <a:ln w="12700">
                <a:solidFill>
                  <a:srgbClr val="EAEAEA"/>
                </a:solidFill>
                <a:round/>
                <a:headEnd/>
                <a:tailEnd/>
              </a:ln>
              <a:effectLst>
                <a:outerShdw dist="35921" dir="2700000" sy="50000" kx="2115830" algn="bl" rotWithShape="0">
                  <a:srgbClr val="C0C0C0">
                    <a:alpha val="79999"/>
                  </a:srgbClr>
                </a:outerShdw>
              </a:effectLst>
              <a:latin typeface="Times New Roman"/>
              <a:cs typeface="Times New Roman"/>
            </a:endParaRPr>
          </a:p>
          <a:p>
            <a:pPr algn="ctr"/>
            <a:endParaRPr lang="en-US" sz="3600" b="1" kern="10" dirty="0">
              <a:ln w="12700">
                <a:solidFill>
                  <a:srgbClr val="EAEAEA"/>
                </a:solidFill>
                <a:round/>
                <a:headEnd/>
                <a:tailEnd/>
              </a:ln>
              <a:effectLst>
                <a:outerShdw dist="35921" dir="2700000" sy="50000" kx="2115830" algn="bl" rotWithShape="0">
                  <a:srgbClr val="C0C0C0">
                    <a:alpha val="79999"/>
                  </a:srgbClr>
                </a:outerShdw>
              </a:effectLst>
              <a:latin typeface="Times New Roman"/>
              <a:cs typeface="Times New Roman"/>
            </a:endParaRPr>
          </a:p>
        </p:txBody>
      </p:sp>
      <p:sp>
        <p:nvSpPr>
          <p:cNvPr id="8198" name="Line 6"/>
          <p:cNvSpPr>
            <a:spLocks noChangeShapeType="1"/>
          </p:cNvSpPr>
          <p:nvPr/>
        </p:nvSpPr>
        <p:spPr bwMode="auto">
          <a:xfrm flipH="1">
            <a:off x="7620000" y="1066800"/>
            <a:ext cx="1447800" cy="609600"/>
          </a:xfrm>
          <a:prstGeom prst="line">
            <a:avLst/>
          </a:prstGeom>
          <a:noFill/>
          <a:ln w="762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9" name="Line 7"/>
          <p:cNvSpPr>
            <a:spLocks noChangeShapeType="1"/>
          </p:cNvSpPr>
          <p:nvPr/>
        </p:nvSpPr>
        <p:spPr bwMode="auto">
          <a:xfrm>
            <a:off x="3124200" y="1066800"/>
            <a:ext cx="1600200" cy="914400"/>
          </a:xfrm>
          <a:prstGeom prst="line">
            <a:avLst/>
          </a:prstGeom>
          <a:noFill/>
          <a:ln w="762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3733800" y="5677786"/>
            <a:ext cx="5697279" cy="1200329"/>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Giữ</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đôi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mắt</a:t>
            </a:r>
            <a:endParaRPr lang="en-US" sz="3600" dirty="0" smtClean="0">
              <a:latin typeface="Times New Roman" panose="02020603050405020304" pitchFamily="18" charset="0"/>
              <a:cs typeface="Times New Roman" panose="02020603050405020304" pitchFamily="18" charset="0"/>
            </a:endParaRPr>
          </a:p>
          <a:p>
            <a:r>
              <a:rPr lang="en-US" sz="3600" dirty="0" err="1" smtClean="0">
                <a:latin typeface="Times New Roman" panose="02020603050405020304" pitchFamily="18" charset="0"/>
                <a:cs typeface="Times New Roman" panose="02020603050405020304" pitchFamily="18" charset="0"/>
              </a:rPr>
              <a:t>Ngày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càng</a:t>
            </a:r>
            <a:r>
              <a:rPr lang="en-US" sz="3600" dirty="0" smtClean="0">
                <a:latin typeface="Times New Roman" panose="02020603050405020304" pitchFamily="18" charset="0"/>
                <a:cs typeface="Times New Roman" panose="02020603050405020304" pitchFamily="18" charset="0"/>
              </a:rPr>
              <a:t> sang </a:t>
            </a:r>
            <a:r>
              <a:rPr lang="en-US" sz="3600" dirty="0" err="1" smtClean="0">
                <a:latin typeface="Times New Roman" panose="02020603050405020304" pitchFamily="18" charset="0"/>
                <a:cs typeface="Times New Roman" panose="02020603050405020304" pitchFamily="18" charset="0"/>
              </a:rPr>
              <a:t>hơn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8407910"/>
      </p:ext>
    </p:extLst>
  </p:cSld>
  <p:clrMapOvr>
    <a:masterClrMapping/>
  </p:clrMapOvr>
  <p:transition>
    <p:pull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199</Words>
  <Application>Microsoft Office PowerPoint</Application>
  <PresentationFormat>Widescreen</PresentationFormat>
  <Paragraphs>64</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.VnTime</vt:lpstr>
      <vt:lpstr>Arial</vt:lpstr>
      <vt:lpstr>Calibri</vt:lpstr>
      <vt:lpstr>Calibri Light</vt:lpstr>
      <vt:lpstr>Roboto Condensed</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Techsi.vn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Techsi.vn</dc:creator>
  <cp:lastModifiedBy>Techsi.vn</cp:lastModifiedBy>
  <cp:revision>18</cp:revision>
  <dcterms:created xsi:type="dcterms:W3CDTF">2024-10-10T08:37:00Z</dcterms:created>
  <dcterms:modified xsi:type="dcterms:W3CDTF">2024-10-14T09:21:54Z</dcterms:modified>
</cp:coreProperties>
</file>