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4" r:id="rId6"/>
    <p:sldId id="266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568BA-DD8A-4F17-A990-6E1C6642A6C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38F68-5F92-43AD-8B96-F5C69B90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D34F-F688-4F51-9CF6-0C574BA202F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4BD-BC07-4AC3-A7D3-0EFE5EB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0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D34F-F688-4F51-9CF6-0C574BA202F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4BD-BC07-4AC3-A7D3-0EFE5EB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8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D34F-F688-4F51-9CF6-0C574BA202F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4BD-BC07-4AC3-A7D3-0EFE5EB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1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D34F-F688-4F51-9CF6-0C574BA202F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4BD-BC07-4AC3-A7D3-0EFE5EB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D34F-F688-4F51-9CF6-0C574BA202F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4BD-BC07-4AC3-A7D3-0EFE5EB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1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D34F-F688-4F51-9CF6-0C574BA202F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4BD-BC07-4AC3-A7D3-0EFE5EB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3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D34F-F688-4F51-9CF6-0C574BA202F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4BD-BC07-4AC3-A7D3-0EFE5EB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5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D34F-F688-4F51-9CF6-0C574BA202F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4BD-BC07-4AC3-A7D3-0EFE5EB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6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D34F-F688-4F51-9CF6-0C574BA202F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4BD-BC07-4AC3-A7D3-0EFE5EB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D34F-F688-4F51-9CF6-0C574BA202F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4BD-BC07-4AC3-A7D3-0EFE5EB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1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D34F-F688-4F51-9CF6-0C574BA202F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F4BD-BC07-4AC3-A7D3-0EFE5EB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AD34F-F688-4F51-9CF6-0C574BA202F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F4BD-BC07-4AC3-A7D3-0EFE5EB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3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2" Type="http://schemas.openxmlformats.org/officeDocument/2006/relationships/audio" Target="file:///C:\Documents%20and%20Settings\Admin\Desktop\NH&#7840;C%20CH&#7910;%20&#272;&#7872;%208\BeYeuBienLam-ThaoMy_tnsn.mp3" TargetMode="External"/><Relationship Id="rId1" Type="http://schemas.openxmlformats.org/officeDocument/2006/relationships/audio" Target="TC.wav" TargetMode="Externa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8" y="0"/>
            <a:ext cx="11734800" cy="6783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2563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endParaRPr lang="vi-VN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 KHỐI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 logo with people and text&#10;&#10;Description automatically generated">
            <a:extLst>
              <a:ext uri="{FF2B5EF4-FFF2-40B4-BE49-F238E27FC236}">
                <a16:creationId xmlns:a16="http://schemas.microsoft.com/office/drawing/2014/main" id="{7065D9A0-40E8-4891-9B04-D4BC30F1B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37" y="1213961"/>
            <a:ext cx="1336809" cy="124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7999" y="4012134"/>
            <a:ext cx="68402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14350" algn="l"/>
                <a:tab pos="2239328" algn="ctr"/>
              </a:tabLst>
            </a:pPr>
            <a:r>
              <a:rPr lang="en-US" sz="28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LĨNH VỰC: PHÁT TRIỂN NHẬN THỨC</a:t>
            </a:r>
          </a:p>
          <a:p>
            <a:pPr algn="ctr">
              <a:tabLst>
                <a:tab pos="514350" algn="l"/>
                <a:tab pos="2239328" algn="ctr"/>
              </a:tabLst>
            </a:pPr>
            <a:endParaRPr lang="en-US" sz="2400" b="1" kern="0" dirty="0" smtClean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      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Đề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tài:Khám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phá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đôi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bàn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chân</a:t>
            </a:r>
            <a:endParaRPr lang="en-US" sz="20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000" b="1" ker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</a:t>
            </a:r>
            <a:r>
              <a:rPr lang="en-US" sz="2000" b="1" kern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viên:Đào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Thu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Trang</a:t>
            </a:r>
            <a:endParaRPr lang="en-US" sz="20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:(3-4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).</a:t>
            </a:r>
            <a:endParaRPr lang="en-US" sz="20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8" y="240827"/>
            <a:ext cx="11334307" cy="6634716"/>
          </a:xfrm>
          <a:prstGeom prst="rect">
            <a:avLst/>
          </a:prstGeom>
        </p:spPr>
      </p:pic>
      <p:pic>
        <p:nvPicPr>
          <p:cNvPr id="3" name="Picture 2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r="7817"/>
          <a:stretch>
            <a:fillRect/>
          </a:stretch>
        </p:blipFill>
        <p:spPr>
          <a:xfrm>
            <a:off x="3200421" y="1144594"/>
            <a:ext cx="5404944" cy="3721396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991935" y="305154"/>
            <a:ext cx="400595" cy="23774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579689" y="305154"/>
            <a:ext cx="400595" cy="23774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77923" y="558336"/>
            <a:ext cx="359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8" y="240827"/>
            <a:ext cx="11334307" cy="6634716"/>
          </a:xfrm>
          <a:prstGeom prst="rect">
            <a:avLst/>
          </a:prstGeom>
        </p:spPr>
      </p:pic>
      <p:pic>
        <p:nvPicPr>
          <p:cNvPr id="7" name="Picture 6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3106751" y="881501"/>
            <a:ext cx="5181346" cy="384384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649151" y="558336"/>
            <a:ext cx="286242" cy="1709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18698" y="881501"/>
            <a:ext cx="266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4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8" y="240827"/>
            <a:ext cx="11334307" cy="6634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8602" t="9682" r="8602" b="6662"/>
          <a:stretch/>
        </p:blipFill>
        <p:spPr>
          <a:xfrm>
            <a:off x="2813931" y="881501"/>
            <a:ext cx="5511362" cy="388894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7898580">
            <a:off x="4795567" y="3296559"/>
            <a:ext cx="2600868" cy="264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86940" y="4954772"/>
            <a:ext cx="3423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9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8" y="240827"/>
            <a:ext cx="11334307" cy="663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57" y="855678"/>
            <a:ext cx="5673532" cy="425514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983850" y="2002158"/>
            <a:ext cx="17373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8707" y="1594884"/>
            <a:ext cx="242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8" y="240827"/>
            <a:ext cx="11334307" cy="6634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709" y="876993"/>
            <a:ext cx="5509261" cy="419739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959580" y="1208934"/>
            <a:ext cx="2057303" cy="37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1935" y="1124459"/>
            <a:ext cx="170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8" y="240827"/>
            <a:ext cx="11334307" cy="6634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7209" y="1871330"/>
            <a:ext cx="4890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3;Bé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8" y="240827"/>
            <a:ext cx="11334307" cy="6634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7209" y="1871330"/>
            <a:ext cx="4890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3;Bé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uong-Va-Chan-Van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54895" y="3398837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9"/>
            <a:ext cx="12233358" cy="6866959"/>
          </a:xfrm>
          <a:prstGeom prst="rect">
            <a:avLst/>
          </a:prstGeom>
        </p:spPr>
      </p:pic>
      <p:pic>
        <p:nvPicPr>
          <p:cNvPr id="7" name="Duong-Va-Chan-Van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0725" y="6115051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louds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"/>
            <a:ext cx="25908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24000" y="57912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99FF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en-US" sz="1800"/>
          </a:p>
        </p:txBody>
      </p:sp>
      <p:pic>
        <p:nvPicPr>
          <p:cNvPr id="22532" name="Picture 4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1" y="-57150"/>
            <a:ext cx="449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738" y="-57150"/>
            <a:ext cx="450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-57150"/>
            <a:ext cx="450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-57150"/>
            <a:ext cx="450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-57150"/>
            <a:ext cx="450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1" y="-57150"/>
            <a:ext cx="449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-57150"/>
            <a:ext cx="450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-57150"/>
            <a:ext cx="450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-57150"/>
            <a:ext cx="450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-57150"/>
            <a:ext cx="449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-57150"/>
            <a:ext cx="450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-57150"/>
            <a:ext cx="450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-57150"/>
            <a:ext cx="449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914400"/>
            <a:ext cx="1889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123950"/>
            <a:ext cx="1889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047750"/>
            <a:ext cx="1889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276350"/>
            <a:ext cx="1889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123950"/>
            <a:ext cx="1889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123950"/>
            <a:ext cx="1889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97155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5255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25400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52800" y="0"/>
            <a:ext cx="8255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27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53000" y="0"/>
            <a:ext cx="8255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28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31496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39116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9144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152400"/>
            <a:ext cx="8255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Picture 32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05000" y="0"/>
            <a:ext cx="8255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3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13970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34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953001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35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5953126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36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10201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Picture 37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1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6" name="Picture 38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53126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7" name="Picture 39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26924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Picture 40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1600" y="33020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9" name="Picture 41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40640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0" name="Picture 42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10668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1" name="Picture 43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304800"/>
            <a:ext cx="8255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2" name="Picture 44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1549400"/>
            <a:ext cx="105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3" name="Picture 45" descr="WaterLily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0"/>
            <a:ext cx="1958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4" name="WordArt 46"/>
          <p:cNvSpPr>
            <a:spLocks noChangeArrowheads="1" noChangeShapeType="1" noTextEdit="1"/>
          </p:cNvSpPr>
          <p:nvPr/>
        </p:nvSpPr>
        <p:spPr bwMode="auto">
          <a:xfrm>
            <a:off x="2362200" y="2286000"/>
            <a:ext cx="74676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NGOAN, </a:t>
            </a:r>
          </a:p>
          <a:p>
            <a:pPr algn="ctr"/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GIỎI !</a:t>
            </a:r>
          </a:p>
        </p:txBody>
      </p:sp>
      <p:pic>
        <p:nvPicPr>
          <p:cNvPr id="22575" name="Picture 47" descr="WaterLily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0"/>
            <a:ext cx="1958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6" name="Picture 48" descr="Star_GR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7" name="Picture 49" descr="Star_GR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8" name="Picture 50" descr="Tuan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471144" y="2282456"/>
            <a:ext cx="6858000" cy="229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9" name="Picture 51" descr="Tuan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42436" y="2316864"/>
            <a:ext cx="6858000" cy="222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4" name="T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81" name="WordArt 53"/>
          <p:cNvSpPr>
            <a:spLocks noChangeArrowheads="1" noChangeShapeType="1" noTextEdit="1"/>
          </p:cNvSpPr>
          <p:nvPr/>
        </p:nvSpPr>
        <p:spPr bwMode="auto">
          <a:xfrm>
            <a:off x="3429000" y="1295401"/>
            <a:ext cx="5562600" cy="828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  <p:pic>
        <p:nvPicPr>
          <p:cNvPr id="23608" name="BeYeuBienLam-ThaoMy_tns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448382"/>
      </p:ext>
    </p:extLst>
  </p:cSld>
  <p:clrMapOvr>
    <a:masterClrMapping/>
  </p:clrMapOvr>
  <p:transition spd="slow">
    <p:zoom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0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3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0063" fill="hold"/>
                                        <p:tgtEl>
                                          <p:spTgt spid="23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8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0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2" y="0"/>
            <a:ext cx="11472531" cy="65283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3135" y="839971"/>
            <a:ext cx="102497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rgbClr val="000000"/>
                </a:solidFill>
                <a:latin typeface="+mj-lt"/>
              </a:rPr>
              <a:t>I. MỤC ĐÍCH- YÊU CẦU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vi-VN" sz="1600" b="1" i="1" dirty="0">
                <a:solidFill>
                  <a:srgbClr val="000000"/>
                </a:solidFill>
                <a:latin typeface="+mj-lt"/>
              </a:rPr>
              <a:t>1. Kiến thức: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pPr algn="just"/>
            <a:r>
              <a:rPr lang="vi-VN" sz="1600" dirty="0">
                <a:solidFill>
                  <a:srgbClr val="000000"/>
                </a:solidFill>
                <a:latin typeface="+mj-lt"/>
              </a:rPr>
              <a:t>- Trẻ biết tên gọi, đặc điểm của đôi bàn chân (các ngón chân, mu bàn chân, lòng bàn chân, gót chân) và tác dụng của đôi bàn chân.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pPr algn="just"/>
            <a:r>
              <a:rPr lang="vi-VN" sz="1600" dirty="0">
                <a:solidFill>
                  <a:srgbClr val="000000"/>
                </a:solidFill>
                <a:latin typeface="+mj-lt"/>
              </a:rPr>
              <a:t>- Trẻ biết trải nghiệm đi trên những con đường và nhận biết các cảm giác khi đi trên các con đường đó.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vi-VN" sz="1600" b="1" i="1" dirty="0">
                <a:solidFill>
                  <a:srgbClr val="000000"/>
                </a:solidFill>
                <a:latin typeface="+mj-lt"/>
              </a:rPr>
              <a:t>2. Kỹ năng: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vi-VN" sz="1600" dirty="0">
                <a:solidFill>
                  <a:srgbClr val="000000"/>
                </a:solidFill>
                <a:latin typeface="+mj-lt"/>
              </a:rPr>
              <a:t>- Phát triển khả năng quan sát, so sánh, ghi nhớ có chủ đích cho trẻ.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vi-VN" sz="1600" dirty="0">
                <a:solidFill>
                  <a:srgbClr val="000000"/>
                </a:solidFill>
                <a:latin typeface="+mj-lt"/>
              </a:rPr>
              <a:t>- Rèn phát triển ngôn ngữ cho trẻ: Phát âm to, rõ ràng ,...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pPr indent="312420"/>
            <a:r>
              <a:rPr lang="vi-VN" sz="1600" b="1" i="1" dirty="0">
                <a:solidFill>
                  <a:srgbClr val="000000"/>
                </a:solidFill>
                <a:latin typeface="+mj-lt"/>
              </a:rPr>
              <a:t>3. Thái độ: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pPr indent="312420"/>
            <a:r>
              <a:rPr lang="vi-VN" sz="1600" dirty="0">
                <a:solidFill>
                  <a:srgbClr val="000000"/>
                </a:solidFill>
                <a:latin typeface="+mj-lt"/>
              </a:rPr>
              <a:t>- Trẻ tích cực tham gia hoạt động.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vi-VN" sz="1600" dirty="0">
                <a:solidFill>
                  <a:srgbClr val="000000"/>
                </a:solidFill>
                <a:latin typeface="+mj-lt"/>
              </a:rPr>
              <a:t>- Trẻ biết giữ đôi bàn chân sạch sẽ.</a:t>
            </a:r>
            <a:br>
              <a:rPr lang="vi-VN" sz="1600" dirty="0">
                <a:solidFill>
                  <a:srgbClr val="000000"/>
                </a:solidFill>
                <a:latin typeface="+mj-lt"/>
              </a:rPr>
            </a:br>
            <a:r>
              <a:rPr lang="vi-VN" sz="1600" b="1" dirty="0">
                <a:solidFill>
                  <a:srgbClr val="000000"/>
                </a:solidFill>
                <a:latin typeface="+mj-lt"/>
              </a:rPr>
              <a:t>II</a:t>
            </a:r>
            <a:r>
              <a:rPr lang="vi-VN" sz="1600" dirty="0">
                <a:solidFill>
                  <a:srgbClr val="000000"/>
                </a:solidFill>
                <a:latin typeface="+mj-lt"/>
              </a:rPr>
              <a:t>. </a:t>
            </a:r>
            <a:r>
              <a:rPr lang="vi-VN" sz="1600" b="1" dirty="0">
                <a:solidFill>
                  <a:srgbClr val="000000"/>
                </a:solidFill>
                <a:latin typeface="+mj-lt"/>
              </a:rPr>
              <a:t>CHUẨN BỊ</a:t>
            </a:r>
            <a:r>
              <a:rPr lang="vi-VN" sz="1600" dirty="0">
                <a:solidFill>
                  <a:srgbClr val="000000"/>
                </a:solidFill>
                <a:latin typeface="+mj-lt"/>
              </a:rPr>
              <a:t>:</a:t>
            </a:r>
            <a:r>
              <a:rPr lang="vi-VN" sz="1600" b="0" i="0" dirty="0" smtClean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1600" b="0" i="0" dirty="0" smtClean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1600" b="1" i="1" dirty="0">
                <a:solidFill>
                  <a:srgbClr val="000000"/>
                </a:solidFill>
                <a:latin typeface="+mj-lt"/>
              </a:rPr>
              <a:t>1. Đồ dùng của cô :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pPr indent="312420"/>
            <a:r>
              <a:rPr lang="vi-VN" sz="1600" dirty="0">
                <a:solidFill>
                  <a:srgbClr val="000000"/>
                </a:solidFill>
                <a:latin typeface="+mj-lt"/>
              </a:rPr>
              <a:t>- Nhạc nhẹ, nhạc nhảy “Vũ điệu chân khỏe”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pPr indent="312420"/>
            <a:r>
              <a:rPr lang="vi-VN" sz="1600" dirty="0">
                <a:solidFill>
                  <a:srgbClr val="000000"/>
                </a:solidFill>
                <a:latin typeface="+mj-lt"/>
              </a:rPr>
              <a:t>- Các con đường (sỏi đá, lá cây khô, thảm cỏ).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pPr indent="312420"/>
            <a:r>
              <a:rPr lang="vi-VN" sz="1600" b="1" i="1" dirty="0">
                <a:solidFill>
                  <a:srgbClr val="000000"/>
                </a:solidFill>
                <a:latin typeface="+mj-lt"/>
              </a:rPr>
              <a:t>2. Đồ dùng của trẻ.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pPr indent="312420"/>
            <a:r>
              <a:rPr lang="vi-VN" sz="1600" dirty="0">
                <a:solidFill>
                  <a:srgbClr val="000000"/>
                </a:solidFill>
                <a:latin typeface="+mj-lt"/>
              </a:rPr>
              <a:t>- Giấy A4 ,màu nước, khay đựng, thảm lau chân.</a:t>
            </a:r>
            <a:endParaRPr lang="vi-VN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pPr indent="312420"/>
            <a:r>
              <a:rPr lang="vi-VN" sz="1600" dirty="0">
                <a:solidFill>
                  <a:srgbClr val="000000"/>
                </a:solidFill>
                <a:latin typeface="+mj-lt"/>
              </a:rPr>
              <a:t>- Cà kheo cho trẻ chơi trò chơi.</a:t>
            </a:r>
            <a:endParaRPr lang="vi-VN" sz="1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54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148856"/>
            <a:ext cx="11461897" cy="6889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8502" y="3009014"/>
            <a:ext cx="763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148856"/>
            <a:ext cx="11461897" cy="6889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8502" y="3009014"/>
            <a:ext cx="7634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1:Bé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2:Bé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3:Bé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148856"/>
            <a:ext cx="11461897" cy="6889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8502" y="3009014"/>
            <a:ext cx="763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1:Bé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3882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148856"/>
            <a:ext cx="11461897" cy="6889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0428" y="3583172"/>
            <a:ext cx="8367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2" y="116958"/>
            <a:ext cx="11461897" cy="6889897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41" y="1976342"/>
            <a:ext cx="7626285" cy="41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148856"/>
            <a:ext cx="11461897" cy="6889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4167" y="2743200"/>
            <a:ext cx="5645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2:Bé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148856"/>
            <a:ext cx="11461897" cy="68898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A53C62-221F-4E72-8AC2-0EF83FF39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63" y="1775637"/>
            <a:ext cx="7513751" cy="4423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82902" y="6262577"/>
            <a:ext cx="5433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246</Words>
  <Application>Microsoft Office PowerPoint</Application>
  <PresentationFormat>Widescreen</PresentationFormat>
  <Paragraphs>42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16</cp:revision>
  <dcterms:created xsi:type="dcterms:W3CDTF">2024-10-14T08:26:50Z</dcterms:created>
  <dcterms:modified xsi:type="dcterms:W3CDTF">2024-10-14T09:23:37Z</dcterms:modified>
</cp:coreProperties>
</file>