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6323" autoAdjust="0"/>
  </p:normalViewPr>
  <p:slideViewPr>
    <p:cSldViewPr>
      <p:cViewPr>
        <p:scale>
          <a:sx n="77" d="100"/>
          <a:sy n="77" d="100"/>
        </p:scale>
        <p:origin x="-1368" y="-72"/>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3/29/2024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smtClean="0"/>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7902"/>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70412"/>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smtClean="0">
              <a:solidFill>
                <a:srgbClr val="7030A0"/>
              </a:solidFill>
              <a:effectLst/>
            </a:endParaRPr>
          </a:p>
        </p:txBody>
      </p:sp>
      <p:sp>
        <p:nvSpPr>
          <p:cNvPr id="5" name="TextBox 4"/>
          <p:cNvSpPr txBox="1"/>
          <p:nvPr/>
        </p:nvSpPr>
        <p:spPr>
          <a:xfrm>
            <a:off x="-1143000" y="1865055"/>
            <a:ext cx="9795105" cy="1938992"/>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             Hoạt động: Làm quen văn học                  Thơ: Mùa hạ tuyệt vời</a:t>
            </a:r>
          </a:p>
          <a:p>
            <a:r>
              <a:rPr lang="en-US" sz="4000" smtClean="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1828800" y="210744"/>
            <a:ext cx="6278065" cy="707886"/>
          </a:xfrm>
          <a:prstGeom prst="rect">
            <a:avLst/>
          </a:prstGeom>
          <a:noFill/>
        </p:spPr>
        <p:txBody>
          <a:bodyPr wrap="none" rtlCol="0">
            <a:spAutoFit/>
          </a:bodyPr>
          <a:lstStyle/>
          <a:p>
            <a:r>
              <a:rPr lang="en-US" sz="2000" dirty="0" smtClean="0">
                <a:solidFill>
                  <a:schemeClr val="accent2"/>
                </a:solidFill>
                <a:latin typeface="Times New Roman" pitchFamily="18" charset="0"/>
                <a:cs typeface="Times New Roman" pitchFamily="18" charset="0"/>
              </a:rPr>
              <a:t>PHÒNG GIÁO DỤC VÀ ĐÀO TẠO QUẬN LONG BIÊN</a:t>
            </a:r>
          </a:p>
          <a:p>
            <a:pPr algn="ctr"/>
            <a:r>
              <a:rPr lang="vi-VN" sz="2000" dirty="0" smtClean="0">
                <a:solidFill>
                  <a:schemeClr val="accent2"/>
                </a:solidFill>
                <a:latin typeface="Times New Roman" pitchFamily="18" charset="0"/>
                <a:cs typeface="Times New Roman" pitchFamily="18" charset="0"/>
              </a:rPr>
              <a:t>T</a:t>
            </a:r>
            <a:r>
              <a:rPr lang="en-US" sz="2000" dirty="0" smtClean="0">
                <a:solidFill>
                  <a:schemeClr val="accent2"/>
                </a:solidFill>
                <a:latin typeface="Times New Roman" pitchFamily="18" charset="0"/>
                <a:cs typeface="Times New Roman" pitchFamily="18" charset="0"/>
              </a:rPr>
              <a:t>RƯỜNG MẦM NON </a:t>
            </a:r>
            <a:r>
              <a:rPr lang="en-US" sz="2000" dirty="0">
                <a:solidFill>
                  <a:schemeClr val="accent2"/>
                </a:solidFill>
                <a:latin typeface="Times New Roman" pitchFamily="18" charset="0"/>
                <a:cs typeface="Times New Roman" pitchFamily="18" charset="0"/>
              </a:rPr>
              <a:t> </a:t>
            </a:r>
            <a:r>
              <a:rPr lang="en-US" sz="2000" dirty="0" smtClean="0">
                <a:solidFill>
                  <a:schemeClr val="accent2"/>
                </a:solidFill>
                <a:latin typeface="Times New Roman" pitchFamily="18" charset="0"/>
                <a:cs typeface="Times New Roman" pitchFamily="18" charset="0"/>
              </a:rPr>
              <a:t>CHIM ÉN</a:t>
            </a:r>
            <a:endParaRPr lang="en-US" sz="2000" dirty="0">
              <a:solidFill>
                <a:schemeClr val="accent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Giáo dục: </a:t>
            </a:r>
          </a:p>
          <a:p>
            <a:r>
              <a:rPr lang="en-US" sz="4000" b="1" dirty="0" smtClean="0">
                <a:solidFill>
                  <a:srgbClr val="005EA4"/>
                </a:solidFill>
                <a:latin typeface="Times New Roman" pitchFamily="18" charset="0"/>
                <a:cs typeface="Times New Roman" pitchFamily="18" charset="0"/>
              </a:rPr>
              <a:t>Mùa hè thật đẹp có hoa bằng lăng tím, hoa phượng đỏ khoe sắc</a:t>
            </a:r>
          </a:p>
          <a:p>
            <a:r>
              <a:rPr lang="en-US" sz="4000" b="1" dirty="0" smtClean="0">
                <a:solidFill>
                  <a:srgbClr val="005EA4"/>
                </a:solidFill>
                <a:latin typeface="Times New Roman" pitchFamily="18" charset="0"/>
                <a:cs typeface="Times New Roman" pitchFamily="18" charset="0"/>
              </a:rPr>
              <a:t>Tiếng ve kêu như khúc nhạc vui, mùa hè cũng lag mùa mơ ước </a:t>
            </a:r>
          </a:p>
          <a:p>
            <a:r>
              <a:rPr lang="en-US" sz="4000" b="1" dirty="0" smtClean="0">
                <a:solidFill>
                  <a:srgbClr val="005EA4"/>
                </a:solidFill>
                <a:latin typeface="Times New Roman" pitchFamily="18" charset="0"/>
                <a:cs typeface="Times New Roman" pitchFamily="18" charset="0"/>
              </a:rPr>
              <a:t>của bao bạn nhỏ</a:t>
            </a:r>
            <a:endParaRPr lang="en-US" sz="4000" b="1" dirty="0">
              <a:solidFill>
                <a:srgbClr val="005EA4"/>
              </a:solidFill>
              <a:latin typeface="Times New Roman" pitchFamily="18" charset="0"/>
              <a:cs typeface="Times New Roman" pitchFamily="18" charset="0"/>
            </a:endParaRP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305800" cy="2739211"/>
          </a:xfrm>
          <a:prstGeom prst="rect">
            <a:avLst/>
          </a:prstGeom>
        </p:spPr>
        <p:txBody>
          <a:bodyPr wrap="square">
            <a:spAutoFit/>
          </a:bodyPr>
          <a:lstStyle/>
          <a:p>
            <a:pPr lvl="0" algn="just"/>
            <a:r>
              <a:rPr lang="en-US" sz="1800" b="1" dirty="0" smtClean="0">
                <a:solidFill>
                  <a:srgbClr val="000000"/>
                </a:solidFill>
                <a:latin typeface="Times New Roman" pitchFamily="18" charset="0"/>
                <a:cs typeface="Times New Roman" pitchFamily="18" charset="0"/>
              </a:rPr>
              <a:t>                                           </a:t>
            </a:r>
            <a:r>
              <a:rPr lang="en-US" sz="2800" b="1" dirty="0" smtClean="0">
                <a:solidFill>
                  <a:schemeClr val="accent1"/>
                </a:solidFill>
                <a:latin typeface="Times New Roman" pitchFamily="18" charset="0"/>
                <a:cs typeface="Times New Roman" pitchFamily="18" charset="0"/>
              </a:rPr>
              <a:t>I. Mục </a:t>
            </a:r>
            <a:r>
              <a:rPr lang="en-US" sz="2800" b="1" dirty="0">
                <a:solidFill>
                  <a:schemeClr val="accent1"/>
                </a:solidFill>
                <a:latin typeface="Times New Roman" pitchFamily="18" charset="0"/>
                <a:cs typeface="Times New Roman" pitchFamily="18" charset="0"/>
              </a:rPr>
              <a:t>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endParaRPr lang="en-US" sz="1800" b="1" dirty="0" smtClean="0">
              <a:solidFill>
                <a:srgbClr val="000000"/>
              </a:solidFill>
              <a:latin typeface="Times New Roman" pitchFamily="18" charset="0"/>
              <a:cs typeface="Times New Roman" pitchFamily="18" charset="0"/>
            </a:endParaRPr>
          </a:p>
          <a:p>
            <a:pPr lvl="0" algn="just" eaLnBrk="0" hangingPunct="0"/>
            <a:r>
              <a:rPr lang="en-US" sz="1800" b="1" dirty="0" smtClean="0">
                <a:solidFill>
                  <a:srgbClr val="000000"/>
                </a:solidFill>
                <a:latin typeface="Times New Roman" pitchFamily="18" charset="0"/>
                <a:cs typeface="Times New Roman" pitchFamily="18" charset="0"/>
              </a:rPr>
              <a:t>           1. Kiến thức</a:t>
            </a:r>
            <a:r>
              <a:rPr lang="en-US" sz="1800" dirty="0" smtClean="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smtClean="0">
                <a:solidFill>
                  <a:srgbClr val="000000"/>
                </a:solidFill>
                <a:latin typeface="Times New Roman" pitchFamily="18" charset="0"/>
                <a:cs typeface="Times New Roman" pitchFamily="18" charset="0"/>
              </a:rPr>
              <a:t>2. Kỹ năng:</a:t>
            </a:r>
            <a:r>
              <a:rPr lang="en-US" sz="1800" b="1" dirty="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dirty="0" smtClean="0">
                <a:solidFill>
                  <a:srgbClr val="000000"/>
                </a:solidFill>
                <a:latin typeface="Times New Roman" pitchFamily="18" charset="0"/>
                <a:cs typeface="Times New Roman" pitchFamily="18" charset="0"/>
              </a:rPr>
              <a:t>- </a:t>
            </a:r>
            <a:r>
              <a:rPr lang="en-US" sz="1800" dirty="0">
                <a:solidFill>
                  <a:srgbClr val="000000"/>
                </a:solidFill>
                <a:latin typeface="Times New Roman" pitchFamily="18" charset="0"/>
                <a:cs typeface="Times New Roman" pitchFamily="18" charset="0"/>
              </a:rPr>
              <a:t>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smtClean="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r>
              <a:rPr lang="vi-VN" sz="2800" b="1" dirty="0" smtClean="0">
                <a:solidFill>
                  <a:schemeClr val="accent1"/>
                </a:solidFill>
                <a:latin typeface="Times New Roman" pitchFamily="18" charset="0"/>
                <a:cs typeface="Times New Roman" pitchFamily="18" charset="0"/>
              </a:rPr>
              <a:t>:</a:t>
            </a:r>
            <a:endParaRPr lang="en-US" sz="2800" b="1" dirty="0" smtClean="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a:t>
            </a:r>
            <a:r>
              <a:rPr lang="vi-VN" sz="2000" dirty="0" smtClean="0">
                <a:latin typeface="Times New Roman" pitchFamily="18" charset="0"/>
                <a:cs typeface="Times New Roman" pitchFamily="18" charset="0"/>
              </a:rPr>
              <a:t>Phạm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Hưng </a:t>
            </a:r>
            <a:r>
              <a:rPr lang="vi-VN" sz="2000" dirty="0">
                <a:latin typeface="Times New Roman" pitchFamily="18" charset="0"/>
                <a:cs typeface="Times New Roman" pitchFamily="18" charset="0"/>
              </a:rPr>
              <a:t>Long </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ct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Sưu tầm tranh minh họa về các mùa, tranh vẽ về mùa hè ...</a:t>
            </a:r>
            <a:br>
              <a:rPr lang="vi-VN"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smtClean="0">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smtClean="0">
                <a:solidFill>
                  <a:schemeClr val="accent2"/>
                </a:solidFill>
                <a:latin typeface="Times New Roman" pitchFamily="18" charset="0"/>
                <a:cs typeface="Times New Roman" pitchFamily="18" charset="0"/>
              </a:rPr>
              <a:t>I. Phương pháp, hình thức tổ chức:</a:t>
            </a:r>
            <a:endParaRPr lang="en-US" sz="3600" dirty="0">
              <a:solidFill>
                <a:schemeClr val="accent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smtClean="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Bằng lăng đang hé mở</a:t>
            </a:r>
            <a:endParaRPr lang="en-US" altLang="en-US" sz="2800" b="1">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Phượng rung rinh mắt cười</a:t>
            </a:r>
            <a:endParaRPr lang="en-US" altLang="en-US" sz="28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198</Words>
  <Application>Microsoft Office PowerPoint</Application>
  <PresentationFormat>On-screen Show (4:3)</PresentationFormat>
  <Paragraphs>43</Paragraphs>
  <Slides>15</Slides>
  <Notes>4</Notes>
  <HiddenSlides>0</HiddenSlides>
  <MMClips>0</MMClips>
  <ScaleCrop>false</ScaleCrop>
  <HeadingPairs>
    <vt:vector size="6" baseType="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0" baseType="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Windows User</cp:lastModifiedBy>
  <cp:revision>386</cp:revision>
  <dcterms:created xsi:type="dcterms:W3CDTF">2009-10-23T09:00:00Z</dcterms:created>
  <dcterms:modified xsi:type="dcterms:W3CDTF">2024-03-29T08:10:38Z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