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57" r:id="rId3"/>
    <p:sldId id="259" r:id="rId4"/>
    <p:sldId id="273" r:id="rId5"/>
    <p:sldId id="274" r:id="rId6"/>
    <p:sldId id="275" r:id="rId7"/>
    <p:sldId id="25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427" autoAdjust="0"/>
  </p:normalViewPr>
  <p:slideViewPr>
    <p:cSldViewPr>
      <p:cViewPr>
        <p:scale>
          <a:sx n="72" d="100"/>
          <a:sy n="72" d="100"/>
        </p:scale>
        <p:origin x="-13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FA99F-7700-4DBF-8140-686F5E454135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8951-094F-491A-A509-3269DE710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u="sng" dirty="0" err="1"/>
              <a:t>Thảo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luận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nhóm</a:t>
            </a:r>
            <a:endParaRPr lang="en-US" altLang="en-US" b="1" u="sng" dirty="0"/>
          </a:p>
          <a:p>
            <a:pPr eaLnBrk="1" hangingPunct="1">
              <a:buFont typeface="Wingdings" pitchFamily="2" charset="2"/>
              <a:buNone/>
            </a:pPr>
            <a:endParaRPr lang="en-US" altLang="en-US" b="1" u="sng" dirty="0"/>
          </a:p>
          <a:p>
            <a:pPr eaLnBrk="1" hangingPunct="1">
              <a:buFont typeface="Wingdings" pitchFamily="2" charset="2"/>
              <a:buNone/>
            </a:pPr>
            <a:endParaRPr lang="en-US" altLang="en-US" b="1" u="sng" dirty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dirty="0" err="1"/>
              <a:t>Bước</a:t>
            </a:r>
            <a:r>
              <a:rPr lang="en-US" altLang="en-US" b="1" i="1" dirty="0"/>
              <a:t> 1: </a:t>
            </a:r>
            <a:r>
              <a:rPr lang="en-US" altLang="en-US" b="1" i="1" dirty="0" err="1"/>
              <a:t>Xem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tranh</a:t>
            </a:r>
            <a:endParaRPr lang="en-US" altLang="en-US" b="1" i="1" dirty="0"/>
          </a:p>
          <a:p>
            <a:pPr eaLnBrk="1" hangingPunct="1"/>
            <a:r>
              <a:rPr lang="en-US" altLang="en-US" dirty="0"/>
              <a:t>Cho HS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1-4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dirty="0" err="1"/>
              <a:t>Bước</a:t>
            </a:r>
            <a:r>
              <a:rPr lang="en-US" altLang="en-US" b="1" i="1" dirty="0"/>
              <a:t> 2: </a:t>
            </a:r>
            <a:r>
              <a:rPr lang="en-US" altLang="en-US" b="1" i="1" dirty="0" err="1"/>
              <a:t>Thảo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luận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nhóm</a:t>
            </a:r>
            <a:endParaRPr lang="en-US" altLang="en-US" b="1" i="1" dirty="0"/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Chia</a:t>
            </a:r>
            <a:r>
              <a:rPr lang="en-US" altLang="en-US" dirty="0"/>
              <a:t> </a:t>
            </a:r>
            <a:r>
              <a:rPr lang="en-US" altLang="en-US" dirty="0" err="1"/>
              <a:t>lớp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nhóm</a:t>
            </a:r>
            <a:r>
              <a:rPr lang="en-US" altLang="en-US" dirty="0"/>
              <a:t>,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</a:t>
            </a:r>
            <a:r>
              <a:rPr lang="en-US" altLang="en-US" dirty="0" err="1"/>
              <a:t>thảo</a:t>
            </a:r>
            <a:r>
              <a:rPr lang="en-US" altLang="en-US" dirty="0"/>
              <a:t> </a:t>
            </a:r>
            <a:r>
              <a:rPr lang="en-US" altLang="en-US" dirty="0" err="1"/>
              <a:t>luận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endParaRPr lang="en-US" altLang="en-US" dirty="0"/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1: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</a:t>
            </a:r>
            <a:r>
              <a:rPr lang="en-US" altLang="en-US" dirty="0" err="1"/>
              <a:t>đang</a:t>
            </a:r>
            <a:r>
              <a:rPr lang="en-US" altLang="en-US" dirty="0"/>
              <a:t> </a:t>
            </a:r>
            <a:r>
              <a:rPr lang="en-US" altLang="en-US" dirty="0" err="1"/>
              <a:t>làm</a:t>
            </a:r>
            <a:r>
              <a:rPr lang="en-US" altLang="en-US" dirty="0"/>
              <a:t> </a:t>
            </a:r>
            <a:r>
              <a:rPr lang="en-US" altLang="en-US" dirty="0" err="1"/>
              <a:t>gì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ngồi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xe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endParaRPr lang="en-US" altLang="en-US" dirty="0"/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2: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nào</a:t>
            </a:r>
            <a:r>
              <a:rPr lang="en-US" altLang="en-US" dirty="0"/>
              <a:t> </a:t>
            </a:r>
            <a:r>
              <a:rPr lang="en-US" altLang="en-US" dirty="0" err="1"/>
              <a:t>ngồi</a:t>
            </a:r>
            <a:r>
              <a:rPr lang="en-US" altLang="en-US" dirty="0"/>
              <a:t> an </a:t>
            </a:r>
            <a:r>
              <a:rPr lang="en-US" altLang="en-US" dirty="0" err="1"/>
              <a:t>toàn</a:t>
            </a:r>
            <a:r>
              <a:rPr lang="en-US" altLang="en-US" dirty="0"/>
              <a:t>?</a:t>
            </a:r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thời</a:t>
            </a:r>
            <a:r>
              <a:rPr lang="en-US" altLang="en-US" dirty="0"/>
              <a:t> </a:t>
            </a:r>
            <a:r>
              <a:rPr lang="en-US" altLang="en-US" dirty="0" err="1"/>
              <a:t>gian</a:t>
            </a:r>
            <a:r>
              <a:rPr lang="en-US" altLang="en-US" dirty="0"/>
              <a:t> </a:t>
            </a:r>
            <a:r>
              <a:rPr lang="en-US" altLang="en-US" dirty="0" err="1"/>
              <a:t>thảo</a:t>
            </a:r>
            <a:r>
              <a:rPr lang="en-US" altLang="en-US" dirty="0"/>
              <a:t> </a:t>
            </a:r>
            <a:r>
              <a:rPr lang="en-US" altLang="en-US" dirty="0" err="1"/>
              <a:t>luận</a:t>
            </a:r>
            <a:r>
              <a:rPr lang="en-US" altLang="en-US" dirty="0"/>
              <a:t> </a:t>
            </a:r>
            <a:r>
              <a:rPr lang="en-US" altLang="en-US" dirty="0" err="1"/>
              <a:t>đại</a:t>
            </a:r>
            <a:r>
              <a:rPr lang="en-US" altLang="en-US" dirty="0"/>
              <a:t> </a:t>
            </a:r>
            <a:r>
              <a:rPr lang="en-US" altLang="en-US" dirty="0" err="1"/>
              <a:t>diện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nhóm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endParaRPr lang="en-US" altLang="en-US" dirty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dirty="0" err="1"/>
              <a:t>Bước</a:t>
            </a:r>
            <a:r>
              <a:rPr lang="en-US" altLang="en-US" b="1" i="1" dirty="0"/>
              <a:t> 3: </a:t>
            </a:r>
            <a:r>
              <a:rPr lang="en-US" altLang="en-US" b="1" i="1" dirty="0" err="1"/>
              <a:t>Giáo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viên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bổ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xung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và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nhấn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mạnh</a:t>
            </a:r>
            <a:endParaRPr lang="en-US" altLang="en-US" b="1" i="1" dirty="0"/>
          </a:p>
          <a:p>
            <a:pPr eaLnBrk="1" hangingPunct="1">
              <a:buFontTx/>
              <a:buChar char="-"/>
            </a:pPr>
            <a:r>
              <a:rPr lang="en-US" altLang="en-US" dirty="0" err="1"/>
              <a:t>Tranh</a:t>
            </a:r>
            <a:r>
              <a:rPr lang="en-US" altLang="en-US" dirty="0"/>
              <a:t> 1: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trai</a:t>
            </a:r>
            <a:r>
              <a:rPr lang="en-US" altLang="en-US" dirty="0"/>
              <a:t> </a:t>
            </a:r>
            <a:r>
              <a:rPr lang="en-US" altLang="en-US" dirty="0" err="1"/>
              <a:t>đứng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ghế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, quay </a:t>
            </a:r>
            <a:r>
              <a:rPr lang="en-US" altLang="en-US" dirty="0" err="1"/>
              <a:t>mặt</a:t>
            </a:r>
            <a:r>
              <a:rPr lang="en-US" altLang="en-US" dirty="0"/>
              <a:t> </a:t>
            </a:r>
            <a:r>
              <a:rPr lang="en-US" altLang="en-US" dirty="0" err="1"/>
              <a:t>về</a:t>
            </a:r>
            <a:r>
              <a:rPr lang="en-US" altLang="en-US" dirty="0"/>
              <a:t> </a:t>
            </a:r>
            <a:r>
              <a:rPr lang="en-US" altLang="en-US" dirty="0" err="1"/>
              <a:t>phía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, </a:t>
            </a:r>
            <a:r>
              <a:rPr lang="en-US" altLang="en-US" dirty="0" err="1"/>
              <a:t>đùa</a:t>
            </a:r>
            <a:r>
              <a:rPr lang="en-US" altLang="en-US" dirty="0"/>
              <a:t> </a:t>
            </a:r>
            <a:r>
              <a:rPr lang="en-US" altLang="en-US" dirty="0" err="1"/>
              <a:t>nghich</a:t>
            </a:r>
            <a:r>
              <a:rPr lang="en-US" altLang="en-US" dirty="0"/>
              <a:t>, </a:t>
            </a:r>
            <a:r>
              <a:rPr lang="en-US" altLang="en-US" dirty="0" err="1"/>
              <a:t>rất</a:t>
            </a:r>
            <a:r>
              <a:rPr lang="en-US" altLang="en-US" dirty="0"/>
              <a:t> </a:t>
            </a:r>
            <a:r>
              <a:rPr lang="en-US" altLang="en-US" dirty="0" err="1"/>
              <a:t>dễ</a:t>
            </a:r>
            <a:r>
              <a:rPr lang="en-US" altLang="en-US" dirty="0"/>
              <a:t> </a:t>
            </a:r>
            <a:r>
              <a:rPr lang="en-US" altLang="en-US" dirty="0" err="1"/>
              <a:t>ngã</a:t>
            </a:r>
            <a:endParaRPr lang="en-US" altLang="en-US" dirty="0"/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2: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trai</a:t>
            </a:r>
            <a:r>
              <a:rPr lang="en-US" altLang="en-US" dirty="0"/>
              <a:t> </a:t>
            </a:r>
            <a:r>
              <a:rPr lang="en-US" altLang="en-US" dirty="0" err="1"/>
              <a:t>đứng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ghế</a:t>
            </a:r>
            <a:r>
              <a:rPr lang="en-US" altLang="en-US" dirty="0"/>
              <a:t> , </a:t>
            </a:r>
            <a:r>
              <a:rPr lang="en-US" altLang="en-US" dirty="0" err="1"/>
              <a:t>đập</a:t>
            </a:r>
            <a:r>
              <a:rPr lang="en-US" altLang="en-US" dirty="0"/>
              <a:t> </a:t>
            </a:r>
            <a:r>
              <a:rPr lang="en-US" altLang="en-US" dirty="0" err="1"/>
              <a:t>tay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vai</a:t>
            </a:r>
            <a:r>
              <a:rPr lang="en-US" altLang="en-US" dirty="0"/>
              <a:t> </a:t>
            </a:r>
            <a:r>
              <a:rPr lang="en-US" altLang="en-US" dirty="0" err="1"/>
              <a:t>bố</a:t>
            </a:r>
            <a:r>
              <a:rPr lang="en-US" altLang="en-US" dirty="0"/>
              <a:t> </a:t>
            </a:r>
            <a:r>
              <a:rPr lang="en-US" altLang="en-US" dirty="0" err="1"/>
              <a:t>đang</a:t>
            </a:r>
            <a:r>
              <a:rPr lang="en-US" altLang="en-US" dirty="0"/>
              <a:t> </a:t>
            </a:r>
            <a:r>
              <a:rPr lang="en-US" altLang="en-US" dirty="0" err="1"/>
              <a:t>lái</a:t>
            </a:r>
            <a:r>
              <a:rPr lang="en-US" altLang="en-US" dirty="0"/>
              <a:t> </a:t>
            </a:r>
            <a:r>
              <a:rPr lang="en-US" altLang="en-US" dirty="0" err="1"/>
              <a:t>xe</a:t>
            </a:r>
            <a:r>
              <a:rPr lang="en-US" altLang="en-US" dirty="0"/>
              <a:t>, </a:t>
            </a:r>
            <a:r>
              <a:rPr lang="en-US" altLang="en-US" dirty="0" err="1"/>
              <a:t>khiến</a:t>
            </a:r>
            <a:r>
              <a:rPr lang="en-US" altLang="en-US" dirty="0"/>
              <a:t> </a:t>
            </a:r>
            <a:r>
              <a:rPr lang="en-US" altLang="en-US" dirty="0" err="1"/>
              <a:t>bố</a:t>
            </a:r>
            <a:r>
              <a:rPr lang="en-US" altLang="en-US" dirty="0"/>
              <a:t> </a:t>
            </a:r>
            <a:r>
              <a:rPr lang="en-US" altLang="en-US" dirty="0" err="1"/>
              <a:t>giật</a:t>
            </a:r>
            <a:r>
              <a:rPr lang="en-US" altLang="en-US" dirty="0"/>
              <a:t> </a:t>
            </a:r>
            <a:r>
              <a:rPr lang="en-US" altLang="en-US" dirty="0" err="1"/>
              <a:t>mình</a:t>
            </a:r>
            <a:r>
              <a:rPr lang="en-US" altLang="en-US" dirty="0"/>
              <a:t>, </a:t>
            </a:r>
            <a:r>
              <a:rPr lang="en-US" altLang="en-US" dirty="0" err="1"/>
              <a:t>làm</a:t>
            </a:r>
            <a:r>
              <a:rPr lang="en-US" altLang="en-US" dirty="0"/>
              <a:t> </a:t>
            </a:r>
            <a:r>
              <a:rPr lang="en-US" altLang="en-US" dirty="0" err="1"/>
              <a:t>ảnh</a:t>
            </a:r>
            <a:r>
              <a:rPr lang="en-US" altLang="en-US" dirty="0"/>
              <a:t> </a:t>
            </a:r>
            <a:r>
              <a:rPr lang="en-US" altLang="en-US" dirty="0" err="1"/>
              <a:t>hưởng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việc</a:t>
            </a:r>
            <a:r>
              <a:rPr lang="en-US" altLang="en-US" dirty="0"/>
              <a:t> </a:t>
            </a:r>
            <a:r>
              <a:rPr lang="en-US" altLang="en-US" dirty="0" err="1"/>
              <a:t>lái</a:t>
            </a:r>
            <a:r>
              <a:rPr lang="en-US" altLang="en-US" dirty="0"/>
              <a:t> </a:t>
            </a:r>
            <a:r>
              <a:rPr lang="en-US" altLang="en-US" dirty="0" err="1"/>
              <a:t>xe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3: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nhỏ</a:t>
            </a:r>
            <a:r>
              <a:rPr lang="en-US" altLang="en-US" dirty="0"/>
              <a:t> </a:t>
            </a:r>
            <a:r>
              <a:rPr lang="en-US" altLang="en-US" dirty="0" err="1"/>
              <a:t>thò</a:t>
            </a:r>
            <a:r>
              <a:rPr lang="en-US" altLang="en-US" dirty="0"/>
              <a:t> </a:t>
            </a:r>
            <a:r>
              <a:rPr lang="en-US" altLang="en-US" dirty="0" err="1"/>
              <a:t>tay</a:t>
            </a:r>
            <a:r>
              <a:rPr lang="en-US" altLang="en-US" dirty="0"/>
              <a:t> </a:t>
            </a:r>
            <a:r>
              <a:rPr lang="en-US" altLang="en-US" dirty="0" err="1"/>
              <a:t>ra</a:t>
            </a:r>
            <a:r>
              <a:rPr lang="en-US" altLang="en-US" dirty="0"/>
              <a:t> </a:t>
            </a:r>
            <a:r>
              <a:rPr lang="en-US" altLang="en-US" dirty="0" err="1"/>
              <a:t>ngoài</a:t>
            </a:r>
            <a:r>
              <a:rPr lang="en-US" altLang="en-US" dirty="0"/>
              <a:t> </a:t>
            </a:r>
            <a:r>
              <a:rPr lang="en-US" altLang="en-US" dirty="0" err="1"/>
              <a:t>cửa</a:t>
            </a:r>
            <a:r>
              <a:rPr lang="en-US" altLang="en-US" dirty="0"/>
              <a:t> </a:t>
            </a:r>
            <a:r>
              <a:rPr lang="en-US" altLang="en-US" dirty="0" err="1"/>
              <a:t>sổ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, </a:t>
            </a:r>
            <a:r>
              <a:rPr lang="en-US" altLang="en-US" dirty="0" err="1"/>
              <a:t>dễ</a:t>
            </a:r>
            <a:r>
              <a:rPr lang="en-US" altLang="en-US" dirty="0"/>
              <a:t> </a:t>
            </a:r>
            <a:r>
              <a:rPr lang="en-US" altLang="en-US" dirty="0" err="1"/>
              <a:t>bị</a:t>
            </a:r>
            <a:r>
              <a:rPr lang="en-US" altLang="en-US" dirty="0"/>
              <a:t> ô </a:t>
            </a:r>
            <a:r>
              <a:rPr lang="en-US" altLang="en-US" dirty="0" err="1"/>
              <a:t>tô</a:t>
            </a:r>
            <a:r>
              <a:rPr lang="en-US" altLang="en-US" dirty="0"/>
              <a:t> </a:t>
            </a:r>
            <a:r>
              <a:rPr lang="en-US" altLang="en-US" dirty="0" err="1"/>
              <a:t>bên</a:t>
            </a:r>
            <a:r>
              <a:rPr lang="en-US" altLang="en-US" dirty="0"/>
              <a:t> </a:t>
            </a:r>
            <a:r>
              <a:rPr lang="en-US" altLang="en-US" dirty="0" err="1"/>
              <a:t>ngoài</a:t>
            </a:r>
            <a:r>
              <a:rPr lang="en-US" altLang="en-US" dirty="0"/>
              <a:t> </a:t>
            </a:r>
            <a:r>
              <a:rPr lang="en-US" altLang="en-US" dirty="0" err="1"/>
              <a:t>va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 4: </a:t>
            </a:r>
            <a:r>
              <a:rPr lang="en-US" altLang="en-US" dirty="0" err="1"/>
              <a:t>Bạn</a:t>
            </a:r>
            <a:r>
              <a:rPr lang="en-US" altLang="en-US" dirty="0"/>
              <a:t> Bi </a:t>
            </a:r>
            <a:r>
              <a:rPr lang="en-US" altLang="en-US" dirty="0" err="1"/>
              <a:t>ngồi</a:t>
            </a:r>
            <a:r>
              <a:rPr lang="en-US" altLang="en-US" dirty="0"/>
              <a:t> </a:t>
            </a:r>
            <a:r>
              <a:rPr lang="en-US" altLang="en-US" dirty="0" err="1"/>
              <a:t>ngay</a:t>
            </a:r>
            <a:r>
              <a:rPr lang="en-US" altLang="en-US" dirty="0"/>
              <a:t> </a:t>
            </a:r>
            <a:r>
              <a:rPr lang="en-US" altLang="en-US" dirty="0" err="1"/>
              <a:t>ngắn</a:t>
            </a:r>
            <a:r>
              <a:rPr lang="en-US" altLang="en-US" dirty="0"/>
              <a:t>, </a:t>
            </a:r>
            <a:r>
              <a:rPr lang="en-US" altLang="en-US" dirty="0" err="1"/>
              <a:t>nghiêm</a:t>
            </a:r>
            <a:r>
              <a:rPr lang="en-US" altLang="en-US" dirty="0"/>
              <a:t> </a:t>
            </a:r>
            <a:r>
              <a:rPr lang="en-US" altLang="en-US" dirty="0" err="1"/>
              <a:t>túc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ghế</a:t>
            </a:r>
            <a:r>
              <a:rPr lang="en-US" altLang="en-US" dirty="0"/>
              <a:t> </a:t>
            </a:r>
            <a:r>
              <a:rPr lang="en-US" altLang="en-US" dirty="0" err="1"/>
              <a:t>xe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thắt</a:t>
            </a:r>
            <a:r>
              <a:rPr lang="en-US" altLang="en-US" dirty="0"/>
              <a:t> </a:t>
            </a:r>
            <a:r>
              <a:rPr lang="en-US" altLang="en-US" dirty="0" err="1"/>
              <a:t>dây</a:t>
            </a:r>
            <a:r>
              <a:rPr lang="en-US" altLang="en-US" dirty="0"/>
              <a:t> an </a:t>
            </a:r>
            <a:r>
              <a:rPr lang="en-US" altLang="en-US" dirty="0" err="1"/>
              <a:t>toàn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948E754-AD26-4E00-9AC9-A56A0F2F3C04}" type="slidenum">
              <a:rPr lang="en-US" altLang="en-US"/>
              <a:pPr algn="r"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0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DC3596-E78C-467C-BFB6-D0361A3D95B1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350495-6F21-4084-942F-3B37E94C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US" sz="2000" dirty="0" smtClean="0"/>
              <a:t>ỦY BAN NHÂN DÂN QUẬN LONG BIÊN</a:t>
            </a:r>
            <a:br>
              <a:rPr lang="en-US" sz="2000" dirty="0" smtClean="0"/>
            </a:br>
            <a:r>
              <a:rPr lang="en-US" sz="2000" dirty="0" smtClean="0"/>
              <a:t>TRƯỜNG MẦM NON CHIM ÉN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73016"/>
            <a:ext cx="739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toàn, lịch sự khi đi 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 bus</a:t>
            </a:r>
            <a:endParaRPr lang="vi-VN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49289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KPXH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5"/>
          <p:cNvSpPr txBox="1">
            <a:spLocks noChangeArrowheads="1"/>
          </p:cNvSpPr>
          <p:nvPr/>
        </p:nvSpPr>
        <p:spPr bwMode="auto">
          <a:xfrm>
            <a:off x="1365250" y="69850"/>
            <a:ext cx="10614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An toàn, lịch sự khi ngồi trên </a:t>
            </a:r>
            <a:r>
              <a:rPr lang="vi-VN" altLang="en-US" sz="2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xe </a:t>
            </a:r>
            <a:r>
              <a:rPr lang="vi-VN" altLang="en-US" sz="26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bus</a:t>
            </a:r>
            <a:endParaRPr lang="en-US" altLang="en-US" sz="2600" b="1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469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8" y="1074938"/>
            <a:ext cx="24336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57" y="3214686"/>
            <a:ext cx="22875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3" t="26042" r="29688" b="47916"/>
          <a:stretch>
            <a:fillRect/>
          </a:stretch>
        </p:blipFill>
        <p:spPr bwMode="auto">
          <a:xfrm>
            <a:off x="7315200" y="3911600"/>
            <a:ext cx="1828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>
            <a:spLocks noChangeArrowheads="1"/>
          </p:cNvSpPr>
          <p:nvPr/>
        </p:nvSpPr>
        <p:spPr bwMode="auto">
          <a:xfrm>
            <a:off x="5226050" y="3063875"/>
            <a:ext cx="2760663" cy="1644650"/>
          </a:xfrm>
          <a:prstGeom prst="wedgeEllipseCallout">
            <a:avLst>
              <a:gd name="adj1" fmla="val 23292"/>
              <a:gd name="adj2" fmla="val 80708"/>
            </a:avLst>
          </a:prstGeom>
          <a:solidFill>
            <a:srgbClr val="FFFF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2000" b="1" dirty="0">
                <a:ea typeface="MS PGothic" pitchFamily="34" charset="-128"/>
              </a:rPr>
              <a:t>     </a:t>
            </a:r>
            <a:r>
              <a:rPr kumimoji="1" lang="en-US" altLang="en-US" b="1" dirty="0">
                <a:ea typeface="MS PGothic" pitchFamily="34" charset="-128"/>
              </a:rPr>
              <a:t>Theo </a:t>
            </a:r>
            <a:r>
              <a:rPr kumimoji="1" lang="en-US" altLang="en-US" b="1" dirty="0" err="1">
                <a:ea typeface="MS PGothic" pitchFamily="34" charset="-128"/>
              </a:rPr>
              <a:t>các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  <a:r>
              <a:rPr kumimoji="1" lang="en-US" altLang="en-US" b="1" dirty="0" smtClean="0">
                <a:ea typeface="MS PGothic" pitchFamily="34" charset="-128"/>
              </a:rPr>
              <a:t>con, </a:t>
            </a:r>
            <a:r>
              <a:rPr kumimoji="1" lang="en-US" altLang="en-US" b="1" dirty="0" err="1">
                <a:ea typeface="MS PGothic" pitchFamily="34" charset="-128"/>
              </a:rPr>
              <a:t>trong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  <a:r>
              <a:rPr kumimoji="1" lang="en-US" altLang="en-US" b="1" dirty="0" err="1">
                <a:ea typeface="MS PGothic" pitchFamily="34" charset="-128"/>
              </a:rPr>
              <a:t>các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kumimoji="1" lang="en-US" altLang="en-US" b="1" dirty="0" err="1">
                <a:ea typeface="MS PGothic" pitchFamily="34" charset="-128"/>
              </a:rPr>
              <a:t>tình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  <a:r>
              <a:rPr kumimoji="1" lang="en-US" altLang="en-US" b="1" dirty="0" err="1">
                <a:ea typeface="MS PGothic" pitchFamily="34" charset="-128"/>
              </a:rPr>
              <a:t>huống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kumimoji="1" lang="en-US" altLang="en-US" b="1" dirty="0" err="1">
                <a:ea typeface="MS PGothic" pitchFamily="34" charset="-128"/>
              </a:rPr>
              <a:t>trên</a:t>
            </a:r>
            <a:r>
              <a:rPr kumimoji="1" lang="en-US" altLang="en-US" b="1" dirty="0">
                <a:ea typeface="MS PGothic" pitchFamily="34" charset="-128"/>
              </a:rPr>
              <a:t>, </a:t>
            </a:r>
            <a:r>
              <a:rPr kumimoji="1" lang="en-US" altLang="en-US" b="1" dirty="0" err="1">
                <a:ea typeface="MS PGothic" pitchFamily="34" charset="-128"/>
              </a:rPr>
              <a:t>bạn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  <a:r>
              <a:rPr kumimoji="1" lang="en-US" altLang="en-US" b="1" dirty="0" err="1">
                <a:ea typeface="MS PGothic" pitchFamily="34" charset="-128"/>
              </a:rPr>
              <a:t>nào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  <a:r>
              <a:rPr kumimoji="1" lang="en-US" altLang="en-US" b="1" dirty="0" err="1">
                <a:ea typeface="MS PGothic" pitchFamily="34" charset="-128"/>
              </a:rPr>
              <a:t>đang</a:t>
            </a:r>
            <a:r>
              <a:rPr kumimoji="1" lang="en-US" altLang="en-US" b="1" dirty="0"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kumimoji="1" lang="en-US" altLang="en-US" b="1" dirty="0" err="1">
                <a:ea typeface="MS PGothic" pitchFamily="34" charset="-128"/>
              </a:rPr>
              <a:t>ngồi</a:t>
            </a:r>
            <a:r>
              <a:rPr kumimoji="1" lang="en-US" altLang="en-US" b="1" dirty="0">
                <a:ea typeface="MS PGothic" pitchFamily="34" charset="-128"/>
              </a:rPr>
              <a:t> an </a:t>
            </a:r>
            <a:r>
              <a:rPr kumimoji="1" lang="en-US" altLang="en-US" b="1" dirty="0" err="1">
                <a:ea typeface="MS PGothic" pitchFamily="34" charset="-128"/>
              </a:rPr>
              <a:t>toàn</a:t>
            </a:r>
            <a:r>
              <a:rPr kumimoji="1" lang="en-US" altLang="en-US" b="1" dirty="0">
                <a:ea typeface="MS PGothic" pitchFamily="34" charset="-128"/>
              </a:rPr>
              <a:t>?</a:t>
            </a:r>
          </a:p>
        </p:txBody>
      </p:sp>
      <p:pic>
        <p:nvPicPr>
          <p:cNvPr id="11469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077913"/>
            <a:ext cx="2438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25" descr="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850"/>
            <a:ext cx="6524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82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1" descr="Ae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2796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 rot="10800000" flipV="1">
            <a:off x="914400" y="3052763"/>
            <a:ext cx="1828800" cy="647700"/>
          </a:xfrm>
          <a:prstGeom prst="wedgeRoundRectCallout">
            <a:avLst>
              <a:gd name="adj1" fmla="val -2727"/>
              <a:gd name="adj2" fmla="val 172528"/>
              <a:gd name="adj3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Bạn nào ngồi an toàn?</a:t>
            </a:r>
          </a:p>
        </p:txBody>
      </p:sp>
      <p:pic>
        <p:nvPicPr>
          <p:cNvPr id="117765" name="Picture 28" descr="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5413"/>
            <a:ext cx="1066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39952" y="2741950"/>
            <a:ext cx="31242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trai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đứng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trên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ghế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đập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tay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vào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vai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bố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đang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lái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xe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  <a:r>
              <a:rPr lang="en-US" sz="1600" b="1" dirty="0" err="1">
                <a:solidFill>
                  <a:srgbClr val="3333FF"/>
                </a:solidFill>
              </a:rPr>
              <a:t>khiến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bố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giật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mình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0213" y="5893630"/>
            <a:ext cx="2514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nhỏ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thò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tay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ra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ngoài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cửa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sổ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smtClean="0">
                <a:solidFill>
                  <a:srgbClr val="3333FF"/>
                </a:solidFill>
              </a:rPr>
              <a:t>xe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971" y="5934670"/>
            <a:ext cx="2789904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Bi </a:t>
            </a:r>
            <a:r>
              <a:rPr lang="en-US" sz="1600" b="1" dirty="0" err="1">
                <a:solidFill>
                  <a:srgbClr val="3333FF"/>
                </a:solidFill>
              </a:rPr>
              <a:t>ngồi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ngay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ngắn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  <a:r>
              <a:rPr lang="en-US" sz="1600" b="1" dirty="0" err="1">
                <a:solidFill>
                  <a:srgbClr val="3333FF"/>
                </a:solidFill>
              </a:rPr>
              <a:t>nghiêm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túc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trên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ghế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xe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và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thắt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dây</a:t>
            </a:r>
            <a:r>
              <a:rPr lang="en-US" sz="1600" b="1" dirty="0">
                <a:solidFill>
                  <a:srgbClr val="3333FF"/>
                </a:solidFill>
              </a:rPr>
              <a:t> an </a:t>
            </a:r>
            <a:r>
              <a:rPr lang="en-US" sz="1600" b="1" dirty="0" err="1">
                <a:solidFill>
                  <a:srgbClr val="3333FF"/>
                </a:solidFill>
              </a:rPr>
              <a:t>toàn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17770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420AFD5-CD73-4A3C-93FA-357321FAAE7D}" type="slidenum">
              <a:rPr lang="en-US" altLang="en-US" sz="1800" b="1"/>
              <a:pPr algn="r" eaLnBrk="1" hangingPunct="1"/>
              <a:t>3</a:t>
            </a:fld>
            <a:endParaRPr lang="en-US" altLang="en-US" sz="1800" b="1"/>
          </a:p>
        </p:txBody>
      </p:sp>
      <p:pic>
        <p:nvPicPr>
          <p:cNvPr id="117771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13" y="742950"/>
            <a:ext cx="24352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3687763"/>
            <a:ext cx="2057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740150"/>
            <a:ext cx="2438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Oval 51"/>
          <p:cNvSpPr>
            <a:spLocks noChangeArrowheads="1"/>
          </p:cNvSpPr>
          <p:nvPr/>
        </p:nvSpPr>
        <p:spPr bwMode="auto">
          <a:xfrm>
            <a:off x="4599613" y="2085976"/>
            <a:ext cx="481012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 dirty="0"/>
              <a:t>1</a:t>
            </a:r>
          </a:p>
        </p:txBody>
      </p:sp>
      <p:sp>
        <p:nvSpPr>
          <p:cNvPr id="117777" name="Oval 51"/>
          <p:cNvSpPr>
            <a:spLocks noChangeArrowheads="1"/>
          </p:cNvSpPr>
          <p:nvPr/>
        </p:nvSpPr>
        <p:spPr bwMode="auto">
          <a:xfrm>
            <a:off x="3074988" y="5053013"/>
            <a:ext cx="481012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 dirty="0"/>
              <a:t>2</a:t>
            </a:r>
            <a:endParaRPr lang="en-US" altLang="en-US" b="1" dirty="0"/>
          </a:p>
        </p:txBody>
      </p:sp>
      <p:sp>
        <p:nvSpPr>
          <p:cNvPr id="117778" name="Oval 51"/>
          <p:cNvSpPr>
            <a:spLocks noChangeArrowheads="1"/>
          </p:cNvSpPr>
          <p:nvPr/>
        </p:nvSpPr>
        <p:spPr bwMode="auto">
          <a:xfrm>
            <a:off x="6365875" y="5141913"/>
            <a:ext cx="481013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 dirty="0"/>
              <a:t>3</a:t>
            </a:r>
            <a:endParaRPr lang="en-US" altLang="en-US" b="1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135688" y="4976813"/>
            <a:ext cx="1006475" cy="8556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17780" name="TextBox 13"/>
          <p:cNvSpPr txBox="1">
            <a:spLocks noChangeArrowheads="1"/>
          </p:cNvSpPr>
          <p:nvPr/>
        </p:nvSpPr>
        <p:spPr bwMode="auto">
          <a:xfrm>
            <a:off x="1460500" y="17463"/>
            <a:ext cx="768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2604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" name="Picture 11" descr="z4206508748652_2b5d9da6470697bc438c79b5a8016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071810"/>
            <a:ext cx="3500462" cy="2738339"/>
          </a:xfrm>
          <a:prstGeom prst="rect">
            <a:avLst/>
          </a:prstGeom>
        </p:spPr>
      </p:pic>
      <p:pic>
        <p:nvPicPr>
          <p:cNvPr id="17" name="Picture 16" descr="z4206560664459_1161c750542132337279b3ddb5a917e8.jpg"/>
          <p:cNvPicPr>
            <a:picLocks noChangeAspect="1"/>
          </p:cNvPicPr>
          <p:nvPr/>
        </p:nvPicPr>
        <p:blipFill>
          <a:blip r:embed="rId3" cstate="print"/>
          <a:srcRect l="45313" t="10070" r="10156" b="22222"/>
          <a:stretch>
            <a:fillRect/>
          </a:stretch>
        </p:blipFill>
        <p:spPr>
          <a:xfrm>
            <a:off x="500034" y="3143248"/>
            <a:ext cx="44291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17"/>
          <p:cNvSpPr/>
          <p:nvPr/>
        </p:nvSpPr>
        <p:spPr>
          <a:xfrm>
            <a:off x="6715140" y="214290"/>
            <a:ext cx="2286016" cy="17716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Hành vi an toàn, lịch sự khi tham gia xe bus</a:t>
            </a:r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0743" t="1326" r="29576" b="20424"/>
          <a:stretch>
            <a:fillRect/>
          </a:stretch>
        </p:blipFill>
        <p:spPr bwMode="auto">
          <a:xfrm>
            <a:off x="357158" y="1"/>
            <a:ext cx="3929090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357818" y="6143644"/>
            <a:ext cx="3500462" cy="461665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vi-VN" sz="1200" b="1" dirty="0" smtClean="0">
                <a:solidFill>
                  <a:srgbClr val="BA16AE"/>
                </a:solidFill>
              </a:rPr>
              <a:t>Nhường ghế cho người lớn tuổi, phụ nữ có thai, trẻ em và người thương tật,...</a:t>
            </a:r>
            <a:endParaRPr lang="en-US" sz="1200" b="1" dirty="0">
              <a:solidFill>
                <a:srgbClr val="BA16A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2643182"/>
            <a:ext cx="3714776" cy="276999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vi-VN" sz="1200" b="1" dirty="0" smtClean="0">
                <a:solidFill>
                  <a:srgbClr val="BA16AE"/>
                </a:solidFill>
              </a:rPr>
              <a:t>Xếp hàng lên xuống xe, không chen lấn xô đẩy</a:t>
            </a:r>
            <a:endParaRPr lang="en-US" sz="1200" b="1" dirty="0">
              <a:solidFill>
                <a:srgbClr val="BA16A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10" y="6211669"/>
            <a:ext cx="4071966" cy="646331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vi-VN" sz="1200" b="1" smtClean="0">
                <a:solidFill>
                  <a:srgbClr val="BA16AE"/>
                </a:solidFill>
              </a:rPr>
              <a:t>Ngồi ngay ngắn trật tự trên ghế, nếu hết ghế trống có thể đứng bán chắc vào tay vịn trên thành xe hoặc nóc xe nếu đủ chiều cao</a:t>
            </a:r>
            <a:endParaRPr lang="en-US" sz="1200" b="1" dirty="0">
              <a:solidFill>
                <a:srgbClr val="BA16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4206508737870_c0945b4c019b58bcf81883a556080fd4.jpg"/>
          <p:cNvPicPr>
            <a:picLocks noChangeAspect="1"/>
          </p:cNvPicPr>
          <p:nvPr/>
        </p:nvPicPr>
        <p:blipFill>
          <a:blip r:embed="rId2"/>
          <a:srcRect l="5962" t="6307" r="4594" b="5980"/>
          <a:stretch>
            <a:fillRect/>
          </a:stretch>
        </p:blipFill>
        <p:spPr>
          <a:xfrm>
            <a:off x="214282" y="3500439"/>
            <a:ext cx="3429024" cy="2643206"/>
          </a:xfrm>
          <a:prstGeom prst="rect">
            <a:avLst/>
          </a:prstGeom>
        </p:spPr>
      </p:pic>
      <p:pic>
        <p:nvPicPr>
          <p:cNvPr id="6" name="Picture 5" descr="z4206508738752_cab30f7ca955bba916e98ebaf0531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71876"/>
            <a:ext cx="4357718" cy="257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6"/>
          <p:cNvSpPr/>
          <p:nvPr/>
        </p:nvSpPr>
        <p:spPr>
          <a:xfrm>
            <a:off x="6929454" y="642918"/>
            <a:ext cx="2000264" cy="17859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Không nên làm gì khi tham gia xe bus?</a:t>
            </a:r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2676" t="14084" r="23944" b="23943"/>
          <a:stretch>
            <a:fillRect/>
          </a:stretch>
        </p:blipFill>
        <p:spPr bwMode="auto">
          <a:xfrm>
            <a:off x="214282" y="0"/>
            <a:ext cx="364330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z4206508742636_76d0afb1e8fd4908cd265dc2b13ab932.jpg"/>
          <p:cNvPicPr>
            <a:picLocks noChangeAspect="1"/>
          </p:cNvPicPr>
          <p:nvPr/>
        </p:nvPicPr>
        <p:blipFill>
          <a:blip r:embed="rId5"/>
          <a:srcRect l="5199" t="6985" r="5199" b="5331"/>
          <a:stretch>
            <a:fillRect/>
          </a:stretch>
        </p:blipFill>
        <p:spPr>
          <a:xfrm>
            <a:off x="4143372" y="357166"/>
            <a:ext cx="2714644" cy="266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28596" y="3071810"/>
            <a:ext cx="3001416" cy="276999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200" b="1" dirty="0" smtClean="0">
                <a:solidFill>
                  <a:srgbClr val="BA16AE"/>
                </a:solidFill>
              </a:rPr>
              <a:t>Chen l</a:t>
            </a:r>
            <a:r>
              <a:rPr lang="vi-VN" sz="1200" b="1" dirty="0" smtClean="0">
                <a:solidFill>
                  <a:srgbClr val="BA16AE"/>
                </a:solidFill>
              </a:rPr>
              <a:t>ấn xô đẩy lên xuống xe</a:t>
            </a:r>
            <a:endParaRPr lang="en-US" sz="1200" b="1" dirty="0">
              <a:solidFill>
                <a:srgbClr val="BA16A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1934" y="3071810"/>
            <a:ext cx="3929090" cy="276999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vi-VN" sz="1200" b="1" dirty="0" smtClean="0">
                <a:solidFill>
                  <a:srgbClr val="BA16AE"/>
                </a:solidFill>
              </a:rPr>
              <a:t>Không nhường ghế cho người bị thương tật,...</a:t>
            </a:r>
            <a:endParaRPr lang="en-US" sz="1200" b="1" dirty="0">
              <a:solidFill>
                <a:srgbClr val="BA16A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6357958"/>
            <a:ext cx="3500462" cy="285752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vi-VN" sz="1200" b="1" dirty="0" smtClean="0">
                <a:solidFill>
                  <a:srgbClr val="BA16AE"/>
                </a:solidFill>
              </a:rPr>
              <a:t>Ăn uống vứt rác trên xe bus</a:t>
            </a:r>
            <a:endParaRPr lang="en-US" sz="1200" b="1" dirty="0">
              <a:solidFill>
                <a:srgbClr val="BA16A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6357958"/>
            <a:ext cx="3500462" cy="461665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vi-VN" sz="1200" b="1" dirty="0" smtClean="0">
                <a:solidFill>
                  <a:srgbClr val="BA16AE"/>
                </a:solidFill>
              </a:rPr>
              <a:t>Nói chuyện, chạy nhảy đùa nghịch trên xe ảnh hưởng tới mọi người</a:t>
            </a:r>
            <a:endParaRPr lang="en-US" sz="1200" b="1" dirty="0">
              <a:solidFill>
                <a:srgbClr val="BA16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1928802"/>
            <a:ext cx="3782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3000372"/>
            <a:ext cx="70723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i="1" dirty="0" smtClean="0">
                <a:latin typeface="+mj-lt"/>
              </a:rPr>
              <a:t>Trò chơi 1: Bạn nào giỏi</a:t>
            </a:r>
            <a:endParaRPr lang="vi-VN" sz="2000" dirty="0" smtClean="0">
              <a:latin typeface="+mj-lt"/>
            </a:endParaRPr>
          </a:p>
          <a:p>
            <a:pPr algn="just"/>
            <a:r>
              <a:rPr lang="vi-VN" sz="2000" dirty="0" smtClean="0">
                <a:latin typeface="+mj-lt"/>
              </a:rPr>
              <a:t>- Cách chơi: Cô chia lớp thành 4 nhóm. Cô đưa ra hình ảnh khi ngồi trên </a:t>
            </a:r>
            <a:r>
              <a:rPr lang="vi-VN" sz="2000" dirty="0" smtClean="0">
                <a:latin typeface="+mj-lt"/>
              </a:rPr>
              <a:t>xe </a:t>
            </a:r>
            <a:r>
              <a:rPr lang="vi-VN" sz="2000" dirty="0" smtClean="0">
                <a:latin typeface="+mj-lt"/>
              </a:rPr>
              <a:t>bus. </a:t>
            </a:r>
            <a:r>
              <a:rPr lang="en-US" sz="2000" dirty="0" err="1" smtClean="0">
                <a:latin typeface="+mj-lt"/>
              </a:rPr>
              <a:t>Nếu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trẻ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nghĩ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hành</a:t>
            </a:r>
            <a:r>
              <a:rPr lang="vi-VN" sz="2000" dirty="0" smtClean="0">
                <a:latin typeface="+mj-lt"/>
              </a:rPr>
              <a:t> vi đúng, </a:t>
            </a:r>
            <a:r>
              <a:rPr lang="en-US" sz="2000" dirty="0" err="1" smtClean="0">
                <a:latin typeface="+mj-lt"/>
              </a:rPr>
              <a:t>lịch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sự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thì</a:t>
            </a:r>
            <a:r>
              <a:rPr lang="en-US" sz="2000" dirty="0" smtClean="0">
                <a:latin typeface="+mj-lt"/>
              </a:rPr>
              <a:t> “</a:t>
            </a:r>
            <a:r>
              <a:rPr lang="en-US" sz="2000" dirty="0" err="1" smtClean="0">
                <a:latin typeface="+mj-lt"/>
              </a:rPr>
              <a:t>bắn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tym</a:t>
            </a:r>
            <a:r>
              <a:rPr lang="en-US" sz="2000" dirty="0" smtClean="0">
                <a:latin typeface="+mj-lt"/>
              </a:rPr>
              <a:t>” </a:t>
            </a:r>
            <a:r>
              <a:rPr lang="en-US" sz="2000" dirty="0" err="1" smtClean="0">
                <a:latin typeface="+mj-lt"/>
              </a:rPr>
              <a:t>còn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sai</a:t>
            </a:r>
            <a:r>
              <a:rPr lang="vi-VN" sz="2000" dirty="0" smtClean="0">
                <a:latin typeface="+mj-lt"/>
              </a:rPr>
              <a:t> và không </a:t>
            </a:r>
            <a:r>
              <a:rPr lang="en-US" sz="2000" dirty="0" err="1" smtClean="0">
                <a:latin typeface="+mj-lt"/>
              </a:rPr>
              <a:t>lịch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sự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thì</a:t>
            </a:r>
            <a:r>
              <a:rPr lang="en-US" sz="2000" dirty="0" smtClean="0">
                <a:latin typeface="+mj-lt"/>
              </a:rPr>
              <a:t> 2 </a:t>
            </a:r>
            <a:r>
              <a:rPr lang="en-US" sz="2000" dirty="0" err="1" smtClean="0">
                <a:latin typeface="+mj-lt"/>
              </a:rPr>
              <a:t>tay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vòng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hình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chữ</a:t>
            </a:r>
            <a:r>
              <a:rPr lang="en-US" sz="2000" dirty="0" smtClean="0">
                <a:latin typeface="+mj-lt"/>
              </a:rPr>
              <a:t> X.</a:t>
            </a:r>
            <a:endParaRPr lang="vi-VN" sz="2000" dirty="0" smtClean="0">
              <a:latin typeface="+mj-lt"/>
            </a:endParaRPr>
          </a:p>
          <a:p>
            <a:pPr algn="just"/>
            <a:r>
              <a:rPr lang="vi-VN" sz="2000" dirty="0" smtClean="0">
                <a:latin typeface="+mj-lt"/>
              </a:rPr>
              <a:t>- Luật chơi: Nếu đúng sẽ được 1 bông hoa, sai thì không được. Kết thức đội nào nhiều hoa chiến thắng.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59632" y="2132856"/>
            <a:ext cx="6400800" cy="347472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latin typeface="+mj-lt"/>
              </a:rPr>
              <a:t>*</a:t>
            </a:r>
            <a:r>
              <a:rPr lang="en-US" i="1" dirty="0" err="1" smtClean="0">
                <a:latin typeface="+mj-lt"/>
              </a:rPr>
              <a:t>Trò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chơi</a:t>
            </a:r>
            <a:r>
              <a:rPr lang="en-US" i="1" dirty="0" smtClean="0">
                <a:latin typeface="+mj-lt"/>
              </a:rPr>
              <a:t> 2:</a:t>
            </a:r>
            <a:r>
              <a:rPr lang="vi-VN" i="1" dirty="0" smtClean="0">
                <a:latin typeface="+mj-lt"/>
              </a:rPr>
              <a:t>Chuyến </a:t>
            </a:r>
            <a:r>
              <a:rPr lang="vi-VN" i="1" dirty="0" smtClean="0">
                <a:latin typeface="+mj-lt"/>
              </a:rPr>
              <a:t>xe bus yêu thương.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Cách chơi: Cho trẻ tập tình huống khi tham gia xe bus. Trẻ thực hành các hành vi ngồi xe an toàn và lịch sự.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238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5114932" cy="1143000"/>
          </a:xfrm>
        </p:spPr>
        <p:txBody>
          <a:bodyPr/>
          <a:lstStyle/>
          <a:p>
            <a:r>
              <a:rPr lang="vi-VN" dirty="0" smtClean="0"/>
              <a:t>Kết thúc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357562"/>
            <a:ext cx="6972320" cy="2768601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củng cố, 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hận xét, tuyên dương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trẻ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552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ỦY BAN NHÂN DÂN QUẬN LONG BIÊN TRƯỜNG MẦM NON CHIM 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SKY</cp:lastModifiedBy>
  <cp:revision>27</cp:revision>
  <dcterms:created xsi:type="dcterms:W3CDTF">2019-11-22T02:01:01Z</dcterms:created>
  <dcterms:modified xsi:type="dcterms:W3CDTF">2024-03-14T06:03:12Z</dcterms:modified>
</cp:coreProperties>
</file>