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76" r:id="rId9"/>
    <p:sldId id="274" r:id="rId10"/>
    <p:sldId id="275" r:id="rId11"/>
    <p:sldId id="268" r:id="rId12"/>
    <p:sldId id="267" r:id="rId13"/>
    <p:sldId id="269" r:id="rId14"/>
    <p:sldId id="270" r:id="rId15"/>
    <p:sldId id="271" r:id="rId16"/>
    <p:sldId id="272" r:id="rId17"/>
    <p:sldId id="277" r:id="rId18"/>
    <p:sldId id="263" r:id="rId19"/>
    <p:sldId id="264" r:id="rId20"/>
    <p:sldId id="265" r:id="rId21"/>
    <p:sldId id="266" r:id="rId22"/>
  </p:sldIdLst>
  <p:sldSz cx="18288000" cy="10287000"/>
  <p:notesSz cx="6858000" cy="9144000"/>
  <p:embeddedFontLst>
    <p:embeddedFont>
      <p:font typeface="Calibri" pitchFamily="34" charset="0"/>
      <p:regular r:id="rId23"/>
      <p:bold r:id="rId24"/>
      <p:italic r:id="rId25"/>
      <p:boldItalic r:id="rId26"/>
    </p:embeddedFont>
    <p:embeddedFont>
      <p:font typeface="Baloo" charset="0"/>
      <p:regular r:id="rId27"/>
    </p:embeddedFont>
    <p:embeddedFont>
      <p:font typeface="DejaVu Serif Bold"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3594" autoAdjust="0"/>
  </p:normalViewPr>
  <p:slideViewPr>
    <p:cSldViewPr>
      <p:cViewPr>
        <p:scale>
          <a:sx n="51" d="100"/>
          <a:sy n="51" d="100"/>
        </p:scale>
        <p:origin x="-444"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20.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21" Type="http://schemas.openxmlformats.org/officeDocument/2006/relationships/image" Target="../media/image34.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14.svg"/><Relationship Id="rId10" Type="http://schemas.openxmlformats.org/officeDocument/2006/relationships/image" Target="../media/image12.png"/><Relationship Id="rId19" Type="http://schemas.openxmlformats.org/officeDocument/2006/relationships/image" Target="../media/image32.svg"/><Relationship Id="rId4" Type="http://schemas.openxmlformats.org/officeDocument/2006/relationships/image" Target="../media/image7.png"/><Relationship Id="rId9" Type="http://schemas.openxmlformats.org/officeDocument/2006/relationships/image" Target="../media/image20.svg"/><Relationship Id="rId22"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svg"/><Relationship Id="rId7"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svg"/><Relationship Id="rId10" Type="http://schemas.openxmlformats.org/officeDocument/2006/relationships/image" Target="../media/image15.png"/><Relationship Id="rId4" Type="http://schemas.openxmlformats.org/officeDocument/2006/relationships/image" Target="../media/image7.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svg"/><Relationship Id="rId7" Type="http://schemas.openxmlformats.org/officeDocument/2006/relationships/image" Target="../media/image1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0.svg"/><Relationship Id="rId5" Type="http://schemas.openxmlformats.org/officeDocument/2006/relationships/image" Target="../media/image18.svg"/><Relationship Id="rId10"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4941589" y="-794848"/>
            <a:ext cx="3693316" cy="3360918"/>
          </a:xfrm>
          <a:custGeom>
            <a:avLst/>
            <a:gdLst/>
            <a:ahLst/>
            <a:cxnLst/>
            <a:rect l="l" t="t" r="r" b="b"/>
            <a:pathLst>
              <a:path w="3693316" h="3360918">
                <a:moveTo>
                  <a:pt x="0" y="0"/>
                </a:moveTo>
                <a:lnTo>
                  <a:pt x="3693316" y="0"/>
                </a:lnTo>
                <a:lnTo>
                  <a:pt x="3693316" y="3360917"/>
                </a:lnTo>
                <a:lnTo>
                  <a:pt x="0" y="33609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996166" y="734586"/>
            <a:ext cx="3213485" cy="2096799"/>
          </a:xfrm>
          <a:custGeom>
            <a:avLst/>
            <a:gdLst/>
            <a:ahLst/>
            <a:cxnLst/>
            <a:rect l="l" t="t" r="r" b="b"/>
            <a:pathLst>
              <a:path w="3213485" h="2096799">
                <a:moveTo>
                  <a:pt x="0" y="0"/>
                </a:moveTo>
                <a:lnTo>
                  <a:pt x="3213485" y="0"/>
                </a:lnTo>
                <a:lnTo>
                  <a:pt x="3213485" y="2096799"/>
                </a:lnTo>
                <a:lnTo>
                  <a:pt x="0" y="209679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34444" y="239217"/>
            <a:ext cx="4552632" cy="2417034"/>
          </a:xfrm>
          <a:custGeom>
            <a:avLst/>
            <a:gdLst/>
            <a:ahLst/>
            <a:cxnLst/>
            <a:rect l="l" t="t" r="r" b="b"/>
            <a:pathLst>
              <a:path w="4552632" h="2417034">
                <a:moveTo>
                  <a:pt x="0" y="0"/>
                </a:moveTo>
                <a:lnTo>
                  <a:pt x="4552632" y="0"/>
                </a:lnTo>
                <a:lnTo>
                  <a:pt x="4552632" y="2417034"/>
                </a:lnTo>
                <a:lnTo>
                  <a:pt x="0" y="241703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494334" y="4393138"/>
            <a:ext cx="7299333" cy="8213033"/>
          </a:xfrm>
          <a:custGeom>
            <a:avLst/>
            <a:gdLst/>
            <a:ahLst/>
            <a:cxnLst/>
            <a:rect l="l" t="t" r="r" b="b"/>
            <a:pathLst>
              <a:path w="7299333" h="8213033">
                <a:moveTo>
                  <a:pt x="0" y="0"/>
                </a:moveTo>
                <a:lnTo>
                  <a:pt x="7299332" y="0"/>
                </a:lnTo>
                <a:lnTo>
                  <a:pt x="7299332" y="8213033"/>
                </a:lnTo>
                <a:lnTo>
                  <a:pt x="0" y="821303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5863308" y="5143500"/>
            <a:ext cx="6794590" cy="5486631"/>
          </a:xfrm>
          <a:custGeom>
            <a:avLst/>
            <a:gdLst/>
            <a:ahLst/>
            <a:cxnLst/>
            <a:rect l="l" t="t" r="r" b="b"/>
            <a:pathLst>
              <a:path w="6794590" h="5486631">
                <a:moveTo>
                  <a:pt x="0" y="0"/>
                </a:moveTo>
                <a:lnTo>
                  <a:pt x="6794590" y="0"/>
                </a:lnTo>
                <a:lnTo>
                  <a:pt x="6794590" y="5486631"/>
                </a:lnTo>
                <a:lnTo>
                  <a:pt x="0" y="5486631"/>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a:off x="-727008" y="2055401"/>
            <a:ext cx="3404114" cy="2221185"/>
          </a:xfrm>
          <a:custGeom>
            <a:avLst/>
            <a:gdLst/>
            <a:ahLst/>
            <a:cxnLst/>
            <a:rect l="l" t="t" r="r" b="b"/>
            <a:pathLst>
              <a:path w="3404114" h="2221185">
                <a:moveTo>
                  <a:pt x="0" y="0"/>
                </a:moveTo>
                <a:lnTo>
                  <a:pt x="3404114" y="0"/>
                </a:lnTo>
                <a:lnTo>
                  <a:pt x="3404114" y="2221185"/>
                </a:lnTo>
                <a:lnTo>
                  <a:pt x="0" y="222118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6209651" y="3912008"/>
            <a:ext cx="2310145" cy="1507370"/>
          </a:xfrm>
          <a:custGeom>
            <a:avLst/>
            <a:gdLst/>
            <a:ahLst/>
            <a:cxnLst/>
            <a:rect l="l" t="t" r="r" b="b"/>
            <a:pathLst>
              <a:path w="2310145" h="1507370">
                <a:moveTo>
                  <a:pt x="0" y="0"/>
                </a:moveTo>
                <a:lnTo>
                  <a:pt x="2310145" y="0"/>
                </a:lnTo>
                <a:lnTo>
                  <a:pt x="2310145" y="1507370"/>
                </a:lnTo>
                <a:lnTo>
                  <a:pt x="0" y="150737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Freeform 9"/>
          <p:cNvSpPr/>
          <p:nvPr/>
        </p:nvSpPr>
        <p:spPr>
          <a:xfrm>
            <a:off x="5336726" y="5143500"/>
            <a:ext cx="1278615" cy="1078831"/>
          </a:xfrm>
          <a:custGeom>
            <a:avLst/>
            <a:gdLst/>
            <a:ahLst/>
            <a:cxnLst/>
            <a:rect l="l" t="t" r="r" b="b"/>
            <a:pathLst>
              <a:path w="1278615" h="1078831">
                <a:moveTo>
                  <a:pt x="0" y="0"/>
                </a:moveTo>
                <a:lnTo>
                  <a:pt x="1278614" y="0"/>
                </a:lnTo>
                <a:lnTo>
                  <a:pt x="1278614" y="1078831"/>
                </a:lnTo>
                <a:lnTo>
                  <a:pt x="0" y="1078831"/>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a:off x="12258382" y="8899445"/>
            <a:ext cx="1057444" cy="892218"/>
          </a:xfrm>
          <a:custGeom>
            <a:avLst/>
            <a:gdLst/>
            <a:ahLst/>
            <a:cxnLst/>
            <a:rect l="l" t="t" r="r" b="b"/>
            <a:pathLst>
              <a:path w="1057444" h="892218">
                <a:moveTo>
                  <a:pt x="0" y="0"/>
                </a:moveTo>
                <a:lnTo>
                  <a:pt x="1057444" y="0"/>
                </a:lnTo>
                <a:lnTo>
                  <a:pt x="1057444" y="892218"/>
                </a:lnTo>
                <a:lnTo>
                  <a:pt x="0" y="892218"/>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1" name="Freeform 11"/>
          <p:cNvSpPr/>
          <p:nvPr/>
        </p:nvSpPr>
        <p:spPr>
          <a:xfrm rot="-10800000">
            <a:off x="5863308" y="8499655"/>
            <a:ext cx="899135" cy="758645"/>
          </a:xfrm>
          <a:custGeom>
            <a:avLst/>
            <a:gdLst/>
            <a:ahLst/>
            <a:cxnLst/>
            <a:rect l="l" t="t" r="r" b="b"/>
            <a:pathLst>
              <a:path w="899135" h="758645">
                <a:moveTo>
                  <a:pt x="0" y="0"/>
                </a:moveTo>
                <a:lnTo>
                  <a:pt x="899135" y="0"/>
                </a:lnTo>
                <a:lnTo>
                  <a:pt x="899135" y="758645"/>
                </a:lnTo>
                <a:lnTo>
                  <a:pt x="0" y="75864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2" name="Freeform 12"/>
          <p:cNvSpPr/>
          <p:nvPr/>
        </p:nvSpPr>
        <p:spPr>
          <a:xfrm>
            <a:off x="12271507" y="5702086"/>
            <a:ext cx="1368399" cy="1154587"/>
          </a:xfrm>
          <a:custGeom>
            <a:avLst/>
            <a:gdLst/>
            <a:ahLst/>
            <a:cxnLst/>
            <a:rect l="l" t="t" r="r" b="b"/>
            <a:pathLst>
              <a:path w="1368399" h="1154587">
                <a:moveTo>
                  <a:pt x="0" y="0"/>
                </a:moveTo>
                <a:lnTo>
                  <a:pt x="1368399" y="0"/>
                </a:lnTo>
                <a:lnTo>
                  <a:pt x="1368399" y="1154586"/>
                </a:lnTo>
                <a:lnTo>
                  <a:pt x="0" y="1154586"/>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3" name="Freeform 13"/>
          <p:cNvSpPr/>
          <p:nvPr/>
        </p:nvSpPr>
        <p:spPr>
          <a:xfrm>
            <a:off x="14281932" y="7743928"/>
            <a:ext cx="4352974" cy="2311033"/>
          </a:xfrm>
          <a:custGeom>
            <a:avLst/>
            <a:gdLst/>
            <a:ahLst/>
            <a:cxnLst/>
            <a:rect l="l" t="t" r="r" b="b"/>
            <a:pathLst>
              <a:path w="4352974" h="2311033">
                <a:moveTo>
                  <a:pt x="0" y="0"/>
                </a:moveTo>
                <a:lnTo>
                  <a:pt x="4352973" y="0"/>
                </a:lnTo>
                <a:lnTo>
                  <a:pt x="4352973" y="2311033"/>
                </a:lnTo>
                <a:lnTo>
                  <a:pt x="0" y="231103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4" name="Freeform 14"/>
          <p:cNvSpPr/>
          <p:nvPr/>
        </p:nvSpPr>
        <p:spPr>
          <a:xfrm>
            <a:off x="15614530" y="5682916"/>
            <a:ext cx="2673470" cy="4917753"/>
          </a:xfrm>
          <a:custGeom>
            <a:avLst/>
            <a:gdLst/>
            <a:ahLst/>
            <a:cxnLst/>
            <a:rect l="l" t="t" r="r" b="b"/>
            <a:pathLst>
              <a:path w="2673470" h="4917753">
                <a:moveTo>
                  <a:pt x="0" y="0"/>
                </a:moveTo>
                <a:lnTo>
                  <a:pt x="2673470" y="0"/>
                </a:lnTo>
                <a:lnTo>
                  <a:pt x="2673470" y="4917753"/>
                </a:lnTo>
                <a:lnTo>
                  <a:pt x="0" y="4917753"/>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5" name="Freeform 15"/>
          <p:cNvSpPr/>
          <p:nvPr/>
        </p:nvSpPr>
        <p:spPr>
          <a:xfrm>
            <a:off x="-334530" y="6279379"/>
            <a:ext cx="5190688" cy="4114800"/>
          </a:xfrm>
          <a:custGeom>
            <a:avLst/>
            <a:gdLst/>
            <a:ahLst/>
            <a:cxnLst/>
            <a:rect l="l" t="t" r="r" b="b"/>
            <a:pathLst>
              <a:path w="5190688" h="4114800">
                <a:moveTo>
                  <a:pt x="0" y="0"/>
                </a:moveTo>
                <a:lnTo>
                  <a:pt x="5190689" y="0"/>
                </a:lnTo>
                <a:lnTo>
                  <a:pt x="5190689"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6" name="TextBox 16"/>
          <p:cNvSpPr txBox="1"/>
          <p:nvPr/>
        </p:nvSpPr>
        <p:spPr>
          <a:xfrm>
            <a:off x="5361251" y="2855214"/>
            <a:ext cx="7507106" cy="1151854"/>
          </a:xfrm>
          <a:prstGeom prst="rect">
            <a:avLst/>
          </a:prstGeom>
        </p:spPr>
        <p:txBody>
          <a:bodyPr lIns="0" tIns="0" rIns="0" bIns="0" rtlCol="0" anchor="t">
            <a:spAutoFit/>
          </a:bodyPr>
          <a:lstStyle/>
          <a:p>
            <a:pPr algn="ctr">
              <a:lnSpc>
                <a:spcPts val="9749"/>
              </a:lnSpc>
            </a:pPr>
            <a:r>
              <a:rPr lang="en-US" sz="7499" b="1" dirty="0">
                <a:solidFill>
                  <a:srgbClr val="5AA63B"/>
                </a:solidFill>
                <a:latin typeface="Jingleberry"/>
              </a:rPr>
              <a:t>LQVT</a:t>
            </a:r>
          </a:p>
        </p:txBody>
      </p:sp>
      <p:sp>
        <p:nvSpPr>
          <p:cNvPr id="17" name="TextBox 17"/>
          <p:cNvSpPr txBox="1"/>
          <p:nvPr/>
        </p:nvSpPr>
        <p:spPr>
          <a:xfrm>
            <a:off x="2262369" y="3849079"/>
            <a:ext cx="14787222" cy="1683153"/>
          </a:xfrm>
          <a:prstGeom prst="rect">
            <a:avLst/>
          </a:prstGeom>
        </p:spPr>
        <p:txBody>
          <a:bodyPr wrap="square" lIns="0" tIns="0" rIns="0" bIns="0" rtlCol="0" anchor="t">
            <a:spAutoFit/>
          </a:bodyPr>
          <a:lstStyle/>
          <a:p>
            <a:pPr algn="ctr">
              <a:lnSpc>
                <a:spcPts val="14273"/>
              </a:lnSpc>
            </a:pPr>
            <a:r>
              <a:rPr lang="en-US" sz="8000" dirty="0" err="1">
                <a:solidFill>
                  <a:srgbClr val="30833F"/>
                </a:solidFill>
                <a:latin typeface="Baloo"/>
              </a:rPr>
              <a:t>Nhận</a:t>
            </a:r>
            <a:r>
              <a:rPr lang="en-US" sz="8000" dirty="0">
                <a:solidFill>
                  <a:srgbClr val="30833F"/>
                </a:solidFill>
                <a:latin typeface="Baloo"/>
              </a:rPr>
              <a:t> </a:t>
            </a:r>
            <a:r>
              <a:rPr lang="en-US" sz="8000" dirty="0" err="1">
                <a:solidFill>
                  <a:srgbClr val="30833F"/>
                </a:solidFill>
                <a:latin typeface="Baloo"/>
              </a:rPr>
              <a:t>biết</a:t>
            </a:r>
            <a:r>
              <a:rPr lang="en-US" sz="8000" dirty="0">
                <a:solidFill>
                  <a:srgbClr val="30833F"/>
                </a:solidFill>
                <a:latin typeface="Baloo"/>
              </a:rPr>
              <a:t> ý </a:t>
            </a:r>
            <a:r>
              <a:rPr lang="en-US" sz="8000" dirty="0" err="1">
                <a:solidFill>
                  <a:srgbClr val="30833F"/>
                </a:solidFill>
                <a:latin typeface="Baloo"/>
              </a:rPr>
              <a:t>nghĩa</a:t>
            </a:r>
            <a:r>
              <a:rPr lang="en-US" sz="8000" dirty="0">
                <a:solidFill>
                  <a:srgbClr val="30833F"/>
                </a:solidFill>
                <a:latin typeface="Baloo"/>
              </a:rPr>
              <a:t> </a:t>
            </a:r>
            <a:r>
              <a:rPr lang="en-US" sz="8000" dirty="0" err="1">
                <a:solidFill>
                  <a:srgbClr val="30833F"/>
                </a:solidFill>
                <a:latin typeface="Baloo"/>
              </a:rPr>
              <a:t>của</a:t>
            </a:r>
            <a:r>
              <a:rPr lang="en-US" sz="8000" dirty="0">
                <a:solidFill>
                  <a:srgbClr val="30833F"/>
                </a:solidFill>
                <a:latin typeface="Baloo"/>
              </a:rPr>
              <a:t> </a:t>
            </a:r>
            <a:r>
              <a:rPr lang="en-US" sz="8000" dirty="0" err="1">
                <a:solidFill>
                  <a:srgbClr val="30833F"/>
                </a:solidFill>
                <a:latin typeface="Baloo"/>
              </a:rPr>
              <a:t>các</a:t>
            </a:r>
            <a:r>
              <a:rPr lang="en-US" sz="8000" dirty="0">
                <a:solidFill>
                  <a:srgbClr val="30833F"/>
                </a:solidFill>
                <a:latin typeface="Baloo"/>
              </a:rPr>
              <a:t> con </a:t>
            </a:r>
            <a:r>
              <a:rPr lang="en-US" sz="7200" dirty="0" err="1">
                <a:solidFill>
                  <a:srgbClr val="30833F"/>
                </a:solidFill>
                <a:latin typeface="Baloo"/>
              </a:rPr>
              <a:t>số</a:t>
            </a:r>
            <a:endParaRPr lang="en-US" sz="8000" dirty="0">
              <a:solidFill>
                <a:srgbClr val="30833F"/>
              </a:solidFill>
              <a:latin typeface="Baloo"/>
            </a:endParaRPr>
          </a:p>
        </p:txBody>
      </p:sp>
      <p:sp>
        <p:nvSpPr>
          <p:cNvPr id="18" name="TextBox 17"/>
          <p:cNvSpPr txBox="1"/>
          <p:nvPr/>
        </p:nvSpPr>
        <p:spPr>
          <a:xfrm>
            <a:off x="5715000" y="571500"/>
            <a:ext cx="7924906" cy="830997"/>
          </a:xfrm>
          <a:prstGeom prst="rect">
            <a:avLst/>
          </a:prstGeom>
          <a:noFill/>
        </p:spPr>
        <p:txBody>
          <a:bodyPr wrap="square" rtlCol="0">
            <a:spAutoFit/>
          </a:bodyPr>
          <a:lstStyle/>
          <a:p>
            <a:pPr algn="ctr"/>
            <a:r>
              <a:rPr lang="en-US" sz="2400" b="1" dirty="0" smtClean="0">
                <a:solidFill>
                  <a:srgbClr val="005426"/>
                </a:solidFill>
                <a:latin typeface="Times New Roman" pitchFamily="18" charset="0"/>
                <a:cs typeface="Times New Roman" pitchFamily="18" charset="0"/>
              </a:rPr>
              <a:t>ỦY BAN NHÂN DÂN QUẬN LONG BIÊN</a:t>
            </a:r>
          </a:p>
          <a:p>
            <a:pPr algn="ctr"/>
            <a:r>
              <a:rPr lang="en-US" sz="2400" b="1" dirty="0" smtClean="0">
                <a:solidFill>
                  <a:srgbClr val="005426"/>
                </a:solidFill>
                <a:latin typeface="Times New Roman" pitchFamily="18" charset="0"/>
                <a:cs typeface="Times New Roman" pitchFamily="18" charset="0"/>
              </a:rPr>
              <a:t>TRƯỜNG MẦM NON CHIM ÉN</a:t>
            </a:r>
            <a:endParaRPr lang="en-US" sz="2400"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982" r="206" b="8525"/>
          <a:stretch/>
        </p:blipFill>
        <p:spPr>
          <a:xfrm>
            <a:off x="0" y="0"/>
            <a:ext cx="18288000" cy="10286999"/>
          </a:xfrm>
          <a:prstGeom prst="rect">
            <a:avLst/>
          </a:prstGeom>
        </p:spPr>
      </p:pic>
    </p:spTree>
    <p:extLst>
      <p:ext uri="{BB962C8B-B14F-4D97-AF65-F5344CB8AC3E}">
        <p14:creationId xmlns:p14="http://schemas.microsoft.com/office/powerpoint/2010/main" val="1401273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5986" b="7483"/>
          <a:stretch/>
        </p:blipFill>
        <p:spPr>
          <a:xfrm>
            <a:off x="0" y="0"/>
            <a:ext cx="18288000" cy="10287000"/>
          </a:xfrm>
          <a:prstGeom prst="rect">
            <a:avLst/>
          </a:prstGeom>
        </p:spPr>
      </p:pic>
    </p:spTree>
    <p:extLst>
      <p:ext uri="{BB962C8B-B14F-4D97-AF65-F5344CB8AC3E}">
        <p14:creationId xmlns:p14="http://schemas.microsoft.com/office/powerpoint/2010/main" val="4147684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pic>
        <p:nvPicPr>
          <p:cNvPr id="8" name="Picture 7"/>
          <p:cNvPicPr>
            <a:picLocks noChangeAspect="1"/>
          </p:cNvPicPr>
          <p:nvPr/>
        </p:nvPicPr>
        <p:blipFill rotWithShape="1">
          <a:blip r:embed="rId12">
            <a:extLst>
              <a:ext uri="{28A0092B-C50C-407E-A947-70E740481C1C}">
                <a14:useLocalDpi xmlns:a14="http://schemas.microsoft.com/office/drawing/2010/main" val="0"/>
              </a:ext>
            </a:extLst>
          </a:blip>
          <a:srcRect t="6171" b="7962"/>
          <a:stretch/>
        </p:blipFill>
        <p:spPr>
          <a:xfrm>
            <a:off x="0" y="0"/>
            <a:ext cx="18288000" cy="9791700"/>
          </a:xfrm>
          <a:prstGeom prst="rect">
            <a:avLst/>
          </a:prstGeom>
        </p:spPr>
      </p:pic>
    </p:spTree>
    <p:extLst>
      <p:ext uri="{BB962C8B-B14F-4D97-AF65-F5344CB8AC3E}">
        <p14:creationId xmlns:p14="http://schemas.microsoft.com/office/powerpoint/2010/main" val="1996646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229" b="7675"/>
          <a:stretch/>
        </p:blipFill>
        <p:spPr>
          <a:xfrm>
            <a:off x="-43262" y="0"/>
            <a:ext cx="18331262" cy="10287000"/>
          </a:xfrm>
          <a:prstGeom prst="rect">
            <a:avLst/>
          </a:prstGeom>
        </p:spPr>
      </p:pic>
    </p:spTree>
    <p:extLst>
      <p:ext uri="{BB962C8B-B14F-4D97-AF65-F5344CB8AC3E}">
        <p14:creationId xmlns:p14="http://schemas.microsoft.com/office/powerpoint/2010/main" val="2710080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 t="5902" r="-302" b="7753"/>
          <a:stretch/>
        </p:blipFill>
        <p:spPr>
          <a:xfrm>
            <a:off x="37474" y="0"/>
            <a:ext cx="18250526" cy="10287000"/>
          </a:xfrm>
          <a:prstGeom prst="rect">
            <a:avLst/>
          </a:prstGeom>
        </p:spPr>
      </p:pic>
    </p:spTree>
    <p:extLst>
      <p:ext uri="{BB962C8B-B14F-4D97-AF65-F5344CB8AC3E}">
        <p14:creationId xmlns:p14="http://schemas.microsoft.com/office/powerpoint/2010/main" val="1984444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351" r="14" b="8717"/>
          <a:stretch/>
        </p:blipFill>
        <p:spPr>
          <a:xfrm>
            <a:off x="0" y="0"/>
            <a:ext cx="18288000" cy="10287000"/>
          </a:xfrm>
          <a:prstGeom prst="rect">
            <a:avLst/>
          </a:prstGeom>
        </p:spPr>
      </p:pic>
    </p:spTree>
    <p:extLst>
      <p:ext uri="{BB962C8B-B14F-4D97-AF65-F5344CB8AC3E}">
        <p14:creationId xmlns:p14="http://schemas.microsoft.com/office/powerpoint/2010/main" val="3311675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6155" r="-142" b="7485"/>
          <a:stretch/>
        </p:blipFill>
        <p:spPr>
          <a:xfrm>
            <a:off x="0" y="0"/>
            <a:ext cx="18279047" cy="10287000"/>
          </a:xfrm>
          <a:prstGeom prst="rect">
            <a:avLst/>
          </a:prstGeom>
        </p:spPr>
      </p:pic>
    </p:spTree>
    <p:extLst>
      <p:ext uri="{BB962C8B-B14F-4D97-AF65-F5344CB8AC3E}">
        <p14:creationId xmlns:p14="http://schemas.microsoft.com/office/powerpoint/2010/main" val="32415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2900">
              <a:srgbClr val="B2C98F"/>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loud 2"/>
          <p:cNvSpPr/>
          <p:nvPr/>
        </p:nvSpPr>
        <p:spPr>
          <a:xfrm>
            <a:off x="0" y="0"/>
            <a:ext cx="17983200" cy="9182100"/>
          </a:xfrm>
          <a:prstGeom prst="cloud">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295400" y="2857500"/>
            <a:ext cx="16383000" cy="3539430"/>
          </a:xfrm>
          <a:prstGeom prst="rect">
            <a:avLst/>
          </a:prstGeom>
          <a:noFill/>
        </p:spPr>
        <p:txBody>
          <a:bodyPr wrap="square" rtlCol="0">
            <a:spAutoFit/>
          </a:bodyPr>
          <a:lstStyle/>
          <a:p>
            <a:r>
              <a:rPr lang="vi-VN" sz="3200" b="1" dirty="0">
                <a:solidFill>
                  <a:srgbClr val="005426"/>
                </a:solidFill>
                <a:latin typeface="+mj-lt"/>
              </a:rPr>
              <a:t>Cô khái quát: Con số có ý nghĩa rất quan trọng trong cuộc sống hàng ngày đấy các bạn ạ, khi các con số đứng riêng lẻ thì nó biểu thị số lượng tương ứng nhưng khi chúng ghép lại với nhau thì có ý nghĩa rất to lớn đó là tạo thành những số điện thoại khẩn cấp khi gặp sự cố trong cuộc sống như </a:t>
            </a:r>
            <a:r>
              <a:rPr lang="en-US" sz="3200" b="1" dirty="0" smtClean="0">
                <a:solidFill>
                  <a:srgbClr val="005426"/>
                </a:solidFill>
                <a:latin typeface="+mj-lt"/>
              </a:rPr>
              <a:t>111, </a:t>
            </a:r>
            <a:r>
              <a:rPr lang="vi-VN" sz="3200" b="1" dirty="0" smtClean="0">
                <a:solidFill>
                  <a:srgbClr val="005426"/>
                </a:solidFill>
                <a:latin typeface="+mj-lt"/>
              </a:rPr>
              <a:t>113</a:t>
            </a:r>
            <a:r>
              <a:rPr lang="vi-VN" sz="3200" b="1" dirty="0">
                <a:solidFill>
                  <a:srgbClr val="005426"/>
                </a:solidFill>
                <a:latin typeface="+mj-lt"/>
              </a:rPr>
              <a:t>, 114, 115... Ngoài ra, nó còn có ý nghĩa tạo thành số nhà, số điện thoại gia đình, biển số xe, giá trị của tờ tiền, ngày tháng trên đốc lịch, số trang sách, vở không những vậy mà nó còn lưu giữ kỹ niệm ngày sinh, tạo nên giờ trên đồng hồ…..Còn rất nhiều ý nghĩa khác nữa, giờ học sau cô và các bạn lại tiếp tục tìm hiểu nhé.</a:t>
            </a:r>
            <a:endParaRPr lang="en-US" sz="3200" b="1" dirty="0">
              <a:solidFill>
                <a:srgbClr val="005426"/>
              </a:solidFill>
              <a:latin typeface="+mj-lt"/>
            </a:endParaRPr>
          </a:p>
        </p:txBody>
      </p:sp>
    </p:spTree>
    <p:extLst>
      <p:ext uri="{BB962C8B-B14F-4D97-AF65-F5344CB8AC3E}">
        <p14:creationId xmlns:p14="http://schemas.microsoft.com/office/powerpoint/2010/main" val="114359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4119680" y="3616370"/>
            <a:ext cx="10048639"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Luyện tập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7776" y="1790700"/>
            <a:ext cx="18288000" cy="6155531"/>
          </a:xfrm>
          <a:prstGeom prst="rect">
            <a:avLst/>
          </a:prstGeom>
        </p:spPr>
        <p:txBody>
          <a:bodyPr lIns="0" tIns="0" rIns="0" bIns="0" rtlCol="0" anchor="t">
            <a:spAutoFit/>
          </a:bodyPr>
          <a:lstStyle/>
          <a:p>
            <a:pPr marL="685800" indent="-685800" algn="ctr">
              <a:lnSpc>
                <a:spcPts val="4759"/>
              </a:lnSpc>
              <a:buFont typeface="Arial" charset="0"/>
              <a:buChar char="•"/>
            </a:pPr>
            <a:r>
              <a:rPr lang="en-US" sz="4800" b="1" dirty="0" err="1" smtClean="0">
                <a:solidFill>
                  <a:srgbClr val="005426"/>
                </a:solidFill>
                <a:latin typeface="Times New Roman" pitchFamily="18" charset="0"/>
                <a:cs typeface="Times New Roman" pitchFamily="18" charset="0"/>
              </a:rPr>
              <a:t>Trò</a:t>
            </a:r>
            <a:r>
              <a:rPr lang="en-US" sz="4800" b="1" dirty="0" smtClean="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1: “</a:t>
            </a:r>
            <a:r>
              <a:rPr lang="en-US" sz="4800" b="1" dirty="0" err="1">
                <a:solidFill>
                  <a:srgbClr val="005426"/>
                </a:solidFill>
                <a:latin typeface="Times New Roman" pitchFamily="18" charset="0"/>
                <a:cs typeface="Times New Roman" pitchFamily="18" charset="0"/>
              </a:rPr>
              <a:t>Tìm</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chủ</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nhân</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của</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số</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điện</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thoại</a:t>
            </a:r>
            <a:r>
              <a:rPr lang="en-US" sz="4800" b="1" dirty="0" smtClean="0">
                <a:solidFill>
                  <a:srgbClr val="005426"/>
                </a:solidFill>
                <a:latin typeface="Times New Roman" pitchFamily="18" charset="0"/>
                <a:cs typeface="Times New Roman" pitchFamily="18" charset="0"/>
              </a:rPr>
              <a:t>”.</a:t>
            </a:r>
          </a:p>
          <a:p>
            <a:pPr marL="685800" indent="-685800" algn="ctr">
              <a:lnSpc>
                <a:spcPts val="4759"/>
              </a:lnSpc>
              <a:buFont typeface="Arial" charset="0"/>
              <a:buChar char="•"/>
            </a:pPr>
            <a:endParaRPr lang="en-US" sz="4800" b="1" dirty="0">
              <a:solidFill>
                <a:srgbClr val="005426"/>
              </a:solidFill>
              <a:latin typeface="Times New Roman" pitchFamily="18" charset="0"/>
              <a:cs typeface="Times New Roman" pitchFamily="18" charset="0"/>
            </a:endParaRPr>
          </a:p>
          <a:p>
            <a:pPr algn="ctr">
              <a:lnSpc>
                <a:spcPts val="4759"/>
              </a:lnSpc>
            </a:pPr>
            <a:r>
              <a:rPr lang="en-US" sz="3399" b="1" dirty="0" err="1">
                <a:solidFill>
                  <a:srgbClr val="005426"/>
                </a:solidFill>
                <a:latin typeface="Times New Roman" pitchFamily="18" charset="0"/>
                <a:cs typeface="Times New Roman" pitchFamily="18" charset="0"/>
              </a:rPr>
              <a:t>Hôm</a:t>
            </a:r>
            <a:r>
              <a:rPr lang="en-US" sz="3399" b="1" dirty="0">
                <a:solidFill>
                  <a:srgbClr val="005426"/>
                </a:solidFill>
                <a:latin typeface="Times New Roman" pitchFamily="18" charset="0"/>
                <a:cs typeface="Times New Roman" pitchFamily="18" charset="0"/>
              </a:rPr>
              <a:t> nay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thưởng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một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trò</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Trò</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có</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Tìm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chủ</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nhân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chú</a:t>
            </a:r>
            <a:r>
              <a:rPr lang="en-US" sz="3399" b="1" dirty="0">
                <a:solidFill>
                  <a:srgbClr val="005426"/>
                </a:solidFill>
                <a:latin typeface="Times New Roman" pitchFamily="18" charset="0"/>
                <a:cs typeface="Times New Roman" pitchFamily="18" charset="0"/>
              </a:rPr>
              <a:t> ý </a:t>
            </a:r>
            <a:r>
              <a:rPr lang="en-US" sz="3399" b="1" dirty="0" err="1">
                <a:solidFill>
                  <a:srgbClr val="005426"/>
                </a:solidFill>
                <a:latin typeface="Times New Roman" pitchFamily="18" charset="0"/>
                <a:cs typeface="Times New Roman" pitchFamily="18" charset="0"/>
              </a:rPr>
              <a:t>lắng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nghe</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hướng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dẫn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nhé</a:t>
            </a:r>
            <a:r>
              <a:rPr lang="en-US" sz="3399" b="1" dirty="0">
                <a:solidFill>
                  <a:srgbClr val="005426"/>
                </a:solidFill>
                <a:latin typeface="Times New Roman" pitchFamily="18" charset="0"/>
                <a:cs typeface="Times New Roman" pitchFamily="18" charset="0"/>
              </a:rPr>
              <a:t>!</a:t>
            </a:r>
          </a:p>
          <a:p>
            <a:pPr algn="ctr">
              <a:lnSpc>
                <a:spcPts val="4759"/>
              </a:lnSpc>
            </a:pP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phát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mỗi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một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smtClean="0">
                <a:solidFill>
                  <a:srgbClr val="005426"/>
                </a:solidFill>
                <a:latin typeface="Times New Roman" pitchFamily="18" charset="0"/>
                <a:cs typeface="Times New Roman" pitchFamily="18" charset="0"/>
              </a:rPr>
              <a:t>(111, </a:t>
            </a:r>
            <a:r>
              <a:rPr lang="en-US" sz="3399" b="1" dirty="0">
                <a:solidFill>
                  <a:srgbClr val="005426"/>
                </a:solidFill>
                <a:latin typeface="Times New Roman" pitchFamily="18" charset="0"/>
                <a:cs typeface="Times New Roman" pitchFamily="18" charset="0"/>
              </a:rPr>
              <a:t>113, 114, 115) ở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góc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lớp</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có</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hình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ảnh</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tương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ứng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với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vừa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vừa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hát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bài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trời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nắng</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trời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mưa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khi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tắt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sẽ</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chạy</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về</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phía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chủ</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nhân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con </a:t>
            </a:r>
            <a:r>
              <a:rPr lang="en-US" sz="3399" b="1" dirty="0" err="1">
                <a:solidFill>
                  <a:srgbClr val="005426"/>
                </a:solidFill>
                <a:latin typeface="Times New Roman" pitchFamily="18" charset="0"/>
                <a:cs typeface="Times New Roman" pitchFamily="18" charset="0"/>
              </a:rPr>
              <a:t>cầm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trên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tay</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Bạn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nào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về</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nhầm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chỗ</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phải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làm</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theo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yêu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cầu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của</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các</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bạn</a:t>
            </a:r>
            <a:r>
              <a:rPr lang="en-US" sz="3399" b="1" dirty="0">
                <a:solidFill>
                  <a:srgbClr val="005426"/>
                </a:solidFill>
                <a:latin typeface="Times New Roman" pitchFamily="18" charset="0"/>
                <a:cs typeface="Times New Roman" pitchFamily="18" charset="0"/>
              </a:rPr>
              <a:t>.</a:t>
            </a:r>
          </a:p>
          <a:p>
            <a:pPr algn="ctr">
              <a:lnSpc>
                <a:spcPts val="4759"/>
              </a:lnSpc>
            </a:pPr>
            <a:r>
              <a:rPr lang="en-US" sz="3399" b="1" dirty="0">
                <a:solidFill>
                  <a:srgbClr val="005426"/>
                </a:solidFill>
                <a:latin typeface="Times New Roman" pitchFamily="18" charset="0"/>
                <a:cs typeface="Times New Roman" pitchFamily="18" charset="0"/>
              </a:rPr>
              <a:t>- Cho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2-3 </a:t>
            </a:r>
            <a:r>
              <a:rPr lang="en-US" sz="3399" b="1" dirty="0" err="1">
                <a:solidFill>
                  <a:srgbClr val="005426"/>
                </a:solidFill>
                <a:latin typeface="Times New Roman" pitchFamily="18" charset="0"/>
                <a:cs typeface="Times New Roman" pitchFamily="18" charset="0"/>
              </a:rPr>
              <a:t>lần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sau</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mỗi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lần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cô</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nhận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xét</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và</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trẻ</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đổi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số</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điện</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thoại</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cho</a:t>
            </a:r>
            <a:r>
              <a:rPr lang="en-US" sz="3399" b="1" dirty="0">
                <a:solidFill>
                  <a:srgbClr val="005426"/>
                </a:solidFill>
                <a:latin typeface="Times New Roman" pitchFamily="18" charset="0"/>
                <a:cs typeface="Times New Roman" pitchFamily="18" charset="0"/>
              </a:rPr>
              <a:t> </a:t>
            </a:r>
            <a:r>
              <a:rPr lang="en-US" sz="3399" b="1" dirty="0" err="1">
                <a:solidFill>
                  <a:srgbClr val="005426"/>
                </a:solidFill>
                <a:latin typeface="Times New Roman" pitchFamily="18" charset="0"/>
                <a:cs typeface="Times New Roman" pitchFamily="18" charset="0"/>
              </a:rPr>
              <a:t>nhau</a:t>
            </a:r>
            <a:r>
              <a:rPr lang="en-US" sz="3399" b="1" dirty="0">
                <a:solidFill>
                  <a:srgbClr val="005426"/>
                </a:solidFill>
                <a:latin typeface="Times New Roman" pitchFamily="18" charset="0"/>
                <a:cs typeface="Times New Roman" pitchFamily="18" charset="0"/>
              </a:rPr>
              <a:t>.</a:t>
            </a:r>
          </a:p>
          <a:p>
            <a:pPr algn="ctr">
              <a:lnSpc>
                <a:spcPts val="4759"/>
              </a:lnSpc>
            </a:pPr>
            <a:endParaRPr lang="en-US" sz="3399"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1772394" y="4638040"/>
            <a:ext cx="14743212" cy="862737"/>
          </a:xfrm>
          <a:prstGeom prst="rect">
            <a:avLst/>
          </a:prstGeom>
        </p:spPr>
        <p:txBody>
          <a:bodyPr lIns="0" tIns="0" rIns="0" bIns="0" rtlCol="0" anchor="t">
            <a:spAutoFit/>
          </a:bodyPr>
          <a:lstStyle/>
          <a:p>
            <a:pPr algn="ctr">
              <a:lnSpc>
                <a:spcPts val="7279"/>
              </a:lnSpc>
            </a:pPr>
            <a:r>
              <a:rPr lang="en-US" sz="5199" dirty="0" err="1">
                <a:solidFill>
                  <a:srgbClr val="00B050"/>
                </a:solidFill>
                <a:latin typeface="DejaVu Serif Bold"/>
              </a:rPr>
              <a:t>Cô</a:t>
            </a:r>
            <a:r>
              <a:rPr lang="en-US" sz="5199" dirty="0">
                <a:solidFill>
                  <a:srgbClr val="00B050"/>
                </a:solidFill>
                <a:latin typeface="DejaVu Serif Bold"/>
              </a:rPr>
              <a:t> </a:t>
            </a:r>
            <a:r>
              <a:rPr lang="en-US" sz="5199" dirty="0" err="1">
                <a:solidFill>
                  <a:srgbClr val="00B050"/>
                </a:solidFill>
                <a:latin typeface="DejaVu Serif Bold"/>
              </a:rPr>
              <a:t>cho</a:t>
            </a:r>
            <a:r>
              <a:rPr lang="en-US" sz="5199" dirty="0">
                <a:solidFill>
                  <a:srgbClr val="00B050"/>
                </a:solidFill>
                <a:latin typeface="DejaVu Serif Bold"/>
              </a:rPr>
              <a:t> </a:t>
            </a:r>
            <a:r>
              <a:rPr lang="en-US" sz="5199" dirty="0" err="1">
                <a:solidFill>
                  <a:srgbClr val="00B050"/>
                </a:solidFill>
                <a:latin typeface="DejaVu Serif Bold"/>
              </a:rPr>
              <a:t>trẻ</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dirty="0" err="1">
                <a:solidFill>
                  <a:srgbClr val="00B050"/>
                </a:solidFill>
                <a:latin typeface="DejaVu Serif Bold"/>
              </a:rPr>
              <a:t>bài</a:t>
            </a:r>
            <a:r>
              <a:rPr lang="en-US" sz="5199" dirty="0">
                <a:solidFill>
                  <a:srgbClr val="00B050"/>
                </a:solidFill>
                <a:latin typeface="DejaVu Serif Bold"/>
              </a:rPr>
              <a:t> </a:t>
            </a:r>
            <a:r>
              <a:rPr lang="en-US" sz="5199" dirty="0" err="1">
                <a:solidFill>
                  <a:srgbClr val="00B050"/>
                </a:solidFill>
                <a:latin typeface="DejaVu Serif Bold"/>
              </a:rPr>
              <a:t>hát</a:t>
            </a:r>
            <a:r>
              <a:rPr lang="en-US" sz="5199" dirty="0">
                <a:solidFill>
                  <a:srgbClr val="00B050"/>
                </a:solidFill>
                <a:latin typeface="DejaVu Serif Bold"/>
              </a:rPr>
              <a:t>: “</a:t>
            </a:r>
            <a:r>
              <a:rPr lang="en-US" sz="5199" dirty="0" err="1">
                <a:solidFill>
                  <a:srgbClr val="00B050"/>
                </a:solidFill>
                <a:latin typeface="DejaVu Serif Bold"/>
              </a:rPr>
              <a:t>Em</a:t>
            </a:r>
            <a:r>
              <a:rPr lang="en-US" sz="5199" dirty="0">
                <a:solidFill>
                  <a:srgbClr val="00B050"/>
                </a:solidFill>
                <a:latin typeface="DejaVu Serif Bold"/>
              </a:rPr>
              <a:t> </a:t>
            </a:r>
            <a:r>
              <a:rPr lang="en-US" sz="5199" dirty="0" err="1">
                <a:solidFill>
                  <a:srgbClr val="00B050"/>
                </a:solidFill>
                <a:latin typeface="DejaVu Serif Bold"/>
              </a:rPr>
              <a:t>tập</a:t>
            </a:r>
            <a:r>
              <a:rPr lang="en-US" sz="5199" dirty="0">
                <a:solidFill>
                  <a:srgbClr val="00B050"/>
                </a:solidFill>
                <a:latin typeface="DejaVu Serif Bold"/>
              </a:rPr>
              <a:t> </a:t>
            </a:r>
            <a:r>
              <a:rPr lang="en-US" sz="5199" dirty="0" err="1">
                <a:solidFill>
                  <a:srgbClr val="00B050"/>
                </a:solidFill>
                <a:latin typeface="DejaVu Serif Bold"/>
              </a:rPr>
              <a:t>lái</a:t>
            </a:r>
            <a:r>
              <a:rPr lang="en-US" sz="5199" dirty="0">
                <a:solidFill>
                  <a:srgbClr val="00B050"/>
                </a:solidFill>
                <a:latin typeface="DejaVu Serif Bold"/>
              </a:rPr>
              <a:t> ô </a:t>
            </a:r>
            <a:r>
              <a:rPr lang="en-US" sz="5199" dirty="0" err="1">
                <a:solidFill>
                  <a:srgbClr val="00B050"/>
                </a:solidFill>
                <a:latin typeface="DejaVu Serif Bold"/>
              </a:rPr>
              <a:t>tô</a:t>
            </a:r>
            <a:r>
              <a:rPr lang="en-US" sz="5199" dirty="0">
                <a:solidFill>
                  <a:srgbClr val="00B050"/>
                </a:solidFill>
                <a:latin typeface="DejaVu Serif Bold"/>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0" y="2956144"/>
            <a:ext cx="18288000" cy="5539978"/>
          </a:xfrm>
          <a:prstGeom prst="rect">
            <a:avLst/>
          </a:prstGeom>
        </p:spPr>
        <p:txBody>
          <a:bodyPr lIns="0" tIns="0" rIns="0" bIns="0" rtlCol="0" anchor="t">
            <a:spAutoFit/>
          </a:bodyPr>
          <a:lstStyle/>
          <a:p>
            <a:pPr marL="685800" indent="-685800" algn="ctr">
              <a:lnSpc>
                <a:spcPts val="4759"/>
              </a:lnSpc>
              <a:buFont typeface="Arial" charset="0"/>
              <a:buChar char="•"/>
            </a:pPr>
            <a:r>
              <a:rPr lang="en-US" sz="4800" b="1" dirty="0" err="1" smtClean="0">
                <a:solidFill>
                  <a:srgbClr val="005426"/>
                </a:solidFill>
                <a:latin typeface="Times New Roman" pitchFamily="18" charset="0"/>
                <a:cs typeface="Times New Roman" pitchFamily="18" charset="0"/>
              </a:rPr>
              <a:t>Trò</a:t>
            </a:r>
            <a:r>
              <a:rPr lang="en-US" sz="4800" b="1" dirty="0" smtClean="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2: </a:t>
            </a:r>
            <a:r>
              <a:rPr lang="en-US" sz="4800" b="1" dirty="0" err="1">
                <a:solidFill>
                  <a:srgbClr val="005426"/>
                </a:solidFill>
                <a:latin typeface="Times New Roman" pitchFamily="18" charset="0"/>
                <a:cs typeface="Times New Roman" pitchFamily="18" charset="0"/>
              </a:rPr>
              <a:t>Nối</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tranh</a:t>
            </a:r>
            <a:r>
              <a:rPr lang="en-US" sz="4800" b="1" dirty="0">
                <a:solidFill>
                  <a:srgbClr val="005426"/>
                </a:solidFill>
                <a:latin typeface="Times New Roman" pitchFamily="18" charset="0"/>
                <a:cs typeface="Times New Roman" pitchFamily="18" charset="0"/>
              </a:rPr>
              <a:t> ( </a:t>
            </a:r>
            <a:r>
              <a:rPr lang="en-US" sz="4800" b="1" dirty="0" err="1">
                <a:solidFill>
                  <a:srgbClr val="005426"/>
                </a:solidFill>
                <a:latin typeface="Times New Roman" pitchFamily="18" charset="0"/>
                <a:cs typeface="Times New Roman" pitchFamily="18" charset="0"/>
              </a:rPr>
              <a:t>chơi</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theo</a:t>
            </a:r>
            <a:r>
              <a:rPr lang="en-US" sz="4800" b="1" dirty="0">
                <a:solidFill>
                  <a:srgbClr val="005426"/>
                </a:solidFill>
                <a:latin typeface="Times New Roman" pitchFamily="18" charset="0"/>
                <a:cs typeface="Times New Roman" pitchFamily="18" charset="0"/>
              </a:rPr>
              <a:t> </a:t>
            </a:r>
            <a:r>
              <a:rPr lang="en-US" sz="4800" b="1" dirty="0" err="1">
                <a:solidFill>
                  <a:srgbClr val="005426"/>
                </a:solidFill>
                <a:latin typeface="Times New Roman" pitchFamily="18" charset="0"/>
                <a:cs typeface="Times New Roman" pitchFamily="18" charset="0"/>
              </a:rPr>
              <a:t>nhóm</a:t>
            </a:r>
            <a:r>
              <a:rPr lang="en-US" sz="4800" b="1" smtClean="0">
                <a:solidFill>
                  <a:srgbClr val="005426"/>
                </a:solidFill>
                <a:latin typeface="Times New Roman" pitchFamily="18" charset="0"/>
                <a:cs typeface="Times New Roman" pitchFamily="18" charset="0"/>
              </a:rPr>
              <a:t>)</a:t>
            </a:r>
          </a:p>
          <a:p>
            <a:pPr marL="685800" indent="-685800" algn="ctr">
              <a:lnSpc>
                <a:spcPts val="4759"/>
              </a:lnSpc>
              <a:buFont typeface="Arial" charset="0"/>
              <a:buChar char="•"/>
            </a:pPr>
            <a:endParaRPr lang="en-US" sz="4800" b="1" dirty="0">
              <a:solidFill>
                <a:srgbClr val="005426"/>
              </a:solidFill>
              <a:latin typeface="Times New Roman" pitchFamily="18" charset="0"/>
              <a:cs typeface="Times New Roman" pitchFamily="18" charset="0"/>
            </a:endParaRPr>
          </a:p>
          <a:p>
            <a:pPr algn="ctr">
              <a:lnSpc>
                <a:spcPts val="4759"/>
              </a:lnSpc>
            </a:pPr>
            <a:r>
              <a:rPr lang="en-US" sz="3600" b="1" dirty="0" err="1">
                <a:solidFill>
                  <a:srgbClr val="005426"/>
                </a:solidFill>
                <a:latin typeface="Times New Roman" pitchFamily="18" charset="0"/>
                <a:cs typeface="Times New Roman" pitchFamily="18" charset="0"/>
              </a:rPr>
              <a:t>Chúng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mình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tiếp</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rất</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giỏi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bây</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giờ</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sẽ</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thưởng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cho</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1 </a:t>
            </a:r>
            <a:r>
              <a:rPr lang="en-US" sz="3600" b="1" dirty="0" err="1">
                <a:solidFill>
                  <a:srgbClr val="005426"/>
                </a:solidFill>
                <a:latin typeface="Times New Roman" pitchFamily="18" charset="0"/>
                <a:cs typeface="Times New Roman" pitchFamily="18" charset="0"/>
              </a:rPr>
              <a:t>trò</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nữa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đấy</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là</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trò</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a:t>
            </a:r>
          </a:p>
          <a:p>
            <a:pPr algn="ctr">
              <a:lnSpc>
                <a:spcPts val="4759"/>
              </a:lnSpc>
            </a:pP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chia </a:t>
            </a:r>
            <a:r>
              <a:rPr lang="en-US" sz="3600" b="1" dirty="0" err="1">
                <a:solidFill>
                  <a:srgbClr val="005426"/>
                </a:solidFill>
                <a:latin typeface="Times New Roman" pitchFamily="18" charset="0"/>
                <a:cs typeface="Times New Roman" pitchFamily="18" charset="0"/>
              </a:rPr>
              <a:t>lớp</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thành</a:t>
            </a:r>
            <a:r>
              <a:rPr lang="en-US" sz="3600" b="1" dirty="0">
                <a:solidFill>
                  <a:srgbClr val="005426"/>
                </a:solidFill>
                <a:latin typeface="Times New Roman" pitchFamily="18" charset="0"/>
                <a:cs typeface="Times New Roman" pitchFamily="18" charset="0"/>
              </a:rPr>
              <a:t> 4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tặng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mỗi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1 </a:t>
            </a:r>
            <a:r>
              <a:rPr lang="en-US" sz="3600" b="1" dirty="0" err="1">
                <a:solidFill>
                  <a:srgbClr val="005426"/>
                </a:solidFill>
                <a:latin typeface="Times New Roman" pitchFamily="18" charset="0"/>
                <a:cs typeface="Times New Roman" pitchFamily="18" charset="0"/>
              </a:rPr>
              <a:t>bức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trong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bức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ảnh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cùng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a:t>
            </a:r>
            <a:r>
              <a:rPr lang="en-US" sz="3600" b="1" dirty="0" err="1">
                <a:solidFill>
                  <a:srgbClr val="005426"/>
                </a:solidFill>
                <a:latin typeface="Times New Roman" pitchFamily="18" charset="0"/>
                <a:cs typeface="Times New Roman" pitchFamily="18" charset="0"/>
              </a:rPr>
              <a:t>số</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tự</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nhiên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nhiệm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vụ</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của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con </a:t>
            </a:r>
            <a:r>
              <a:rPr lang="en-US" sz="3600" b="1" dirty="0" err="1">
                <a:solidFill>
                  <a:srgbClr val="005426"/>
                </a:solidFill>
                <a:latin typeface="Times New Roman" pitchFamily="18" charset="0"/>
                <a:cs typeface="Times New Roman" pitchFamily="18" charset="0"/>
              </a:rPr>
              <a:t>dùng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bút</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để</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số</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điện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thoại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đó</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với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hình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ảnh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tương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ứng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nói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cách</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chơi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vừa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hướng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dẫn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trẻ</a:t>
            </a:r>
            <a:r>
              <a:rPr lang="en-US" sz="3600" b="1" dirty="0">
                <a:solidFill>
                  <a:srgbClr val="005426"/>
                </a:solidFill>
                <a:latin typeface="Times New Roman" pitchFamily="18" charset="0"/>
                <a:cs typeface="Times New Roman" pitchFamily="18" charset="0"/>
              </a:rPr>
              <a:t>).</a:t>
            </a:r>
          </a:p>
          <a:p>
            <a:pPr algn="ctr">
              <a:lnSpc>
                <a:spcPts val="4759"/>
              </a:lnSpc>
            </a:pP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Trẻ</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nối</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xong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cô</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đến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từng</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nhóm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kiểm</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tra</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nhận</a:t>
            </a:r>
            <a:r>
              <a:rPr lang="en-US" sz="3600" b="1" dirty="0">
                <a:solidFill>
                  <a:srgbClr val="005426"/>
                </a:solidFill>
                <a:latin typeface="Times New Roman" pitchFamily="18" charset="0"/>
                <a:cs typeface="Times New Roman" pitchFamily="18" charset="0"/>
              </a:rPr>
              <a:t> </a:t>
            </a:r>
            <a:r>
              <a:rPr lang="en-US" sz="3600" b="1" dirty="0" err="1">
                <a:solidFill>
                  <a:srgbClr val="005426"/>
                </a:solidFill>
                <a:latin typeface="Times New Roman" pitchFamily="18" charset="0"/>
                <a:cs typeface="Times New Roman" pitchFamily="18" charset="0"/>
              </a:rPr>
              <a:t>xét</a:t>
            </a:r>
            <a:r>
              <a:rPr lang="en-US" sz="3600" b="1" dirty="0">
                <a:solidFill>
                  <a:srgbClr val="005426"/>
                </a:solidFill>
                <a:latin typeface="Times New Roman" pitchFamily="18" charset="0"/>
                <a:cs typeface="Times New Roman" pitchFamily="18" charset="0"/>
              </a:rPr>
              <a:t>.</a:t>
            </a:r>
          </a:p>
          <a:p>
            <a:pPr algn="ctr">
              <a:lnSpc>
                <a:spcPts val="4759"/>
              </a:lnSpc>
            </a:pPr>
            <a:endParaRPr lang="en-US" sz="3600" b="1" dirty="0">
              <a:solidFill>
                <a:srgbClr val="005426"/>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334385"/>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542523" y="3317703"/>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4856876" y="3440647"/>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542523" y="3510108"/>
            <a:ext cx="4915831"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4856876" y="3633052"/>
            <a:ext cx="8574248" cy="1314450"/>
          </a:xfrm>
          <a:prstGeom prst="rect">
            <a:avLst/>
          </a:prstGeom>
        </p:spPr>
        <p:txBody>
          <a:bodyPr lIns="0" tIns="0" rIns="0" bIns="0" rtlCol="0" anchor="t">
            <a:spAutoFit/>
          </a:bodyPr>
          <a:lstStyle/>
          <a:p>
            <a:pPr algn="ctr">
              <a:lnSpc>
                <a:spcPts val="9600"/>
              </a:lnSpc>
            </a:pPr>
            <a:r>
              <a:rPr lang="en-US" sz="8000">
                <a:solidFill>
                  <a:srgbClr val="FFFFFF"/>
                </a:solidFill>
                <a:latin typeface="Jingleberry"/>
              </a:rPr>
              <a:t>* Ôn số từ 1 - 5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graphicFrame>
        <p:nvGraphicFramePr>
          <p:cNvPr id="16" name="Table 15"/>
          <p:cNvGraphicFramePr>
            <a:graphicFrameLocks noGrp="1"/>
          </p:cNvGraphicFramePr>
          <p:nvPr>
            <p:extLst>
              <p:ext uri="{D42A27DB-BD31-4B8C-83A1-F6EECF244321}">
                <p14:modId xmlns:p14="http://schemas.microsoft.com/office/powerpoint/2010/main" val="1462924340"/>
              </p:ext>
            </p:extLst>
          </p:nvPr>
        </p:nvGraphicFramePr>
        <p:xfrm>
          <a:off x="1219200" y="1638300"/>
          <a:ext cx="12115800" cy="7696200"/>
        </p:xfrm>
        <a:graphic>
          <a:graphicData uri="http://schemas.openxmlformats.org/drawingml/2006/table">
            <a:tbl>
              <a:tblPr firstRow="1" bandRow="1">
                <a:tableStyleId>{5C22544A-7EE6-4342-B048-85BDC9FD1C3A}</a:tableStyleId>
              </a:tblPr>
              <a:tblGrid>
                <a:gridCol w="2423160"/>
                <a:gridCol w="2423160"/>
                <a:gridCol w="2423160"/>
                <a:gridCol w="2423160"/>
                <a:gridCol w="2423160"/>
              </a:tblGrid>
              <a:tr h="2485100">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r>
              <a:tr h="2605550">
                <a:tc>
                  <a:txBody>
                    <a:bodyPr/>
                    <a:lstStyle/>
                    <a:p>
                      <a:endParaRPr lang="en-US"/>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c>
                  <a:txBody>
                    <a:bodyPr/>
                    <a:lstStyle/>
                    <a:p>
                      <a:endParaRPr lang="en-US"/>
                    </a:p>
                  </a:txBody>
                  <a:tcPr>
                    <a:solidFill>
                      <a:schemeClr val="accent3">
                        <a:lumMod val="60000"/>
                        <a:lumOff val="40000"/>
                      </a:schemeClr>
                    </a:solidFill>
                  </a:tcPr>
                </a:tc>
                <a:tc>
                  <a:txBody>
                    <a:bodyPr/>
                    <a:lstStyle/>
                    <a:p>
                      <a:endParaRPr lang="en-US" dirty="0"/>
                    </a:p>
                  </a:txBody>
                  <a:tcPr>
                    <a:solidFill>
                      <a:schemeClr val="accent3">
                        <a:lumMod val="60000"/>
                        <a:lumOff val="40000"/>
                      </a:schemeClr>
                    </a:solidFill>
                  </a:tcPr>
                </a:tc>
              </a:tr>
            </a:tbl>
          </a:graphicData>
        </a:graphic>
      </p:graphicFrame>
      <p:sp>
        <p:nvSpPr>
          <p:cNvPr id="15" name="Freeform 9"/>
          <p:cNvSpPr/>
          <p:nvPr/>
        </p:nvSpPr>
        <p:spPr>
          <a:xfrm>
            <a:off x="1219200" y="2536224"/>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17" name="Freeform 9"/>
          <p:cNvSpPr/>
          <p:nvPr/>
        </p:nvSpPr>
        <p:spPr>
          <a:xfrm>
            <a:off x="3657600" y="2603361"/>
            <a:ext cx="2286000" cy="1283519"/>
          </a:xfrm>
          <a:custGeom>
            <a:avLst/>
            <a:gdLst/>
            <a:ahLst/>
            <a:cxnLst/>
            <a:rect l="l" t="t" r="r" b="b"/>
            <a:pathLst>
              <a:path w="4125563" h="1686324">
                <a:moveTo>
                  <a:pt x="0" y="0"/>
                </a:moveTo>
                <a:lnTo>
                  <a:pt x="4125563" y="0"/>
                </a:lnTo>
                <a:lnTo>
                  <a:pt x="4125563" y="1686324"/>
                </a:lnTo>
                <a:lnTo>
                  <a:pt x="0" y="1686324"/>
                </a:lnTo>
                <a:lnTo>
                  <a:pt x="0" y="0"/>
                </a:lnTo>
                <a:close/>
              </a:path>
            </a:pathLst>
          </a:custGeom>
          <a:blipFill>
            <a:blip r:embed="rId10"/>
            <a:stretch>
              <a:fillRect/>
            </a:stretch>
          </a:blipFill>
        </p:spPr>
      </p:sp>
      <p:sp>
        <p:nvSpPr>
          <p:cNvPr id="21" name="Right Arrow 20"/>
          <p:cNvSpPr/>
          <p:nvPr/>
        </p:nvSpPr>
        <p:spPr>
          <a:xfrm>
            <a:off x="13868400" y="3055450"/>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13905723" y="5108412"/>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13905723" y="7737059"/>
            <a:ext cx="1752600" cy="764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2"/>
          <p:cNvSpPr/>
          <p:nvPr/>
        </p:nvSpPr>
        <p:spPr>
          <a:xfrm>
            <a:off x="1425962" y="4461858"/>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 xmlns:asvg="http://schemas.microsoft.com/office/drawing/2016/SVG/main" r:embed="rId21"/>
                </a:ext>
              </a:extLst>
            </a:blip>
            <a:stretch>
              <a:fillRect/>
            </a:stretch>
          </a:blipFill>
        </p:spPr>
      </p:sp>
      <p:sp>
        <p:nvSpPr>
          <p:cNvPr id="24" name="Freeform 12"/>
          <p:cNvSpPr/>
          <p:nvPr/>
        </p:nvSpPr>
        <p:spPr>
          <a:xfrm>
            <a:off x="3766258" y="4527017"/>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 xmlns:asvg="http://schemas.microsoft.com/office/drawing/2016/SVG/main" r:embed="rId21"/>
                </a:ext>
              </a:extLst>
            </a:blip>
            <a:stretch>
              <a:fillRect/>
            </a:stretch>
          </a:blipFill>
        </p:spPr>
      </p:sp>
      <p:sp>
        <p:nvSpPr>
          <p:cNvPr id="25" name="Freeform 12"/>
          <p:cNvSpPr/>
          <p:nvPr/>
        </p:nvSpPr>
        <p:spPr>
          <a:xfrm>
            <a:off x="6367877" y="4519749"/>
            <a:ext cx="2068684" cy="2057400"/>
          </a:xfrm>
          <a:custGeom>
            <a:avLst/>
            <a:gdLst/>
            <a:ahLst/>
            <a:cxnLst/>
            <a:rect l="l" t="t" r="r" b="b"/>
            <a:pathLst>
              <a:path w="2068684" h="2057400">
                <a:moveTo>
                  <a:pt x="0" y="0"/>
                </a:moveTo>
                <a:lnTo>
                  <a:pt x="2068684" y="0"/>
                </a:lnTo>
                <a:lnTo>
                  <a:pt x="2068684" y="2057400"/>
                </a:lnTo>
                <a:lnTo>
                  <a:pt x="0" y="2057400"/>
                </a:lnTo>
                <a:lnTo>
                  <a:pt x="0" y="0"/>
                </a:lnTo>
                <a:close/>
              </a:path>
            </a:pathLst>
          </a:custGeom>
          <a:blipFill>
            <a:blip r:embed="rId11">
              <a:extLst>
                <a:ext uri="{96DAC541-7B7A-43D3-8B79-37D633B846F1}">
                  <asvg:svgBlip xmlns="" xmlns:asvg="http://schemas.microsoft.com/office/drawing/2016/SVG/main" r:embed="rId21"/>
                </a:ext>
              </a:extLst>
            </a:blip>
            <a:stretch>
              <a:fillRect/>
            </a:stretch>
          </a:blipFill>
        </p:spPr>
      </p:sp>
      <p:sp>
        <p:nvSpPr>
          <p:cNvPr id="11" name="Freeform 11"/>
          <p:cNvSpPr/>
          <p:nvPr/>
        </p:nvSpPr>
        <p:spPr>
          <a:xfrm>
            <a:off x="1066800" y="7288420"/>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 xmlns:asvg="http://schemas.microsoft.com/office/drawing/2016/SVG/main" r:embed="rId19"/>
                </a:ext>
              </a:extLst>
            </a:blip>
            <a:stretch>
              <a:fillRect/>
            </a:stretch>
          </a:blipFill>
        </p:spPr>
      </p:sp>
      <p:sp>
        <p:nvSpPr>
          <p:cNvPr id="26" name="Freeform 11"/>
          <p:cNvSpPr/>
          <p:nvPr/>
        </p:nvSpPr>
        <p:spPr>
          <a:xfrm>
            <a:off x="8464421" y="7328685"/>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 xmlns:asvg="http://schemas.microsoft.com/office/drawing/2016/SVG/main" r:embed="rId19"/>
                </a:ext>
              </a:extLst>
            </a:blip>
            <a:stretch>
              <a:fillRect/>
            </a:stretch>
          </a:blipFill>
        </p:spPr>
      </p:sp>
      <p:sp>
        <p:nvSpPr>
          <p:cNvPr id="27" name="Freeform 11"/>
          <p:cNvSpPr/>
          <p:nvPr/>
        </p:nvSpPr>
        <p:spPr>
          <a:xfrm>
            <a:off x="5825611" y="7288419"/>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 xmlns:asvg="http://schemas.microsoft.com/office/drawing/2016/SVG/main" r:embed="rId19"/>
                </a:ext>
              </a:extLst>
            </a:blip>
            <a:stretch>
              <a:fillRect/>
            </a:stretch>
          </a:blipFill>
        </p:spPr>
      </p:sp>
      <p:sp>
        <p:nvSpPr>
          <p:cNvPr id="28" name="Freeform 11"/>
          <p:cNvSpPr/>
          <p:nvPr/>
        </p:nvSpPr>
        <p:spPr>
          <a:xfrm>
            <a:off x="3517641" y="7288418"/>
            <a:ext cx="2590800" cy="1661569"/>
          </a:xfrm>
          <a:custGeom>
            <a:avLst/>
            <a:gdLst/>
            <a:ahLst/>
            <a:cxnLst/>
            <a:rect l="l" t="t" r="r" b="b"/>
            <a:pathLst>
              <a:path w="4414796" h="1661569">
                <a:moveTo>
                  <a:pt x="0" y="0"/>
                </a:moveTo>
                <a:lnTo>
                  <a:pt x="4414797" y="0"/>
                </a:lnTo>
                <a:lnTo>
                  <a:pt x="4414797" y="1661569"/>
                </a:lnTo>
                <a:lnTo>
                  <a:pt x="0" y="1661569"/>
                </a:lnTo>
                <a:lnTo>
                  <a:pt x="0" y="0"/>
                </a:lnTo>
                <a:close/>
              </a:path>
            </a:pathLst>
          </a:custGeom>
          <a:blipFill>
            <a:blip r:embed="rId22">
              <a:extLst>
                <a:ext uri="{96DAC541-7B7A-43D3-8B79-37D633B846F1}">
                  <asvg:svgBlip xmlns="" xmlns:asvg="http://schemas.microsoft.com/office/drawing/2016/SVG/main" r:embed="rId19"/>
                </a:ext>
              </a:extLst>
            </a:blip>
            <a:stretch>
              <a:fillRect/>
            </a:stretch>
          </a:blipFill>
        </p:spPr>
      </p:sp>
      <p:sp>
        <p:nvSpPr>
          <p:cNvPr id="29" name="TextBox 28"/>
          <p:cNvSpPr txBox="1"/>
          <p:nvPr/>
        </p:nvSpPr>
        <p:spPr>
          <a:xfrm>
            <a:off x="16306800" y="1947454"/>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2</a:t>
            </a:r>
          </a:p>
        </p:txBody>
      </p:sp>
      <p:sp>
        <p:nvSpPr>
          <p:cNvPr id="30" name="TextBox 29"/>
          <p:cNvSpPr txBox="1"/>
          <p:nvPr/>
        </p:nvSpPr>
        <p:spPr>
          <a:xfrm>
            <a:off x="16306800" y="4527017"/>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3</a:t>
            </a:r>
          </a:p>
        </p:txBody>
      </p:sp>
      <p:sp>
        <p:nvSpPr>
          <p:cNvPr id="31" name="TextBox 30"/>
          <p:cNvSpPr txBox="1"/>
          <p:nvPr/>
        </p:nvSpPr>
        <p:spPr>
          <a:xfrm>
            <a:off x="16292852" y="7051473"/>
            <a:ext cx="1524000" cy="2215991"/>
          </a:xfrm>
          <a:prstGeom prst="rect">
            <a:avLst/>
          </a:prstGeom>
          <a:solidFill>
            <a:schemeClr val="bg1"/>
          </a:solidFill>
        </p:spPr>
        <p:txBody>
          <a:bodyPr wrap="square" rtlCol="0">
            <a:spAutoFit/>
          </a:bodyPr>
          <a:lstStyle/>
          <a:p>
            <a:pPr algn="ctr"/>
            <a:r>
              <a:rPr lang="en-US" sz="13800" b="1" dirty="0">
                <a:solidFill>
                  <a:srgbClr val="002060"/>
                </a:solidFill>
                <a:latin typeface="Times New Roman" pitchFamily="18" charset="0"/>
                <a:cs typeface="Times New Roman" pitchFamily="18"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000"/>
                                        <p:tgtEl>
                                          <p:spTgt spid="26"/>
                                        </p:tgtEl>
                                      </p:cBhvr>
                                    </p:animEffect>
                                    <p:anim calcmode="lin" valueType="num">
                                      <p:cBhvr>
                                        <p:cTn id="76" dur="1000" fill="hold"/>
                                        <p:tgtEl>
                                          <p:spTgt spid="26"/>
                                        </p:tgtEl>
                                        <p:attrNameLst>
                                          <p:attrName>ppt_x</p:attrName>
                                        </p:attrNameLst>
                                      </p:cBhvr>
                                      <p:tavLst>
                                        <p:tav tm="0">
                                          <p:val>
                                            <p:strVal val="#ppt_x"/>
                                          </p:val>
                                        </p:tav>
                                        <p:tav tm="100000">
                                          <p:val>
                                            <p:strVal val="#ppt_x"/>
                                          </p:val>
                                        </p:tav>
                                      </p:tavLst>
                                    </p:anim>
                                    <p:anim calcmode="lin" valueType="num">
                                      <p:cBhvr>
                                        <p:cTn id="7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4577452" y="1333500"/>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10"/>
            <a:stretch>
              <a:fillRect/>
            </a:stretch>
          </a:blipFill>
        </p:spPr>
      </p:sp>
      <p:sp>
        <p:nvSpPr>
          <p:cNvPr id="9" name="TextBox 8"/>
          <p:cNvSpPr txBox="1"/>
          <p:nvPr/>
        </p:nvSpPr>
        <p:spPr>
          <a:xfrm>
            <a:off x="4038600" y="279112"/>
            <a:ext cx="9601200" cy="584775"/>
          </a:xfrm>
          <a:prstGeom prst="rect">
            <a:avLst/>
          </a:prstGeom>
          <a:noFill/>
        </p:spPr>
        <p:txBody>
          <a:bodyPr wrap="square" rtlCol="0">
            <a:spAutoFit/>
          </a:bodyPr>
          <a:lstStyle/>
          <a:p>
            <a:pPr algn="ctr"/>
            <a:r>
              <a:rPr lang="en-US" sz="3200" b="1" dirty="0" err="1" smtClean="0">
                <a:solidFill>
                  <a:srgbClr val="002060"/>
                </a:solidFill>
                <a:latin typeface="Times New Roman" pitchFamily="18" charset="0"/>
                <a:cs typeface="Times New Roman" pitchFamily="18" charset="0"/>
              </a:rPr>
              <a:t>Bé</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hãy</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đếm</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số</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nến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trên</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chiếc</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bánh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sinh</a:t>
            </a:r>
            <a:r>
              <a:rPr lang="en-US" sz="3200" b="1" dirty="0" smtClean="0">
                <a:solidFill>
                  <a:srgbClr val="002060"/>
                </a:solidFill>
                <a:latin typeface="Times New Roman" pitchFamily="18" charset="0"/>
                <a:cs typeface="Times New Roman" pitchFamily="18" charset="0"/>
              </a:rPr>
              <a:t> </a:t>
            </a:r>
            <a:r>
              <a:rPr lang="en-US" sz="3200" b="1" dirty="0" err="1" smtClean="0">
                <a:solidFill>
                  <a:srgbClr val="002060"/>
                </a:solidFill>
                <a:latin typeface="Times New Roman" pitchFamily="18" charset="0"/>
                <a:cs typeface="Times New Roman" pitchFamily="18" charset="0"/>
              </a:rPr>
              <a:t>nhật</a:t>
            </a:r>
            <a:endParaRPr lang="en-US" sz="3200" b="1" dirty="0">
              <a:solidFill>
                <a:srgbClr val="002060"/>
              </a:solidFill>
              <a:latin typeface="Times New Roman" pitchFamily="18" charset="0"/>
              <a:cs typeface="Times New Roman" pitchFamily="18" charset="0"/>
            </a:endParaRPr>
          </a:p>
        </p:txBody>
      </p:sp>
      <p:sp>
        <p:nvSpPr>
          <p:cNvPr id="10" name="TextBox 9"/>
          <p:cNvSpPr txBox="1"/>
          <p:nvPr/>
        </p:nvSpPr>
        <p:spPr>
          <a:xfrm>
            <a:off x="12725400" y="2247900"/>
            <a:ext cx="1524000" cy="2215991"/>
          </a:xfrm>
          <a:prstGeom prst="rect">
            <a:avLst/>
          </a:prstGeom>
          <a:solidFill>
            <a:schemeClr val="bg1"/>
          </a:solidFill>
        </p:spPr>
        <p:txBody>
          <a:bodyPr wrap="square" rtlCol="0">
            <a:spAutoFit/>
          </a:bodyPr>
          <a:lstStyle/>
          <a:p>
            <a:pPr algn="ctr"/>
            <a:r>
              <a:rPr lang="en-US" sz="13800" b="1" dirty="0" smtClean="0">
                <a:solidFill>
                  <a:srgbClr val="002060"/>
                </a:solidFill>
                <a:latin typeface="Times New Roman" pitchFamily="18" charset="0"/>
                <a:cs typeface="Times New Roman" pitchFamily="18" charset="0"/>
              </a:rPr>
              <a:t>5</a:t>
            </a:r>
            <a:endParaRPr lang="en-US" sz="13800" b="1" dirty="0">
              <a:solidFill>
                <a:srgbClr val="002060"/>
              </a:solidFill>
              <a:latin typeface="Times New Roman" pitchFamily="18" charset="0"/>
              <a:cs typeface="Times New Roman" pitchFamily="18" charset="0"/>
            </a:endParaRPr>
          </a:p>
        </p:txBody>
      </p:sp>
      <p:sp>
        <p:nvSpPr>
          <p:cNvPr id="6" name="TextBox 5"/>
          <p:cNvSpPr txBox="1"/>
          <p:nvPr/>
        </p:nvSpPr>
        <p:spPr>
          <a:xfrm>
            <a:off x="7391400" y="966560"/>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1</a:t>
            </a:r>
            <a:endParaRPr lang="en-US" sz="3600" b="1" dirty="0">
              <a:latin typeface="Times New Roman" pitchFamily="18" charset="0"/>
              <a:cs typeface="Times New Roman" pitchFamily="18" charset="0"/>
            </a:endParaRPr>
          </a:p>
        </p:txBody>
      </p:sp>
      <p:sp>
        <p:nvSpPr>
          <p:cNvPr id="12" name="TextBox 11"/>
          <p:cNvSpPr txBox="1"/>
          <p:nvPr/>
        </p:nvSpPr>
        <p:spPr>
          <a:xfrm>
            <a:off x="7924800" y="935336"/>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2</a:t>
            </a:r>
            <a:endParaRPr lang="en-US" sz="3600" b="1" dirty="0">
              <a:latin typeface="Times New Roman" pitchFamily="18" charset="0"/>
              <a:cs typeface="Times New Roman" pitchFamily="18" charset="0"/>
            </a:endParaRPr>
          </a:p>
        </p:txBody>
      </p:sp>
      <p:sp>
        <p:nvSpPr>
          <p:cNvPr id="13" name="TextBox 12"/>
          <p:cNvSpPr txBox="1"/>
          <p:nvPr/>
        </p:nvSpPr>
        <p:spPr>
          <a:xfrm>
            <a:off x="8571158" y="935336"/>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3</a:t>
            </a:r>
            <a:endParaRPr lang="en-US" sz="3600" b="1" dirty="0">
              <a:latin typeface="Times New Roman" pitchFamily="18" charset="0"/>
              <a:cs typeface="Times New Roman" pitchFamily="18" charset="0"/>
            </a:endParaRPr>
          </a:p>
        </p:txBody>
      </p:sp>
      <p:sp>
        <p:nvSpPr>
          <p:cNvPr id="14" name="TextBox 13"/>
          <p:cNvSpPr txBox="1"/>
          <p:nvPr/>
        </p:nvSpPr>
        <p:spPr>
          <a:xfrm>
            <a:off x="9144000" y="929829"/>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4</a:t>
            </a:r>
            <a:endParaRPr lang="en-US" sz="3600" b="1" dirty="0">
              <a:latin typeface="Times New Roman" pitchFamily="18" charset="0"/>
              <a:cs typeface="Times New Roman" pitchFamily="18" charset="0"/>
            </a:endParaRPr>
          </a:p>
        </p:txBody>
      </p:sp>
      <p:sp>
        <p:nvSpPr>
          <p:cNvPr id="15" name="TextBox 14"/>
          <p:cNvSpPr txBox="1"/>
          <p:nvPr/>
        </p:nvSpPr>
        <p:spPr>
          <a:xfrm>
            <a:off x="9753600" y="863887"/>
            <a:ext cx="381000" cy="646331"/>
          </a:xfrm>
          <a:prstGeom prst="rect">
            <a:avLst/>
          </a:prstGeom>
          <a:solidFill>
            <a:schemeClr val="bg1"/>
          </a:solidFill>
        </p:spPr>
        <p:txBody>
          <a:bodyPr wrap="square" rtlCol="0">
            <a:spAutoFit/>
          </a:bodyPr>
          <a:lstStyle/>
          <a:p>
            <a:r>
              <a:rPr lang="en-US" sz="3600" b="1" dirty="0" smtClean="0">
                <a:latin typeface="Times New Roman" pitchFamily="18" charset="0"/>
                <a:cs typeface="Times New Roman" pitchFamily="18" charset="0"/>
              </a:rPr>
              <a:t>5</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8829647" y="3526790"/>
            <a:ext cx="661201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3733801" y="3510108"/>
            <a:ext cx="5724554" cy="1622224"/>
          </a:xfrm>
          <a:custGeom>
            <a:avLst/>
            <a:gdLst/>
            <a:ahLst/>
            <a:cxnLst/>
            <a:rect l="l" t="t" r="r" b="b"/>
            <a:pathLst>
              <a:path w="4915831" h="1622224">
                <a:moveTo>
                  <a:pt x="0" y="0"/>
                </a:moveTo>
                <a:lnTo>
                  <a:pt x="4915830" y="0"/>
                </a:lnTo>
                <a:lnTo>
                  <a:pt x="4915830" y="1622224"/>
                </a:lnTo>
                <a:lnTo>
                  <a:pt x="0" y="162222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5" name="Freeform 5"/>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7" name="Freeform 7"/>
          <p:cNvSpPr/>
          <p:nvPr/>
        </p:nvSpPr>
        <p:spPr>
          <a:xfrm>
            <a:off x="-1723691" y="-2836531"/>
            <a:ext cx="6959656" cy="7606182"/>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8" name="TextBox 8"/>
          <p:cNvSpPr txBox="1"/>
          <p:nvPr/>
        </p:nvSpPr>
        <p:spPr>
          <a:xfrm>
            <a:off x="2678323" y="3722349"/>
            <a:ext cx="13560063" cy="1231106"/>
          </a:xfrm>
          <a:prstGeom prst="rect">
            <a:avLst/>
          </a:prstGeom>
        </p:spPr>
        <p:txBody>
          <a:bodyPr wrap="square" lIns="0" tIns="0" rIns="0" bIns="0" rtlCol="0" anchor="t">
            <a:spAutoFit/>
          </a:bodyPr>
          <a:lstStyle/>
          <a:p>
            <a:pPr algn="ctr">
              <a:lnSpc>
                <a:spcPts val="9600"/>
              </a:lnSpc>
            </a:pPr>
            <a:r>
              <a:rPr lang="en-US" sz="8000" dirty="0">
                <a:solidFill>
                  <a:srgbClr val="FFFFFF"/>
                </a:solidFill>
                <a:latin typeface="Jingleberry"/>
              </a:rPr>
              <a:t>* Ý </a:t>
            </a:r>
            <a:r>
              <a:rPr lang="en-US" sz="8000" dirty="0" err="1">
                <a:solidFill>
                  <a:srgbClr val="FFFFFF"/>
                </a:solidFill>
                <a:latin typeface="Jingleberry"/>
              </a:rPr>
              <a:t>nghĩa</a:t>
            </a:r>
            <a:r>
              <a:rPr lang="en-US" sz="8000" dirty="0">
                <a:solidFill>
                  <a:srgbClr val="FFFFFF"/>
                </a:solidFill>
                <a:latin typeface="Jingleberry"/>
              </a:rPr>
              <a:t> </a:t>
            </a:r>
            <a:r>
              <a:rPr lang="en-US" sz="8000" dirty="0" err="1">
                <a:solidFill>
                  <a:srgbClr val="FFFFFF"/>
                </a:solidFill>
                <a:latin typeface="Jingleberry"/>
              </a:rPr>
              <a:t>của</a:t>
            </a:r>
            <a:r>
              <a:rPr lang="en-US" sz="8000" dirty="0">
                <a:solidFill>
                  <a:srgbClr val="FFFFFF"/>
                </a:solidFill>
                <a:latin typeface="Jingleberry"/>
              </a:rPr>
              <a:t> </a:t>
            </a:r>
            <a:r>
              <a:rPr lang="en-US" sz="8000" dirty="0" err="1">
                <a:solidFill>
                  <a:srgbClr val="FFFFFF"/>
                </a:solidFill>
                <a:latin typeface="Jingleberry"/>
              </a:rPr>
              <a:t>các</a:t>
            </a:r>
            <a:r>
              <a:rPr lang="en-US" sz="8000" dirty="0">
                <a:solidFill>
                  <a:srgbClr val="FFFFFF"/>
                </a:solidFill>
                <a:latin typeface="Jingleberry"/>
              </a:rPr>
              <a:t> con </a:t>
            </a:r>
            <a:r>
              <a:rPr lang="en-US" sz="8000" dirty="0" err="1">
                <a:solidFill>
                  <a:srgbClr val="FFFFFF"/>
                </a:solidFill>
                <a:latin typeface="Jingleberry"/>
              </a:rPr>
              <a:t>số</a:t>
            </a:r>
            <a:endParaRPr lang="en-US" sz="8000" dirty="0">
              <a:solidFill>
                <a:srgbClr val="FFFFFF"/>
              </a:solidFill>
              <a:latin typeface="Jingleberry"/>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8EAD8"/>
        </a:solidFill>
        <a:effectLst/>
      </p:bgPr>
    </p:bg>
    <p:spTree>
      <p:nvGrpSpPr>
        <p:cNvPr id="1" name=""/>
        <p:cNvGrpSpPr/>
        <p:nvPr/>
      </p:nvGrpSpPr>
      <p:grpSpPr>
        <a:xfrm>
          <a:off x="0" y="0"/>
          <a:ext cx="0" cy="0"/>
          <a:chOff x="0" y="0"/>
          <a:chExt cx="0" cy="0"/>
        </a:xfrm>
      </p:grpSpPr>
      <p:sp>
        <p:nvSpPr>
          <p:cNvPr id="2" name="Freeform 2"/>
          <p:cNvSpPr/>
          <p:nvPr/>
        </p:nvSpPr>
        <p:spPr>
          <a:xfrm>
            <a:off x="0" y="2283731"/>
            <a:ext cx="18288000" cy="6035040"/>
          </a:xfrm>
          <a:custGeom>
            <a:avLst/>
            <a:gdLst/>
            <a:ahLst/>
            <a:cxnLst/>
            <a:rect l="l" t="t" r="r" b="b"/>
            <a:pathLst>
              <a:path w="18288000" h="6035040">
                <a:moveTo>
                  <a:pt x="0" y="0"/>
                </a:moveTo>
                <a:lnTo>
                  <a:pt x="18288000" y="0"/>
                </a:lnTo>
                <a:lnTo>
                  <a:pt x="18288000" y="6035040"/>
                </a:lnTo>
                <a:lnTo>
                  <a:pt x="0" y="603504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950530" y="5760951"/>
            <a:ext cx="8208645" cy="6618220"/>
          </a:xfrm>
          <a:custGeom>
            <a:avLst/>
            <a:gdLst/>
            <a:ahLst/>
            <a:cxnLst/>
            <a:rect l="l" t="t" r="r" b="b"/>
            <a:pathLst>
              <a:path w="8208645" h="6618220">
                <a:moveTo>
                  <a:pt x="0" y="0"/>
                </a:moveTo>
                <a:lnTo>
                  <a:pt x="8208644" y="0"/>
                </a:lnTo>
                <a:lnTo>
                  <a:pt x="8208644" y="6618219"/>
                </a:lnTo>
                <a:lnTo>
                  <a:pt x="0" y="66182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441661" y="4769651"/>
            <a:ext cx="3226382" cy="5934817"/>
          </a:xfrm>
          <a:custGeom>
            <a:avLst/>
            <a:gdLst/>
            <a:ahLst/>
            <a:cxnLst/>
            <a:rect l="l" t="t" r="r" b="b"/>
            <a:pathLst>
              <a:path w="3226382" h="5934817">
                <a:moveTo>
                  <a:pt x="0" y="0"/>
                </a:moveTo>
                <a:lnTo>
                  <a:pt x="3226382" y="0"/>
                </a:lnTo>
                <a:lnTo>
                  <a:pt x="3226382" y="5934817"/>
                </a:lnTo>
                <a:lnTo>
                  <a:pt x="0" y="593481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a:off x="-572672" y="6190704"/>
            <a:ext cx="5514933" cy="4371838"/>
          </a:xfrm>
          <a:custGeom>
            <a:avLst/>
            <a:gdLst/>
            <a:ahLst/>
            <a:cxnLst/>
            <a:rect l="l" t="t" r="r" b="b"/>
            <a:pathLst>
              <a:path w="5514933" h="4371838">
                <a:moveTo>
                  <a:pt x="0" y="0"/>
                </a:moveTo>
                <a:lnTo>
                  <a:pt x="5514934" y="0"/>
                </a:lnTo>
                <a:lnTo>
                  <a:pt x="5514934" y="4371838"/>
                </a:lnTo>
                <a:lnTo>
                  <a:pt x="0" y="437183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1723691" y="-2836531"/>
            <a:ext cx="6448091" cy="6151231"/>
          </a:xfrm>
          <a:custGeom>
            <a:avLst/>
            <a:gdLst/>
            <a:ahLst/>
            <a:cxnLst/>
            <a:rect l="l" t="t" r="r" b="b"/>
            <a:pathLst>
              <a:path w="6959656" h="7606182">
                <a:moveTo>
                  <a:pt x="0" y="0"/>
                </a:moveTo>
                <a:lnTo>
                  <a:pt x="6959656" y="0"/>
                </a:lnTo>
                <a:lnTo>
                  <a:pt x="6959656" y="7606182"/>
                </a:lnTo>
                <a:lnTo>
                  <a:pt x="0" y="760618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TextBox 7"/>
          <p:cNvSpPr txBox="1"/>
          <p:nvPr/>
        </p:nvSpPr>
        <p:spPr>
          <a:xfrm>
            <a:off x="380043" y="3810906"/>
            <a:ext cx="17374557" cy="3077766"/>
          </a:xfrm>
          <a:prstGeom prst="rect">
            <a:avLst/>
          </a:prstGeom>
        </p:spPr>
        <p:txBody>
          <a:bodyPr wrap="square" lIns="0" tIns="0" rIns="0" bIns="0" rtlCol="0" anchor="t">
            <a:spAutoFit/>
          </a:bodyPr>
          <a:lstStyle/>
          <a:p>
            <a:pPr algn="ctr">
              <a:lnSpc>
                <a:spcPts val="4759"/>
              </a:lnSpc>
            </a:pP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ạ! </a:t>
            </a:r>
            <a:r>
              <a:rPr lang="en-US" sz="5400" dirty="0" err="1">
                <a:solidFill>
                  <a:srgbClr val="000000"/>
                </a:solidFill>
                <a:latin typeface="Times New Roman" pitchFamily="18" charset="0"/>
                <a:cs typeface="Times New Roman" pitchFamily="18" charset="0"/>
              </a:rPr>
              <a:t>Khi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đứng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riêng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lẻ</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thể</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hiện</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lượng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tương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ứng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nhưng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khi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chúng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ghép</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lại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với</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nhau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có</a:t>
            </a:r>
            <a:r>
              <a:rPr lang="en-US" sz="5400" dirty="0">
                <a:solidFill>
                  <a:srgbClr val="000000"/>
                </a:solidFill>
                <a:latin typeface="Times New Roman" pitchFamily="18" charset="0"/>
                <a:cs typeface="Times New Roman" pitchFamily="18" charset="0"/>
              </a:rPr>
              <a:t> ý </a:t>
            </a:r>
            <a:r>
              <a:rPr lang="en-US" sz="5400" dirty="0" err="1">
                <a:solidFill>
                  <a:srgbClr val="000000"/>
                </a:solidFill>
                <a:latin typeface="Times New Roman" pitchFamily="18" charset="0"/>
                <a:cs typeface="Times New Roman" pitchFamily="18" charset="0"/>
              </a:rPr>
              <a:t>nghĩa</a:t>
            </a:r>
            <a:r>
              <a:rPr lang="en-US" sz="5400" dirty="0">
                <a:solidFill>
                  <a:srgbClr val="000000"/>
                </a:solidFill>
                <a:latin typeface="Times New Roman" pitchFamily="18" charset="0"/>
                <a:cs typeface="Times New Roman" pitchFamily="18" charset="0"/>
              </a:rPr>
              <a:t> to </a:t>
            </a:r>
            <a:r>
              <a:rPr lang="en-US" sz="5400" dirty="0" err="1">
                <a:solidFill>
                  <a:srgbClr val="000000"/>
                </a:solidFill>
                <a:latin typeface="Times New Roman" pitchFamily="18" charset="0"/>
                <a:cs typeface="Times New Roman" pitchFamily="18" charset="0"/>
              </a:rPr>
              <a:t>lớn</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Và</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để</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biết</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số</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có</a:t>
            </a:r>
            <a:r>
              <a:rPr lang="en-US" sz="5400" dirty="0">
                <a:solidFill>
                  <a:srgbClr val="000000"/>
                </a:solidFill>
                <a:latin typeface="Times New Roman" pitchFamily="18" charset="0"/>
                <a:cs typeface="Times New Roman" pitchFamily="18" charset="0"/>
              </a:rPr>
              <a:t> ý </a:t>
            </a:r>
            <a:r>
              <a:rPr lang="en-US" sz="5400" dirty="0" err="1">
                <a:solidFill>
                  <a:srgbClr val="000000"/>
                </a:solidFill>
                <a:latin typeface="Times New Roman" pitchFamily="18" charset="0"/>
                <a:cs typeface="Times New Roman" pitchFamily="18" charset="0"/>
              </a:rPr>
              <a:t>nghĩa</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như</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thế</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nào</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trong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cuộc</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sống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thì</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hôm</a:t>
            </a:r>
            <a:r>
              <a:rPr lang="en-US" sz="5400" dirty="0">
                <a:solidFill>
                  <a:srgbClr val="000000"/>
                </a:solidFill>
                <a:latin typeface="Times New Roman" pitchFamily="18" charset="0"/>
                <a:cs typeface="Times New Roman" pitchFamily="18" charset="0"/>
              </a:rPr>
              <a:t> nay </a:t>
            </a:r>
            <a:r>
              <a:rPr lang="en-US" sz="5400" dirty="0" err="1">
                <a:solidFill>
                  <a:srgbClr val="000000"/>
                </a:solidFill>
                <a:latin typeface="Times New Roman" pitchFamily="18" charset="0"/>
                <a:cs typeface="Times New Roman" pitchFamily="18" charset="0"/>
              </a:rPr>
              <a:t>cô</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và</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các</a:t>
            </a:r>
            <a:r>
              <a:rPr lang="en-US" sz="5400" dirty="0">
                <a:solidFill>
                  <a:srgbClr val="000000"/>
                </a:solidFill>
                <a:latin typeface="Times New Roman" pitchFamily="18" charset="0"/>
                <a:cs typeface="Times New Roman" pitchFamily="18" charset="0"/>
              </a:rPr>
              <a:t> con </a:t>
            </a:r>
            <a:r>
              <a:rPr lang="en-US" sz="5400" dirty="0" err="1">
                <a:solidFill>
                  <a:srgbClr val="000000"/>
                </a:solidFill>
                <a:latin typeface="Times New Roman" pitchFamily="18" charset="0"/>
                <a:cs typeface="Times New Roman" pitchFamily="18" charset="0"/>
              </a:rPr>
              <a:t>cùng</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nhau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tìm</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hiểu</a:t>
            </a:r>
            <a:r>
              <a:rPr lang="en-US" sz="5400" dirty="0">
                <a:solidFill>
                  <a:srgbClr val="000000"/>
                </a:solidFill>
                <a:latin typeface="Times New Roman" pitchFamily="18" charset="0"/>
                <a:cs typeface="Times New Roman" pitchFamily="18" charset="0"/>
              </a:rPr>
              <a:t> </a:t>
            </a:r>
            <a:r>
              <a:rPr lang="en-US" sz="5400" dirty="0" err="1">
                <a:solidFill>
                  <a:srgbClr val="000000"/>
                </a:solidFill>
                <a:latin typeface="Times New Roman" pitchFamily="18" charset="0"/>
                <a:cs typeface="Times New Roman" pitchFamily="18" charset="0"/>
              </a:rPr>
              <a:t>nhé</a:t>
            </a:r>
            <a:r>
              <a:rPr lang="en-US" sz="5400" dirty="0">
                <a:solidFill>
                  <a:srgbClr val="000000"/>
                </a:solidFill>
                <a:latin typeface="Times New Roman" pitchFamily="18" charset="0"/>
                <a:cs typeface="Times New Roman" pitchFamily="18" charset="0"/>
              </a:rPr>
              <a:t>!</a:t>
            </a:r>
          </a:p>
          <a:p>
            <a:pPr algn="ctr">
              <a:lnSpc>
                <a:spcPts val="4759"/>
              </a:lnSpc>
            </a:pPr>
            <a:endParaRPr lang="en-US" sz="54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6253">
              <a:srgbClr val="BBD09C"/>
            </a:gs>
            <a:gs pos="32899">
              <a:srgbClr val="B3C98F"/>
            </a:gs>
            <a:gs pos="38750">
              <a:srgbClr val="ABC384"/>
            </a:gs>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Freeform 7"/>
          <p:cNvSpPr/>
          <p:nvPr/>
        </p:nvSpPr>
        <p:spPr>
          <a:xfrm>
            <a:off x="1143000" y="1317171"/>
            <a:ext cx="8368413" cy="8229600"/>
          </a:xfrm>
          <a:custGeom>
            <a:avLst/>
            <a:gdLst/>
            <a:ahLst/>
            <a:cxnLst/>
            <a:rect l="l" t="t" r="r" b="b"/>
            <a:pathLst>
              <a:path w="8368413" h="8229600">
                <a:moveTo>
                  <a:pt x="0" y="0"/>
                </a:moveTo>
                <a:lnTo>
                  <a:pt x="8368412" y="0"/>
                </a:lnTo>
                <a:lnTo>
                  <a:pt x="8368412" y="8229600"/>
                </a:lnTo>
                <a:lnTo>
                  <a:pt x="0" y="8229600"/>
                </a:lnTo>
                <a:lnTo>
                  <a:pt x="0" y="0"/>
                </a:lnTo>
                <a:close/>
              </a:path>
            </a:pathLst>
          </a:custGeom>
          <a:blipFill>
            <a:blip r:embed="rId2"/>
            <a:stretch>
              <a:fillRect/>
            </a:stretch>
          </a:blipFill>
        </p:spPr>
      </p:sp>
      <p:sp>
        <p:nvSpPr>
          <p:cNvPr id="3" name="TextBox 2"/>
          <p:cNvSpPr txBox="1"/>
          <p:nvPr/>
        </p:nvSpPr>
        <p:spPr>
          <a:xfrm>
            <a:off x="8610600" y="3009900"/>
            <a:ext cx="9525000" cy="1754326"/>
          </a:xfrm>
          <a:prstGeom prst="rect">
            <a:avLst/>
          </a:prstGeom>
          <a:noFill/>
        </p:spPr>
        <p:txBody>
          <a:bodyPr wrap="square" rtlCol="0">
            <a:spAutoFit/>
          </a:bodyPr>
          <a:lstStyle/>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Khi</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nào</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chúng</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mình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được</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ăn</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bánh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sinh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nhật</a:t>
            </a:r>
            <a:r>
              <a:rPr lang="en-US" sz="3600" b="1" dirty="0" smtClean="0">
                <a:solidFill>
                  <a:srgbClr val="005426"/>
                </a:solidFill>
                <a:latin typeface="Times New Roman" pitchFamily="18" charset="0"/>
                <a:cs typeface="Times New Roman" pitchFamily="18" charset="0"/>
              </a:rPr>
              <a:t>?</a:t>
            </a:r>
          </a:p>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Sinh</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nhật</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của</a:t>
            </a:r>
            <a:r>
              <a:rPr lang="en-US" sz="3600" b="1" dirty="0" smtClean="0">
                <a:solidFill>
                  <a:srgbClr val="005426"/>
                </a:solidFill>
                <a:latin typeface="Times New Roman" pitchFamily="18" charset="0"/>
                <a:cs typeface="Times New Roman" pitchFamily="18" charset="0"/>
              </a:rPr>
              <a:t> con </a:t>
            </a:r>
            <a:r>
              <a:rPr lang="en-US" sz="3600" b="1" dirty="0" err="1" smtClean="0">
                <a:solidFill>
                  <a:srgbClr val="005426"/>
                </a:solidFill>
                <a:latin typeface="Times New Roman" pitchFamily="18" charset="0"/>
                <a:cs typeface="Times New Roman" pitchFamily="18" charset="0"/>
              </a:rPr>
              <a:t>ngày</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mấy</a:t>
            </a:r>
            <a:r>
              <a:rPr lang="en-US" sz="3600" b="1" dirty="0" smtClean="0">
                <a:solidFill>
                  <a:srgbClr val="005426"/>
                </a:solidFill>
                <a:latin typeface="Times New Roman" pitchFamily="18" charset="0"/>
                <a:cs typeface="Times New Roman" pitchFamily="18" charset="0"/>
              </a:rPr>
              <a:t>?</a:t>
            </a:r>
          </a:p>
          <a:p>
            <a:r>
              <a:rPr lang="en-US" sz="3600" b="1" dirty="0" smtClean="0">
                <a:solidFill>
                  <a:srgbClr val="005426"/>
                </a:solidFill>
                <a:latin typeface="Times New Roman" pitchFamily="18" charset="0"/>
                <a:cs typeface="Times New Roman" pitchFamily="18" charset="0"/>
              </a:rPr>
              <a:t>-</a:t>
            </a:r>
            <a:r>
              <a:rPr lang="en-US" sz="3600" b="1" dirty="0" err="1" smtClean="0">
                <a:solidFill>
                  <a:srgbClr val="005426"/>
                </a:solidFill>
                <a:latin typeface="Times New Roman" pitchFamily="18" charset="0"/>
                <a:cs typeface="Times New Roman" pitchFamily="18" charset="0"/>
              </a:rPr>
              <a:t>Năm</a:t>
            </a:r>
            <a:r>
              <a:rPr lang="en-US" sz="3600" b="1" dirty="0" smtClean="0">
                <a:solidFill>
                  <a:srgbClr val="005426"/>
                </a:solidFill>
                <a:latin typeface="Times New Roman" pitchFamily="18" charset="0"/>
                <a:cs typeface="Times New Roman" pitchFamily="18" charset="0"/>
              </a:rPr>
              <a:t> nay con </a:t>
            </a:r>
            <a:r>
              <a:rPr lang="en-US" sz="3600" b="1" dirty="0" err="1" smtClean="0">
                <a:solidFill>
                  <a:srgbClr val="005426"/>
                </a:solidFill>
                <a:latin typeface="Times New Roman" pitchFamily="18" charset="0"/>
                <a:cs typeface="Times New Roman" pitchFamily="18" charset="0"/>
              </a:rPr>
              <a:t>bao</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nhiêu</a:t>
            </a:r>
            <a:r>
              <a:rPr lang="en-US" sz="3600" b="1" dirty="0" smtClean="0">
                <a:solidFill>
                  <a:srgbClr val="005426"/>
                </a:solidFill>
                <a:latin typeface="Times New Roman" pitchFamily="18" charset="0"/>
                <a:cs typeface="Times New Roman" pitchFamily="18" charset="0"/>
              </a:rPr>
              <a:t> </a:t>
            </a:r>
            <a:r>
              <a:rPr lang="en-US" sz="3600" b="1" dirty="0" err="1" smtClean="0">
                <a:solidFill>
                  <a:srgbClr val="005426"/>
                </a:solidFill>
                <a:latin typeface="Times New Roman" pitchFamily="18" charset="0"/>
                <a:cs typeface="Times New Roman" pitchFamily="18" charset="0"/>
              </a:rPr>
              <a:t>tuổi</a:t>
            </a:r>
            <a:r>
              <a:rPr lang="en-US" sz="3600" b="1" dirty="0" smtClean="0">
                <a:solidFill>
                  <a:srgbClr val="005426"/>
                </a:solidFill>
                <a:latin typeface="Times New Roman" pitchFamily="18" charset="0"/>
                <a:cs typeface="Times New Roman" pitchFamily="18" charset="0"/>
              </a:rPr>
              <a:t>?</a:t>
            </a:r>
            <a:endParaRPr lang="en-US" sz="3600" b="1" dirty="0">
              <a:solidFill>
                <a:srgbClr val="005426"/>
              </a:solidFill>
              <a:latin typeface="Times New Roman" pitchFamily="18" charset="0"/>
              <a:cs typeface="Times New Roman" pitchFamily="18" charset="0"/>
            </a:endParaRPr>
          </a:p>
        </p:txBody>
      </p:sp>
    </p:spTree>
    <p:extLst>
      <p:ext uri="{BB962C8B-B14F-4D97-AF65-F5344CB8AC3E}">
        <p14:creationId xmlns:p14="http://schemas.microsoft.com/office/powerpoint/2010/main" val="4460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735" b="7735"/>
          <a:stretch/>
        </p:blipFill>
        <p:spPr>
          <a:xfrm>
            <a:off x="0" y="0"/>
            <a:ext cx="18351571" cy="10287000"/>
          </a:xfrm>
          <a:prstGeom prst="rect">
            <a:avLst/>
          </a:prstGeom>
        </p:spPr>
      </p:pic>
    </p:spTree>
    <p:extLst>
      <p:ext uri="{BB962C8B-B14F-4D97-AF65-F5344CB8AC3E}">
        <p14:creationId xmlns:p14="http://schemas.microsoft.com/office/powerpoint/2010/main" val="1152174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602</Words>
  <Application>Microsoft Office PowerPoint</Application>
  <PresentationFormat>Custom</PresentationFormat>
  <Paragraphs>34</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Jingleberry</vt:lpstr>
      <vt:lpstr>Calibri</vt:lpstr>
      <vt:lpstr>Baloo</vt:lpstr>
      <vt:lpstr>DejaVu Serif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LQVT</dc:title>
  <cp:lastModifiedBy>SKY</cp:lastModifiedBy>
  <cp:revision>9</cp:revision>
  <dcterms:created xsi:type="dcterms:W3CDTF">2006-08-16T00:00:00Z</dcterms:created>
  <dcterms:modified xsi:type="dcterms:W3CDTF">2023-12-18T06:26:46Z</dcterms:modified>
  <dc:identifier>DAF21UMFfcE</dc:identifier>
</cp:coreProperties>
</file>